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75" r:id="rId1"/>
    <p:sldMasterId id="2147483890" r:id="rId2"/>
    <p:sldMasterId id="2147483903" r:id="rId3"/>
  </p:sldMasterIdLst>
  <p:notesMasterIdLst>
    <p:notesMasterId r:id="rId18"/>
  </p:notesMasterIdLst>
  <p:handoutMasterIdLst>
    <p:handoutMasterId r:id="rId19"/>
  </p:handoutMasterIdLst>
  <p:sldIdLst>
    <p:sldId id="635" r:id="rId4"/>
    <p:sldId id="648" r:id="rId5"/>
    <p:sldId id="649" r:id="rId6"/>
    <p:sldId id="651" r:id="rId7"/>
    <p:sldId id="650" r:id="rId8"/>
    <p:sldId id="652" r:id="rId9"/>
    <p:sldId id="637" r:id="rId10"/>
    <p:sldId id="638" r:id="rId11"/>
    <p:sldId id="645" r:id="rId12"/>
    <p:sldId id="647" r:id="rId13"/>
    <p:sldId id="653" r:id="rId14"/>
    <p:sldId id="654" r:id="rId15"/>
    <p:sldId id="646" r:id="rId16"/>
    <p:sldId id="655" r:id="rId17"/>
  </p:sldIdLst>
  <p:sldSz cx="9144000" cy="6858000" type="screen4x3"/>
  <p:notesSz cx="6797675" cy="99266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6699"/>
    <a:srgbClr val="0F5494"/>
    <a:srgbClr val="800000"/>
    <a:srgbClr val="FFC000"/>
    <a:srgbClr val="BDDEFF"/>
    <a:srgbClr val="9900CC"/>
    <a:srgbClr val="318140"/>
    <a:srgbClr val="45B55A"/>
    <a:srgbClr val="009F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98" autoAdjust="0"/>
    <p:restoredTop sz="91297" autoAdjust="0"/>
  </p:normalViewPr>
  <p:slideViewPr>
    <p:cSldViewPr>
      <p:cViewPr>
        <p:scale>
          <a:sx n="50" d="100"/>
          <a:sy n="50" d="100"/>
        </p:scale>
        <p:origin x="-1286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4" d="100"/>
        <a:sy n="84" d="100"/>
      </p:scale>
      <p:origin x="0" y="883"/>
    </p:cViewPr>
  </p:sorterViewPr>
  <p:notesViewPr>
    <p:cSldViewPr>
      <p:cViewPr varScale="1">
        <p:scale>
          <a:sx n="62" d="100"/>
          <a:sy n="62" d="100"/>
        </p:scale>
        <p:origin x="-2850" y="-78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3" tIns="45716" rIns="91433" bIns="45716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3" tIns="45716" rIns="91433" bIns="45716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4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3" tIns="45716" rIns="91433" bIns="45716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164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3" tIns="45716" rIns="91433" bIns="45716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5EC7A9CE-B5D3-4830-AA57-DD8049CE9F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00963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3" tIns="45716" rIns="91433" bIns="45716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3" tIns="45716" rIns="91433" bIns="45716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4538"/>
            <a:ext cx="4960937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6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3" tIns="45716" rIns="91433" bIns="457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4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3" tIns="45716" rIns="91433" bIns="45716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4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3" tIns="45716" rIns="91433" bIns="45716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36441B25-C4D1-47DB-817D-B9C4FC5392F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74065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About</a:t>
            </a:r>
            <a:r>
              <a:rPr lang="en-GB" baseline="0" dirty="0" smtClean="0"/>
              <a:t> 20 more registered participants than Bologna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10785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2950"/>
            <a:ext cx="4962525" cy="3722688"/>
          </a:xfrm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Proposal at this stage. To be refined as function of</a:t>
            </a:r>
            <a:r>
              <a:rPr lang="en-US" baseline="0" dirty="0" smtClean="0">
                <a:latin typeface="Arial" charset="0"/>
              </a:rPr>
              <a:t> PPP evaluations </a:t>
            </a:r>
          </a:p>
          <a:p>
            <a:r>
              <a:rPr lang="en-US" baseline="0" dirty="0" smtClean="0">
                <a:latin typeface="Arial" charset="0"/>
              </a:rPr>
              <a:t>Up to 400 M€</a:t>
            </a:r>
            <a:endParaRPr lang="en-US" dirty="0" smtClean="0">
              <a:latin typeface="Arial" charset="0"/>
            </a:endParaRPr>
          </a:p>
        </p:txBody>
      </p:sp>
      <p:sp>
        <p:nvSpPr>
          <p:cNvPr id="51204" name="Date Placeholder 3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hangingPunct="1"/>
            <a:fld id="{CC8F6A34-83B7-4EAF-8D2A-F798E8123AED}" type="datetime1">
              <a:rPr lang="en-GB">
                <a:solidFill>
                  <a:prstClr val="black"/>
                </a:solidFill>
                <a:latin typeface="Arial" charset="0"/>
              </a:rPr>
              <a:pPr eaLnBrk="1" hangingPunct="1"/>
              <a:t>30/06/2016</a:t>
            </a:fld>
            <a:endParaRPr lang="en-GB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1205" name="Slide Number Placeholder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hangingPunct="1"/>
            <a:fld id="{601E13A2-D66D-4FC7-8060-1DF9F4BB7BC9}" type="slidenum">
              <a:rPr lang="en-GB">
                <a:solidFill>
                  <a:prstClr val="black"/>
                </a:solidFill>
                <a:latin typeface="Arial" charset="0"/>
              </a:rPr>
              <a:pPr eaLnBrk="1" hangingPunct="1"/>
              <a:t>14</a:t>
            </a:fld>
            <a:endParaRPr lang="en-GB">
              <a:solidFill>
                <a:prstClr val="black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5113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GB" dirty="0" smtClean="0"/>
              <a:t>Launching the 5G PPP White Paper "5G serving vertical industries", in line with the previous keynote</a:t>
            </a:r>
          </a:p>
          <a:p>
            <a:pPr marL="171450" indent="-171450">
              <a:buFontTx/>
              <a:buChar char="-"/>
            </a:pPr>
            <a:r>
              <a:rPr lang="en-GB" dirty="0" smtClean="0"/>
              <a:t>Reflects EC commitment to place Verticals at the centre of 5G developments</a:t>
            </a:r>
          </a:p>
          <a:p>
            <a:pPr marL="171450" indent="-171450">
              <a:buFontTx/>
              <a:buChar char="-"/>
            </a:pPr>
            <a:r>
              <a:rPr lang="en-GB" dirty="0" smtClean="0"/>
              <a:t>Result</a:t>
            </a:r>
            <a:r>
              <a:rPr lang="en-GB" baseline="0" dirty="0" smtClean="0"/>
              <a:t> of almost one year of work between 5G PPP ICT actors and vertical actors</a:t>
            </a:r>
          </a:p>
          <a:p>
            <a:pPr marL="171450" indent="-171450">
              <a:buFontTx/>
              <a:buChar char="-"/>
            </a:pPr>
            <a:r>
              <a:rPr lang="en-GB" baseline="0" dirty="0" smtClean="0"/>
              <a:t>Paves the way towards future 5G PPP R&amp;I implementation across industries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A7F06F-728B-410F-A98E-8B8E066F6FF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93944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About</a:t>
            </a:r>
            <a:r>
              <a:rPr lang="en-GB" baseline="0" dirty="0" smtClean="0"/>
              <a:t> 20 more registered participants than Bologna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10785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Coupling</a:t>
            </a:r>
            <a:r>
              <a:rPr lang="en-GB" baseline="0" dirty="0" smtClean="0"/>
              <a:t> scientific/industrial  sessions with demo booths </a:t>
            </a:r>
            <a:r>
              <a:rPr lang="en-GB" baseline="0" dirty="0" err="1" smtClean="0"/>
              <a:t>si</a:t>
            </a:r>
            <a:r>
              <a:rPr lang="en-GB" baseline="0" dirty="0" smtClean="0"/>
              <a:t> pretty unique, similar model does not exist in IEEE conferences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10785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Coupling</a:t>
            </a:r>
            <a:r>
              <a:rPr lang="en-GB" baseline="0" dirty="0" smtClean="0"/>
              <a:t> scientific/industrial  sessions with demo booths </a:t>
            </a:r>
            <a:r>
              <a:rPr lang="en-GB" baseline="0" dirty="0" err="1" smtClean="0"/>
              <a:t>si</a:t>
            </a:r>
            <a:r>
              <a:rPr lang="en-GB" baseline="0" dirty="0" smtClean="0"/>
              <a:t> pretty unique, similar model does not exist in IEEE conferences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10785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10785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4113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10785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Phase 3 proposal , to be further confirmed, discussion item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4834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10785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981075"/>
            <a:ext cx="9180513" cy="5876925"/>
          </a:xfrm>
          <a:prstGeom prst="rect">
            <a:avLst/>
          </a:prstGeom>
          <a:solidFill>
            <a:srgbClr val="0F5494"/>
          </a:solidFill>
          <a:ln w="25400">
            <a:solidFill>
              <a:srgbClr val="0F5494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srgbClr val="FFFFFF"/>
              </a:solidFill>
              <a:latin typeface="Verdana"/>
            </a:endParaRPr>
          </a:p>
        </p:txBody>
      </p:sp>
      <p:pic>
        <p:nvPicPr>
          <p:cNvPr id="5" name="Picture 6" descr="LOGO CE-EN-quadri.ep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99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>
            <a:spLocks noChangeArrowheads="1"/>
          </p:cNvSpPr>
          <p:nvPr userDrawn="1"/>
        </p:nvSpPr>
        <p:spPr bwMode="auto">
          <a:xfrm>
            <a:off x="4267200" y="6659563"/>
            <a:ext cx="611188" cy="215900"/>
          </a:xfrm>
          <a:prstGeom prst="rect">
            <a:avLst/>
          </a:prstGeom>
          <a:solidFill>
            <a:srgbClr val="133176"/>
          </a:solidFill>
          <a:ln w="9525">
            <a:solidFill>
              <a:srgbClr val="133176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95738" y="2565400"/>
            <a:ext cx="5040312" cy="790575"/>
          </a:xfrm>
        </p:spPr>
        <p:txBody>
          <a:bodyPr/>
          <a:lstStyle>
            <a:lvl1pPr marL="3175">
              <a:defRPr sz="7600">
                <a:solidFill>
                  <a:srgbClr val="FFD624"/>
                </a:solidFill>
              </a:defRPr>
            </a:lvl1pPr>
          </a:lstStyle>
          <a:p>
            <a:pPr lvl="0"/>
            <a:r>
              <a:rPr lang="fr-BE" noProof="0" smtClean="0"/>
              <a:t>Title</a:t>
            </a:r>
            <a:endParaRPr lang="en-GB" noProof="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716338"/>
            <a:ext cx="8532812" cy="1728787"/>
          </a:xfrm>
        </p:spPr>
        <p:txBody>
          <a:bodyPr/>
          <a:lstStyle>
            <a:lvl1pPr marL="0" indent="0">
              <a:buFontTx/>
              <a:buNone/>
              <a:defRPr sz="3000" b="1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BE" noProof="0" smtClean="0"/>
              <a:t>Subtitle</a:t>
            </a:r>
            <a:endParaRPr lang="en-GB" noProof="0" smtClean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z="1200" b="1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Verdana" pitchFamily="-107" charset="0"/>
              </a:defRPr>
            </a:lvl1pPr>
          </a:lstStyle>
          <a:p>
            <a:pPr>
              <a:defRPr/>
            </a:pPr>
            <a:fld id="{58A479F2-002B-4E68-82FD-AC998F4AF7DA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4166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D50BFC-224A-405B-AF74-EA4E9015BFAF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5551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113" y="1339850"/>
            <a:ext cx="2071687" cy="4681538"/>
          </a:xfrm>
        </p:spPr>
        <p:txBody>
          <a:bodyPr vert="eaVert"/>
          <a:lstStyle/>
          <a:p>
            <a:r>
              <a:rPr lang="de-D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1339850"/>
            <a:ext cx="6067425" cy="4681538"/>
          </a:xfrm>
        </p:spPr>
        <p:txBody>
          <a:bodyPr vert="eaVert"/>
          <a:lstStyle/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E1B464-F377-45BC-B928-2376C8E2C75C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082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288" y="1339850"/>
            <a:ext cx="8229600" cy="936625"/>
          </a:xfrm>
        </p:spPr>
        <p:txBody>
          <a:bodyPr/>
          <a:lstStyle/>
          <a:p>
            <a:r>
              <a:rPr lang="de-DE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2492375"/>
            <a:ext cx="8229600" cy="352901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CDD25D-2946-4BA4-A8FA-2E61CA4835CF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53170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98901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srgbClr val="FFFFFF"/>
              </a:solidFill>
            </a:endParaRPr>
          </a:p>
        </p:txBody>
      </p:sp>
      <p:pic>
        <p:nvPicPr>
          <p:cNvPr id="5" name="Picture 5" descr="LOGO CE-EN-NEG-quadri.ai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125" y="3175"/>
            <a:ext cx="15113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 userDrawn="1"/>
        </p:nvSpPr>
        <p:spPr>
          <a:xfrm>
            <a:off x="4262438" y="6669088"/>
            <a:ext cx="596900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556272"/>
            <a:ext cx="8229600" cy="9366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2564905"/>
            <a:ext cx="8229600" cy="3633788"/>
          </a:xfrm>
        </p:spPr>
        <p:txBody>
          <a:bodyPr/>
          <a:lstStyle>
            <a:lvl1pPr marL="342900" indent="-342900">
              <a:buClr>
                <a:srgbClr val="0F5494"/>
              </a:buClr>
              <a:buFont typeface="Arial" pitchFamily="34" charset="0"/>
              <a:buChar char="•"/>
              <a:defRPr i="0"/>
            </a:lvl1pPr>
            <a:lvl2pPr>
              <a:buClr>
                <a:srgbClr val="0F5494"/>
              </a:buClr>
              <a:defRPr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37288"/>
            <a:ext cx="2895600" cy="484187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FB75F4D9-CE5C-4897-BF07-1CF2598E4AB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95806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84" b="-2"/>
          <a:stretch>
            <a:fillRect/>
          </a:stretch>
        </p:blipFill>
        <p:spPr bwMode="auto">
          <a:xfrm>
            <a:off x="0" y="939056"/>
            <a:ext cx="9144000" cy="5955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9575" y="6430963"/>
            <a:ext cx="68580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574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981075"/>
            <a:ext cx="9180513" cy="5876925"/>
          </a:xfrm>
          <a:prstGeom prst="rect">
            <a:avLst/>
          </a:prstGeom>
          <a:solidFill>
            <a:srgbClr val="0F5494"/>
          </a:solidFill>
          <a:ln w="25400">
            <a:solidFill>
              <a:srgbClr val="0F5494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>
            <a:lvl1pPr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 sz="1800" b="0" smtClean="0">
              <a:solidFill>
                <a:srgbClr val="FFFFFF"/>
              </a:solidFill>
              <a:ea typeface="ＭＳ Ｐゴシック" charset="0"/>
              <a:cs typeface="Arial" charset="0"/>
            </a:endParaRPr>
          </a:p>
        </p:txBody>
      </p:sp>
      <p:pic>
        <p:nvPicPr>
          <p:cNvPr id="5" name="Picture 6" descr="LOGO CE-EN-quadri.eps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99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>
            <a:spLocks noChangeArrowheads="1"/>
          </p:cNvSpPr>
          <p:nvPr userDrawn="1"/>
        </p:nvSpPr>
        <p:spPr bwMode="auto">
          <a:xfrm>
            <a:off x="4267200" y="6659563"/>
            <a:ext cx="611188" cy="215900"/>
          </a:xfrm>
          <a:prstGeom prst="rect">
            <a:avLst/>
          </a:prstGeom>
          <a:solidFill>
            <a:srgbClr val="133176"/>
          </a:solidFill>
          <a:ln w="9525">
            <a:solidFill>
              <a:srgbClr val="133176"/>
            </a:solidFill>
            <a:miter lim="800000"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srgbClr val="FFFFFF"/>
              </a:solidFill>
              <a:latin typeface="Verdana"/>
              <a:ea typeface="ＭＳ Ｐゴシック" charset="0"/>
              <a:cs typeface="Arial" charset="0"/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95738" y="2565400"/>
            <a:ext cx="5040312" cy="790575"/>
          </a:xfrm>
        </p:spPr>
        <p:txBody>
          <a:bodyPr/>
          <a:lstStyle>
            <a:lvl1pPr marL="3175">
              <a:defRPr sz="7600">
                <a:solidFill>
                  <a:srgbClr val="FFD624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  <a:endParaRPr lang="en-GB" altLang="en-US" noProof="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716338"/>
            <a:ext cx="8532812" cy="1728787"/>
          </a:xfrm>
        </p:spPr>
        <p:txBody>
          <a:bodyPr/>
          <a:lstStyle>
            <a:lvl1pPr marL="0" indent="0">
              <a:buFontTx/>
              <a:buNone/>
              <a:defRPr sz="3000" b="1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  <a:endParaRPr lang="en-GB" altLang="en-US" noProof="0" smtClean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z="1200" b="1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endParaRPr lang="en-GB" altLang="en-US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endParaRPr lang="en-GB" altLang="en-US">
              <a:solidFill>
                <a:srgbClr val="FFFFFF"/>
              </a:solidFill>
            </a:endParaRPr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Verdana" charset="0"/>
              </a:defRPr>
            </a:lvl1pPr>
          </a:lstStyle>
          <a:p>
            <a:fld id="{9FE5441A-DFFB-5643-BE0A-D98782ECD01C}" type="slidenum">
              <a:rPr lang="en-GB">
                <a:solidFill>
                  <a:srgbClr val="FFFFFF"/>
                </a:solidFill>
              </a:rPr>
              <a:pPr/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02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A49355-EE9D-CC4C-986A-74761FCDEF8A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833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07DBCA-6F29-0B40-919F-7CCEC3DD1B98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8942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FF838D-F42C-B54D-A3BE-6DA14B994F28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756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FD1E66-C104-A34E-BE09-93A414F96603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0912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DFD00-1C0B-4A69-B73D-498B24101A1C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69692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03CF05-DB6F-0F4D-B857-0AD357D1EA28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72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7D9BAB-13F1-F243-8DCC-FC5EBB7DA727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626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E52D36-B0D9-B446-B461-F8D1DA51539F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258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44C4C3-A017-B140-86CB-83A8681092B9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45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74A844-5A15-A14B-ABAC-9D475DFDB1F8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505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113" y="1339850"/>
            <a:ext cx="2071687" cy="46815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1339850"/>
            <a:ext cx="6067425" cy="46815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8C5EA0-F61D-B649-BF63-7A8E5B138ABB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32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98901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srgbClr val="FFFFFF"/>
              </a:solidFill>
            </a:endParaRPr>
          </a:p>
        </p:txBody>
      </p:sp>
      <p:pic>
        <p:nvPicPr>
          <p:cNvPr id="5" name="Picture 5" descr="LOGO CE-EN-NEG-quadri.ai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125" y="3175"/>
            <a:ext cx="15113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 userDrawn="1"/>
        </p:nvSpPr>
        <p:spPr>
          <a:xfrm>
            <a:off x="4262438" y="6669088"/>
            <a:ext cx="596900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556303"/>
            <a:ext cx="8229600" cy="9366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2564907"/>
            <a:ext cx="8229600" cy="3633788"/>
          </a:xfrm>
        </p:spPr>
        <p:txBody>
          <a:bodyPr/>
          <a:lstStyle>
            <a:lvl1pPr marL="342900" indent="-342900">
              <a:buClr>
                <a:srgbClr val="0F5494"/>
              </a:buClr>
              <a:buFont typeface="Arial" pitchFamily="34" charset="0"/>
              <a:buChar char="•"/>
              <a:defRPr i="0"/>
            </a:lvl1pPr>
            <a:lvl2pPr>
              <a:buClr>
                <a:srgbClr val="0F5494"/>
              </a:buClr>
              <a:defRPr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37289"/>
            <a:ext cx="2895600" cy="484187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FB75F4D9-CE5C-4897-BF07-1CF2598E4AB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794369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981075"/>
            <a:ext cx="9180513" cy="5876925"/>
          </a:xfrm>
          <a:prstGeom prst="rect">
            <a:avLst/>
          </a:prstGeom>
          <a:solidFill>
            <a:srgbClr val="0F5494"/>
          </a:solidFill>
          <a:ln w="25400">
            <a:solidFill>
              <a:srgbClr val="0F5494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>
            <a:lvl1pPr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 sz="1800" b="0" smtClean="0">
              <a:solidFill>
                <a:srgbClr val="FFFFFF"/>
              </a:solidFill>
              <a:ea typeface="ＭＳ Ｐゴシック" charset="0"/>
              <a:cs typeface="Arial" charset="0"/>
            </a:endParaRPr>
          </a:p>
        </p:txBody>
      </p:sp>
      <p:pic>
        <p:nvPicPr>
          <p:cNvPr id="5" name="Picture 6" descr="LOGO CE-EN-quadri.eps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99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>
            <a:spLocks noChangeArrowheads="1"/>
          </p:cNvSpPr>
          <p:nvPr userDrawn="1"/>
        </p:nvSpPr>
        <p:spPr bwMode="auto">
          <a:xfrm>
            <a:off x="4267200" y="6659563"/>
            <a:ext cx="611188" cy="215900"/>
          </a:xfrm>
          <a:prstGeom prst="rect">
            <a:avLst/>
          </a:prstGeom>
          <a:solidFill>
            <a:srgbClr val="133176"/>
          </a:solidFill>
          <a:ln w="9525">
            <a:solidFill>
              <a:srgbClr val="133176"/>
            </a:solidFill>
            <a:miter lim="800000"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srgbClr val="FFFFFF"/>
              </a:solidFill>
              <a:latin typeface="Verdana"/>
              <a:ea typeface="ＭＳ Ｐゴシック" charset="0"/>
              <a:cs typeface="Arial" charset="0"/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95738" y="2565400"/>
            <a:ext cx="5040312" cy="790575"/>
          </a:xfrm>
        </p:spPr>
        <p:txBody>
          <a:bodyPr/>
          <a:lstStyle>
            <a:lvl1pPr marL="3175">
              <a:defRPr sz="7600">
                <a:solidFill>
                  <a:srgbClr val="FFD624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  <a:endParaRPr lang="en-GB" altLang="en-US" noProof="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716338"/>
            <a:ext cx="8532812" cy="1728787"/>
          </a:xfrm>
        </p:spPr>
        <p:txBody>
          <a:bodyPr/>
          <a:lstStyle>
            <a:lvl1pPr marL="0" indent="0">
              <a:buFontTx/>
              <a:buNone/>
              <a:defRPr sz="3000" b="1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  <a:endParaRPr lang="en-GB" altLang="en-US" noProof="0" smtClean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z="1200" b="1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endParaRPr lang="en-GB" altLang="en-US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endParaRPr lang="en-GB" altLang="en-US">
              <a:solidFill>
                <a:srgbClr val="FFFFFF"/>
              </a:solidFill>
            </a:endParaRPr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Verdana" charset="0"/>
              </a:defRPr>
            </a:lvl1pPr>
          </a:lstStyle>
          <a:p>
            <a:fld id="{9FE5441A-DFFB-5643-BE0A-D98782ECD01C}" type="slidenum">
              <a:rPr lang="en-GB">
                <a:solidFill>
                  <a:srgbClr val="FFFFFF"/>
                </a:solidFill>
              </a:rPr>
              <a:pPr/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887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A49355-EE9D-CC4C-986A-74761FCDEF8A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485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07DBCA-6F29-0B40-919F-7CCEC3DD1B98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518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E80EAD-1A3F-495A-864E-131352CA955B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397749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FF838D-F42C-B54D-A3BE-6DA14B994F28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425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FD1E66-C104-A34E-BE09-93A414F96603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535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03CF05-DB6F-0F4D-B857-0AD357D1EA28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4764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7D9BAB-13F1-F243-8DCC-FC5EBB7DA727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133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E52D36-B0D9-B446-B461-F8D1DA51539F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9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44C4C3-A017-B140-86CB-83A8681092B9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5322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74A844-5A15-A14B-ABAC-9D475DFDB1F8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122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113" y="1339850"/>
            <a:ext cx="2071687" cy="46815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1339850"/>
            <a:ext cx="6067425" cy="46815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8C5EA0-F61D-B649-BF63-7A8E5B138ABB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2268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98901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srgbClr val="FFFFFF"/>
              </a:solidFill>
            </a:endParaRPr>
          </a:p>
        </p:txBody>
      </p:sp>
      <p:pic>
        <p:nvPicPr>
          <p:cNvPr id="5" name="Picture 5" descr="LOGO CE-EN-NEG-quadri.ai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125" y="3175"/>
            <a:ext cx="15113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 userDrawn="1"/>
        </p:nvSpPr>
        <p:spPr>
          <a:xfrm>
            <a:off x="4262438" y="6669088"/>
            <a:ext cx="596900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556303"/>
            <a:ext cx="8229600" cy="9366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2564907"/>
            <a:ext cx="8229600" cy="3633788"/>
          </a:xfrm>
        </p:spPr>
        <p:txBody>
          <a:bodyPr/>
          <a:lstStyle>
            <a:lvl1pPr marL="342900" indent="-342900">
              <a:buClr>
                <a:srgbClr val="0F5494"/>
              </a:buClr>
              <a:buFont typeface="Arial" pitchFamily="34" charset="0"/>
              <a:buChar char="•"/>
              <a:defRPr i="0"/>
            </a:lvl1pPr>
            <a:lvl2pPr>
              <a:buClr>
                <a:srgbClr val="0F5494"/>
              </a:buClr>
              <a:defRPr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37289"/>
            <a:ext cx="2895600" cy="484187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FB75F4D9-CE5C-4897-BF07-1CF2598E4AB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21790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E1E048-4843-4569-91D4-6D681A94C6CD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661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 smtClean="0"/>
              <a:t>Click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edit</a:t>
            </a:r>
            <a:r>
              <a:rPr lang="de-DE" dirty="0" smtClean="0"/>
              <a:t>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FB81A8-D1D2-4C83-B442-731984EC8A62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619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Click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edit</a:t>
            </a:r>
            <a:r>
              <a:rPr lang="de-DE" dirty="0" smtClean="0"/>
              <a:t> Master title style</a:t>
            </a:r>
            <a:endParaRPr 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FD1A07-64E8-44D3-AEC7-8AF6E08CA6B1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3332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A67896-3236-4356-95B7-4127E686CF35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642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dirty="0" smtClean="0"/>
              <a:t>Click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edit</a:t>
            </a:r>
            <a:r>
              <a:rPr lang="de-DE" dirty="0" smtClean="0"/>
              <a:t> Master </a:t>
            </a:r>
            <a:r>
              <a:rPr lang="de-DE" dirty="0" err="1" smtClean="0"/>
              <a:t>text</a:t>
            </a:r>
            <a:r>
              <a:rPr lang="de-DE" dirty="0" smtClean="0"/>
              <a:t> </a:t>
            </a:r>
            <a:r>
              <a:rPr lang="de-DE" dirty="0" err="1" smtClean="0"/>
              <a:t>styles</a:t>
            </a:r>
            <a:endParaRPr lang="de-DE" dirty="0" smtClean="0"/>
          </a:p>
          <a:p>
            <a:pPr lvl="1"/>
            <a:r>
              <a:rPr lang="de-DE" dirty="0" smtClean="0"/>
              <a:t>Second </a:t>
            </a:r>
            <a:r>
              <a:rPr lang="de-DE" dirty="0" err="1" smtClean="0"/>
              <a:t>level</a:t>
            </a:r>
            <a:endParaRPr lang="de-DE" dirty="0" smtClean="0"/>
          </a:p>
          <a:p>
            <a:pPr lvl="2"/>
            <a:r>
              <a:rPr lang="de-DE" dirty="0" smtClean="0"/>
              <a:t>Third </a:t>
            </a:r>
            <a:r>
              <a:rPr lang="de-DE" dirty="0" err="1" smtClean="0"/>
              <a:t>level</a:t>
            </a:r>
            <a:endParaRPr lang="de-DE" dirty="0" smtClean="0"/>
          </a:p>
          <a:p>
            <a:pPr lvl="3"/>
            <a:r>
              <a:rPr lang="de-DE" dirty="0" err="1" smtClean="0"/>
              <a:t>Fourth</a:t>
            </a:r>
            <a:r>
              <a:rPr lang="de-DE" dirty="0" smtClean="0"/>
              <a:t> </a:t>
            </a:r>
            <a:r>
              <a:rPr lang="de-DE" dirty="0" err="1" smtClean="0"/>
              <a:t>level</a:t>
            </a:r>
            <a:endParaRPr lang="de-DE" dirty="0" smtClean="0"/>
          </a:p>
          <a:p>
            <a:pPr lvl="4"/>
            <a:r>
              <a:rPr lang="de-DE" dirty="0" err="1" smtClean="0"/>
              <a:t>Fifth</a:t>
            </a:r>
            <a:r>
              <a:rPr lang="de-DE" dirty="0" smtClean="0"/>
              <a:t> </a:t>
            </a:r>
            <a:r>
              <a:rPr lang="de-DE" dirty="0" err="1" smtClean="0"/>
              <a:t>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E3F8C5-5115-439F-AA6D-CFD0E4EACEB4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050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41FCEE-F0FB-4E1F-906A-F4D144F028A5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272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image" Target="../media/image6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339850"/>
            <a:ext cx="82296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92375"/>
            <a:ext cx="8229600" cy="352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altLang="en-US" smtClean="0"/>
              <a:t>Second level</a:t>
            </a:r>
            <a:endParaRPr lang="en-GB" altLang="en-US" smtClean="0"/>
          </a:p>
          <a:p>
            <a:pPr lvl="1"/>
            <a:r>
              <a:rPr lang="en-GB" altLang="en-US" smtClean="0"/>
              <a:t>Third level</a:t>
            </a:r>
          </a:p>
          <a:p>
            <a:pPr lvl="2"/>
            <a:r>
              <a:rPr lang="en-GB" altLang="en-US" smtClean="0"/>
              <a:t>- 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GB" b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GB" b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4DC8ED07-51AE-45FC-BC24-3651F7E9EC1C}" type="slidenum">
              <a:rPr lang="en-GB" b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b="0">
              <a:solidFill>
                <a:srgbClr val="0000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83661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4262438" y="6659563"/>
            <a:ext cx="611187" cy="198437"/>
          </a:xfrm>
          <a:prstGeom prst="rect">
            <a:avLst/>
          </a:prstGeom>
          <a:solidFill>
            <a:srgbClr val="133176"/>
          </a:solidFill>
          <a:ln w="9525">
            <a:solidFill>
              <a:srgbClr val="133176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srgbClr val="FFFFFF"/>
              </a:solidFill>
              <a:latin typeface="Verdana"/>
            </a:endParaRPr>
          </a:p>
        </p:txBody>
      </p:sp>
      <p:pic>
        <p:nvPicPr>
          <p:cNvPr id="1033" name="Picture 17" descr="LOGO CE_Vertical_EN_NEG_quadri_HR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0"/>
            <a:ext cx="1436687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1861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6" r:id="rId1"/>
    <p:sldLayoutId id="2147483877" r:id="rId2"/>
    <p:sldLayoutId id="2147483878" r:id="rId3"/>
    <p:sldLayoutId id="2147483879" r:id="rId4"/>
    <p:sldLayoutId id="2147483880" r:id="rId5"/>
    <p:sldLayoutId id="2147483881" r:id="rId6"/>
    <p:sldLayoutId id="2147483882" r:id="rId7"/>
    <p:sldLayoutId id="2147483883" r:id="rId8"/>
    <p:sldLayoutId id="2147483884" r:id="rId9"/>
    <p:sldLayoutId id="2147483885" r:id="rId10"/>
    <p:sldLayoutId id="2147483886" r:id="rId11"/>
    <p:sldLayoutId id="2147483887" r:id="rId12"/>
    <p:sldLayoutId id="2147483888" r:id="rId13"/>
    <p:sldLayoutId id="2147483889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ＭＳ Ｐゴシック" charset="0"/>
        </a:defRPr>
      </a:lvl1pPr>
      <a:lvl2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  <a:cs typeface="ＭＳ Ｐゴシック" charset="0"/>
        </a:defRPr>
      </a:lvl2pPr>
      <a:lvl3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  <a:cs typeface="ＭＳ Ｐゴシック" charset="0"/>
        </a:defRPr>
      </a:lvl3pPr>
      <a:lvl4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  <a:cs typeface="ＭＳ Ｐゴシック" charset="0"/>
        </a:defRPr>
      </a:lvl4pPr>
      <a:lvl5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  <a:cs typeface="ＭＳ Ｐゴシック" charset="0"/>
        </a:defRPr>
      </a:lvl5pPr>
      <a:lvl6pPr marL="8159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</a:defRPr>
      </a:lvl6pPr>
      <a:lvl7pPr marL="12731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</a:defRPr>
      </a:lvl7pPr>
      <a:lvl8pPr marL="17303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</a:defRPr>
      </a:lvl8pPr>
      <a:lvl9pPr marL="21875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339850"/>
            <a:ext cx="8229600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92375"/>
            <a:ext cx="8229600" cy="3529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/>
              <a:t>Second level</a:t>
            </a:r>
            <a:endParaRPr lang="en-GB"/>
          </a:p>
          <a:p>
            <a:pPr lvl="1"/>
            <a:r>
              <a:rPr lang="en-GB"/>
              <a:t>Third level</a:t>
            </a:r>
          </a:p>
          <a:p>
            <a:pPr lvl="2"/>
            <a:r>
              <a:rPr lang="en-GB"/>
              <a:t>- 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altLang="en-US" b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altLang="en-US" b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fld id="{09B08224-ABEA-1648-96CC-A6B9C3FC24CB}" type="slidenum">
              <a:rPr lang="en-GB" b="0">
                <a:solidFill>
                  <a:srgbClr val="000000"/>
                </a:solidFill>
                <a:ea typeface="ＭＳ Ｐゴシック" charset="0"/>
                <a:cs typeface="Arial" charset="0"/>
              </a:rPr>
              <a:pPr/>
              <a:t>‹#›</a:t>
            </a:fld>
            <a:endParaRPr lang="en-GB" b="0">
              <a:solidFill>
                <a:srgbClr val="000000"/>
              </a:solidFill>
              <a:ea typeface="ＭＳ Ｐゴシック" charset="0"/>
              <a:cs typeface="Arial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95726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4262438" y="6659563"/>
            <a:ext cx="611187" cy="198437"/>
          </a:xfrm>
          <a:prstGeom prst="rect">
            <a:avLst/>
          </a:prstGeom>
          <a:solidFill>
            <a:srgbClr val="133176"/>
          </a:solidFill>
          <a:ln w="9525">
            <a:solidFill>
              <a:srgbClr val="133176"/>
            </a:solidFill>
            <a:miter lim="800000"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srgbClr val="FFFFFF"/>
              </a:solidFill>
              <a:latin typeface="Verdana"/>
              <a:ea typeface="ＭＳ Ｐゴシック" charset="0"/>
              <a:cs typeface="Arial" charset="0"/>
            </a:endParaRPr>
          </a:p>
        </p:txBody>
      </p:sp>
      <p:pic>
        <p:nvPicPr>
          <p:cNvPr id="1033" name="Picture 17" descr="LOGO CE_Vertical_EN_NEG_quadri_HR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6053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  <p:sldLayoutId id="2147483892" r:id="rId2"/>
    <p:sldLayoutId id="2147483893" r:id="rId3"/>
    <p:sldLayoutId id="2147483894" r:id="rId4"/>
    <p:sldLayoutId id="2147483895" r:id="rId5"/>
    <p:sldLayoutId id="2147483896" r:id="rId6"/>
    <p:sldLayoutId id="2147483897" r:id="rId7"/>
    <p:sldLayoutId id="2147483898" r:id="rId8"/>
    <p:sldLayoutId id="2147483899" r:id="rId9"/>
    <p:sldLayoutId id="2147483900" r:id="rId10"/>
    <p:sldLayoutId id="2147483901" r:id="rId11"/>
    <p:sldLayoutId id="2147483902" r:id="rId12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ＭＳ Ｐゴシック" charset="0"/>
          <a:cs typeface="+mj-cs"/>
        </a:defRPr>
      </a:lvl1pPr>
      <a:lvl2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  <a:ea typeface="ＭＳ Ｐゴシック" charset="0"/>
        </a:defRPr>
      </a:lvl2pPr>
      <a:lvl3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  <a:ea typeface="ＭＳ Ｐゴシック" charset="0"/>
        </a:defRPr>
      </a:lvl3pPr>
      <a:lvl4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  <a:ea typeface="ＭＳ Ｐゴシック" charset="0"/>
        </a:defRPr>
      </a:lvl4pPr>
      <a:lvl5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  <a:ea typeface="ＭＳ Ｐゴシック" charset="0"/>
        </a:defRPr>
      </a:lvl5pPr>
      <a:lvl6pPr marL="8159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  <a:ea typeface="ＭＳ Ｐゴシック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339850"/>
            <a:ext cx="8229600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92375"/>
            <a:ext cx="8229600" cy="3529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/>
              <a:t>Second level</a:t>
            </a:r>
            <a:endParaRPr lang="en-GB"/>
          </a:p>
          <a:p>
            <a:pPr lvl="1"/>
            <a:r>
              <a:rPr lang="en-GB"/>
              <a:t>Third level</a:t>
            </a:r>
          </a:p>
          <a:p>
            <a:pPr lvl="2"/>
            <a:r>
              <a:rPr lang="en-GB"/>
              <a:t>- 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altLang="en-US" b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altLang="en-US" b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fld id="{09B08224-ABEA-1648-96CC-A6B9C3FC24CB}" type="slidenum">
              <a:rPr lang="en-GB" b="0">
                <a:solidFill>
                  <a:srgbClr val="000000"/>
                </a:solidFill>
                <a:ea typeface="ＭＳ Ｐゴシック" charset="0"/>
                <a:cs typeface="Arial" charset="0"/>
              </a:rPr>
              <a:pPr/>
              <a:t>‹#›</a:t>
            </a:fld>
            <a:endParaRPr lang="en-GB" b="0">
              <a:solidFill>
                <a:srgbClr val="000000"/>
              </a:solidFill>
              <a:ea typeface="ＭＳ Ｐゴシック" charset="0"/>
              <a:cs typeface="Arial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95726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4262438" y="6659563"/>
            <a:ext cx="611187" cy="198437"/>
          </a:xfrm>
          <a:prstGeom prst="rect">
            <a:avLst/>
          </a:prstGeom>
          <a:solidFill>
            <a:srgbClr val="133176"/>
          </a:solidFill>
          <a:ln w="9525">
            <a:solidFill>
              <a:srgbClr val="133176"/>
            </a:solidFill>
            <a:miter lim="800000"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srgbClr val="FFFFFF"/>
              </a:solidFill>
              <a:latin typeface="Verdana"/>
              <a:ea typeface="ＭＳ Ｐゴシック" charset="0"/>
              <a:cs typeface="Arial" charset="0"/>
            </a:endParaRPr>
          </a:p>
        </p:txBody>
      </p:sp>
      <p:pic>
        <p:nvPicPr>
          <p:cNvPr id="1033" name="Picture 17" descr="LOGO CE_Vertical_EN_NEG_quadri_HR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9299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4" r:id="rId1"/>
    <p:sldLayoutId id="2147483905" r:id="rId2"/>
    <p:sldLayoutId id="2147483906" r:id="rId3"/>
    <p:sldLayoutId id="2147483907" r:id="rId4"/>
    <p:sldLayoutId id="2147483908" r:id="rId5"/>
    <p:sldLayoutId id="2147483909" r:id="rId6"/>
    <p:sldLayoutId id="2147483910" r:id="rId7"/>
    <p:sldLayoutId id="2147483911" r:id="rId8"/>
    <p:sldLayoutId id="2147483912" r:id="rId9"/>
    <p:sldLayoutId id="2147483913" r:id="rId10"/>
    <p:sldLayoutId id="2147483914" r:id="rId11"/>
    <p:sldLayoutId id="2147483915" r:id="rId12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ＭＳ Ｐゴシック" charset="0"/>
          <a:cs typeface="+mj-cs"/>
        </a:defRPr>
      </a:lvl1pPr>
      <a:lvl2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  <a:ea typeface="ＭＳ Ｐゴシック" charset="0"/>
        </a:defRPr>
      </a:lvl2pPr>
      <a:lvl3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  <a:ea typeface="ＭＳ Ｐゴシック" charset="0"/>
        </a:defRPr>
      </a:lvl3pPr>
      <a:lvl4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  <a:ea typeface="ＭＳ Ｐゴシック" charset="0"/>
        </a:defRPr>
      </a:lvl4pPr>
      <a:lvl5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  <a:ea typeface="ＭＳ Ｐゴシック" charset="0"/>
        </a:defRPr>
      </a:lvl5pPr>
      <a:lvl6pPr marL="8159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  <a:ea typeface="ＭＳ Ｐゴシック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emf"/><Relationship Id="rId18" Type="http://schemas.openxmlformats.org/officeDocument/2006/relationships/image" Target="../media/image22.png"/><Relationship Id="rId3" Type="http://schemas.openxmlformats.org/officeDocument/2006/relationships/image" Target="../media/image8.wmf"/><Relationship Id="rId21" Type="http://schemas.openxmlformats.org/officeDocument/2006/relationships/image" Target="../media/image25.jpeg"/><Relationship Id="rId7" Type="http://schemas.openxmlformats.org/officeDocument/2006/relationships/image" Target="../media/image11.png"/><Relationship Id="rId12" Type="http://schemas.openxmlformats.org/officeDocument/2006/relationships/image" Target="../media/image16.emf"/><Relationship Id="rId17" Type="http://schemas.openxmlformats.org/officeDocument/2006/relationships/image" Target="../media/image21.emf"/><Relationship Id="rId2" Type="http://schemas.openxmlformats.org/officeDocument/2006/relationships/image" Target="../media/image7.jpeg"/><Relationship Id="rId16" Type="http://schemas.openxmlformats.org/officeDocument/2006/relationships/image" Target="../media/image20.png"/><Relationship Id="rId20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emf"/><Relationship Id="rId5" Type="http://schemas.openxmlformats.org/officeDocument/2006/relationships/hyperlink" Target="http://www.3gamericas.org/" TargetMode="External"/><Relationship Id="rId15" Type="http://schemas.openxmlformats.org/officeDocument/2006/relationships/image" Target="../media/image19.emf"/><Relationship Id="rId10" Type="http://schemas.openxmlformats.org/officeDocument/2006/relationships/image" Target="../media/image14.png"/><Relationship Id="rId19" Type="http://schemas.openxmlformats.org/officeDocument/2006/relationships/image" Target="../media/image23.png"/><Relationship Id="rId4" Type="http://schemas.openxmlformats.org/officeDocument/2006/relationships/image" Target="../media/image9.png"/><Relationship Id="rId9" Type="http://schemas.openxmlformats.org/officeDocument/2006/relationships/image" Target="../media/image13.png"/><Relationship Id="rId14" Type="http://schemas.openxmlformats.org/officeDocument/2006/relationships/image" Target="../media/image18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0"/>
          <p:cNvSpPr>
            <a:spLocks noChangeArrowheads="1"/>
          </p:cNvSpPr>
          <p:nvPr/>
        </p:nvSpPr>
        <p:spPr bwMode="auto">
          <a:xfrm>
            <a:off x="494184" y="6678613"/>
            <a:ext cx="8423275" cy="20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89000"/>
              </a:lnSpc>
            </a:pPr>
            <a:r>
              <a:rPr lang="en-GB" sz="800" b="0" dirty="0">
                <a:solidFill>
                  <a:srgbClr val="3399FF"/>
                </a:solidFill>
                <a:cs typeface="Arial" charset="0"/>
              </a:rPr>
              <a:t>"The views expressed in this presentation are those of the author                          and do not necessarily reflect the views of the European Commission"</a:t>
            </a:r>
          </a:p>
        </p:txBody>
      </p:sp>
      <p:sp>
        <p:nvSpPr>
          <p:cNvPr id="9" name="Text Box 42"/>
          <p:cNvSpPr txBox="1">
            <a:spLocks noChangeArrowheads="1"/>
          </p:cNvSpPr>
          <p:nvPr/>
        </p:nvSpPr>
        <p:spPr bwMode="auto">
          <a:xfrm>
            <a:off x="2412305" y="5301208"/>
            <a:ext cx="648017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9pPr>
          </a:lstStyle>
          <a:p>
            <a:pPr algn="r"/>
            <a:r>
              <a:rPr lang="en-GB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Bernard BARANI</a:t>
            </a:r>
            <a:endParaRPr lang="en-GB" sz="1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  <a:p>
            <a:pPr algn="r"/>
            <a:r>
              <a:rPr lang="en-GB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Acting Head of Unit, Network Technologies</a:t>
            </a:r>
          </a:p>
          <a:p>
            <a:pPr algn="r"/>
            <a:r>
              <a:rPr lang="en-GB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European </a:t>
            </a:r>
            <a:r>
              <a:rPr lang="en-GB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Commission - DG </a:t>
            </a:r>
            <a:r>
              <a:rPr lang="en-GB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CONNECT</a:t>
            </a:r>
            <a:endParaRPr lang="en-GB" sz="1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11" name="Rectangle 10"/>
          <p:cNvSpPr>
            <a:spLocks noGrp="1" noChangeArrowheads="1"/>
          </p:cNvSpPr>
          <p:nvPr/>
        </p:nvSpPr>
        <p:spPr bwMode="auto">
          <a:xfrm>
            <a:off x="107950" y="3068960"/>
            <a:ext cx="8729663" cy="172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Tx/>
              <a:buNone/>
              <a:defRPr sz="3000" b="1" i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rgbClr val="0F5494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endParaRPr lang="en-GB" sz="1600" dirty="0">
              <a:solidFill>
                <a:srgbClr val="FFD62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Rectangle 11"/>
          <p:cNvSpPr>
            <a:spLocks noGrp="1" noChangeArrowheads="1"/>
          </p:cNvSpPr>
          <p:nvPr/>
        </p:nvSpPr>
        <p:spPr bwMode="auto">
          <a:xfrm>
            <a:off x="0" y="2204269"/>
            <a:ext cx="8972227" cy="172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Tx/>
              <a:buNone/>
              <a:defRPr sz="3000" b="1" i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rgbClr val="0F5494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r>
              <a:rPr lang="en-GB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Next Steps &amp; Concluding Remarks</a:t>
            </a:r>
            <a:endParaRPr lang="en-GB" sz="2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 eaLnBrk="1" hangingPunct="1">
              <a:defRPr/>
            </a:pPr>
            <a:endParaRPr lang="en-GB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 eaLnBrk="1" hangingPunct="1">
              <a:defRPr/>
            </a:pPr>
            <a:r>
              <a:rPr lang="en-GB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EuCNC</a:t>
            </a:r>
            <a:r>
              <a:rPr lang="en-GB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2016, 30 June, Athens</a:t>
            </a:r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Picture 6" descr="LOGO CE-EN-quadri.eps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2075"/>
          <a:stretch/>
        </p:blipFill>
        <p:spPr bwMode="auto">
          <a:xfrm>
            <a:off x="3959910" y="980728"/>
            <a:ext cx="1436687" cy="278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5796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Content Placeholder 4"/>
          <p:cNvSpPr>
            <a:spLocks noGrp="1"/>
          </p:cNvSpPr>
          <p:nvPr>
            <p:ph idx="1"/>
          </p:nvPr>
        </p:nvSpPr>
        <p:spPr>
          <a:xfrm>
            <a:off x="251520" y="1556792"/>
            <a:ext cx="8640959" cy="4464496"/>
          </a:xfrm>
        </p:spPr>
        <p:txBody>
          <a:bodyPr/>
          <a:lstStyle/>
          <a:p>
            <a:pPr>
              <a:spcBef>
                <a:spcPts val="1200"/>
              </a:spcBef>
              <a:buNone/>
            </a:pPr>
            <a:r>
              <a:rPr lang="fr-FR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rPr>
              <a:t>	</a:t>
            </a:r>
            <a:r>
              <a:rPr lang="fr-FR" sz="2800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Significant</a:t>
            </a:r>
            <a:r>
              <a:rPr lang="fr-FR" sz="2800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fr-FR" sz="2800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progress</a:t>
            </a:r>
            <a:r>
              <a:rPr lang="fr-FR" sz="2800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on radio interface technologies</a:t>
            </a:r>
          </a:p>
          <a:p>
            <a:pPr>
              <a:spcBef>
                <a:spcPts val="1200"/>
              </a:spcBef>
              <a:buNone/>
            </a:pPr>
            <a:r>
              <a:rPr lang="fr-FR" sz="2800" b="1" dirty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	</a:t>
            </a:r>
            <a:r>
              <a:rPr lang="fr-FR" sz="2800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Key </a:t>
            </a:r>
            <a:r>
              <a:rPr lang="fr-FR" sz="2800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emerging</a:t>
            </a:r>
            <a:r>
              <a:rPr lang="fr-FR" sz="2800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issues: architectures, virtualisation and </a:t>
            </a:r>
            <a:r>
              <a:rPr lang="fr-FR" sz="2800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slicing</a:t>
            </a:r>
            <a:r>
              <a:rPr lang="fr-FR" sz="2800" b="1" dirty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fr-FR" sz="2800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(how to </a:t>
            </a:r>
            <a:r>
              <a:rPr lang="fr-FR" sz="2800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define</a:t>
            </a:r>
            <a:r>
              <a:rPr lang="fr-FR" sz="2800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?)</a:t>
            </a:r>
          </a:p>
          <a:p>
            <a:pPr>
              <a:spcBef>
                <a:spcPts val="1200"/>
              </a:spcBef>
              <a:buNone/>
            </a:pPr>
            <a:r>
              <a:rPr lang="fr-FR" sz="2800" b="1" dirty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	</a:t>
            </a:r>
            <a:r>
              <a:rPr lang="fr-FR" sz="2800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Growing</a:t>
            </a:r>
            <a:r>
              <a:rPr lang="fr-FR" sz="2800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importance of </a:t>
            </a:r>
            <a:r>
              <a:rPr lang="fr-FR" sz="2800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testbeds</a:t>
            </a:r>
            <a:r>
              <a:rPr lang="fr-FR" sz="2800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and </a:t>
            </a:r>
            <a:r>
              <a:rPr lang="fr-FR" sz="2800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demonstrations</a:t>
            </a:r>
            <a:endParaRPr lang="fr-FR" sz="2800" b="1" dirty="0" smtClean="0">
              <a:solidFill>
                <a:srgbClr val="0000FF"/>
              </a:solidFill>
              <a:ea typeface="Tahoma" pitchFamily="34" charset="0"/>
              <a:cs typeface="Tahoma" pitchFamily="34" charset="0"/>
            </a:endParaRPr>
          </a:p>
          <a:p>
            <a:pPr>
              <a:spcBef>
                <a:spcPts val="1200"/>
              </a:spcBef>
              <a:buNone/>
            </a:pPr>
            <a:r>
              <a:rPr lang="fr-FR" sz="2800" b="1" dirty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	</a:t>
            </a:r>
            <a:r>
              <a:rPr lang="fr-FR" sz="2800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Buoyant</a:t>
            </a:r>
            <a:r>
              <a:rPr lang="fr-FR" sz="2800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EU </a:t>
            </a:r>
            <a:r>
              <a:rPr lang="fr-FR" sz="2800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research</a:t>
            </a:r>
            <a:r>
              <a:rPr lang="fr-FR" sz="2800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, a </a:t>
            </a:r>
            <a:r>
              <a:rPr lang="fr-FR" sz="2800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platform</a:t>
            </a:r>
            <a:r>
              <a:rPr lang="fr-FR" sz="2800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to </a:t>
            </a:r>
            <a:r>
              <a:rPr lang="fr-FR" sz="2800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be</a:t>
            </a:r>
            <a:r>
              <a:rPr lang="fr-FR" sz="2800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fr-FR" sz="2800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leveraged</a:t>
            </a:r>
            <a:r>
              <a:rPr lang="fr-FR" sz="2800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fr-FR" sz="2800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towards</a:t>
            </a:r>
            <a:r>
              <a:rPr lang="fr-FR" sz="2800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global </a:t>
            </a:r>
            <a:r>
              <a:rPr lang="fr-FR" sz="2800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achievements</a:t>
            </a:r>
            <a:r>
              <a:rPr lang="fr-FR" sz="2800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. </a:t>
            </a:r>
          </a:p>
          <a:p>
            <a:pPr>
              <a:buNone/>
            </a:pPr>
            <a:r>
              <a:rPr lang="fr-FR" sz="20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rPr>
              <a:t>	</a:t>
            </a:r>
            <a:endParaRPr lang="fr-FR" sz="2000" b="1" dirty="0" smtClean="0">
              <a:solidFill>
                <a:srgbClr val="0070C0"/>
              </a:solidFill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endParaRPr lang="fr-FR" sz="2000" b="1" dirty="0"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endParaRPr lang="fr-FR" sz="2000" dirty="0">
              <a:solidFill>
                <a:schemeClr val="tx2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200" name="Rectangle 2"/>
          <p:cNvSpPr txBox="1">
            <a:spLocks noChangeArrowheads="1"/>
          </p:cNvSpPr>
          <p:nvPr/>
        </p:nvSpPr>
        <p:spPr bwMode="auto">
          <a:xfrm>
            <a:off x="107504" y="144215"/>
            <a:ext cx="3816424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marL="1588" lvl="0" indent="0" algn="ctr" eaLnBrk="1" hangingPunct="1"/>
            <a:r>
              <a:rPr lang="en-GB" sz="2600" kern="0" dirty="0" err="1" smtClean="0">
                <a:solidFill>
                  <a:schemeClr val="bg1"/>
                </a:solidFill>
              </a:rPr>
              <a:t>EuCNC</a:t>
            </a:r>
            <a:r>
              <a:rPr lang="en-GB" sz="2600" kern="0" dirty="0" smtClean="0">
                <a:solidFill>
                  <a:schemeClr val="bg1"/>
                </a:solidFill>
              </a:rPr>
              <a:t> 2016</a:t>
            </a:r>
          </a:p>
          <a:p>
            <a:pPr marL="1588" lvl="0" indent="0" algn="ctr" eaLnBrk="1" hangingPunct="1"/>
            <a:r>
              <a:rPr lang="en-GB" sz="2600" kern="0" dirty="0">
                <a:solidFill>
                  <a:schemeClr val="bg1"/>
                </a:solidFill>
              </a:rPr>
              <a:t>S</a:t>
            </a:r>
            <a:r>
              <a:rPr lang="en-GB" sz="2600" kern="0" dirty="0" smtClean="0">
                <a:solidFill>
                  <a:schemeClr val="bg1"/>
                </a:solidFill>
              </a:rPr>
              <a:t>ome Take </a:t>
            </a:r>
            <a:r>
              <a:rPr lang="en-GB" sz="2600" kern="0" dirty="0" err="1" smtClean="0">
                <a:solidFill>
                  <a:schemeClr val="bg1"/>
                </a:solidFill>
              </a:rPr>
              <a:t>Aways</a:t>
            </a:r>
            <a:endParaRPr lang="en-GB" sz="2600" kern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11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Content Placeholder 4"/>
          <p:cNvSpPr>
            <a:spLocks noGrp="1"/>
          </p:cNvSpPr>
          <p:nvPr>
            <p:ph idx="1"/>
          </p:nvPr>
        </p:nvSpPr>
        <p:spPr>
          <a:xfrm>
            <a:off x="-84420" y="1196752"/>
            <a:ext cx="9228420" cy="4958747"/>
          </a:xfrm>
        </p:spPr>
        <p:txBody>
          <a:bodyPr/>
          <a:lstStyle/>
          <a:p>
            <a:pPr>
              <a:spcBef>
                <a:spcPts val="400"/>
              </a:spcBef>
              <a:buNone/>
            </a:pPr>
            <a:endParaRPr lang="fr-FR" b="1" dirty="0" smtClean="0">
              <a:solidFill>
                <a:srgbClr val="0000FF"/>
              </a:solidFill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  <a:p>
            <a:pPr>
              <a:spcBef>
                <a:spcPts val="400"/>
              </a:spcBef>
              <a:buNone/>
            </a:pPr>
            <a:endParaRPr lang="fr-FR" b="1" dirty="0">
              <a:solidFill>
                <a:srgbClr val="0000FF"/>
              </a:solidFill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  <a:p>
            <a:pPr>
              <a:spcBef>
                <a:spcPts val="400"/>
              </a:spcBef>
              <a:spcAft>
                <a:spcPts val="600"/>
              </a:spcAft>
              <a:buNone/>
            </a:pPr>
            <a:r>
              <a:rPr lang="fr-FR" kern="1200" dirty="0">
                <a:solidFill>
                  <a:srgbClr val="0000FF"/>
                </a:solidFill>
                <a:latin typeface="Verdana" charset="0"/>
                <a:cs typeface="Arial" charset="0"/>
              </a:rPr>
              <a:t>Focus on Proof of Concepts, </a:t>
            </a:r>
            <a:r>
              <a:rPr lang="fr-FR" kern="1200" dirty="0" err="1">
                <a:solidFill>
                  <a:srgbClr val="0000FF"/>
                </a:solidFill>
                <a:latin typeface="Verdana" charset="0"/>
                <a:cs typeface="Arial" charset="0"/>
              </a:rPr>
              <a:t>Experiments</a:t>
            </a:r>
            <a:r>
              <a:rPr lang="fr-FR" kern="1200" dirty="0">
                <a:solidFill>
                  <a:srgbClr val="0000FF"/>
                </a:solidFill>
                <a:latin typeface="Verdana" charset="0"/>
                <a:cs typeface="Arial" charset="0"/>
              </a:rPr>
              <a:t>, </a:t>
            </a:r>
            <a:r>
              <a:rPr lang="fr-FR" kern="1200" dirty="0" err="1">
                <a:solidFill>
                  <a:srgbClr val="0000FF"/>
                </a:solidFill>
                <a:latin typeface="Verdana" charset="0"/>
                <a:cs typeface="Arial" charset="0"/>
              </a:rPr>
              <a:t>Verticals</a:t>
            </a:r>
            <a:endParaRPr lang="fr-FR" kern="1200" dirty="0">
              <a:solidFill>
                <a:srgbClr val="0000FF"/>
              </a:solidFill>
              <a:latin typeface="Verdana" charset="0"/>
              <a:cs typeface="Arial" charset="0"/>
            </a:endParaRPr>
          </a:p>
          <a:p>
            <a:pPr>
              <a:spcBef>
                <a:spcPts val="400"/>
              </a:spcBef>
              <a:spcAft>
                <a:spcPts val="600"/>
              </a:spcAft>
              <a:buNone/>
            </a:pPr>
            <a:r>
              <a:rPr lang="fr-FR" b="1" kern="1200" dirty="0" err="1" smtClean="0">
                <a:solidFill>
                  <a:schemeClr val="tx1"/>
                </a:solidFill>
                <a:latin typeface="Verdana" charset="0"/>
                <a:cs typeface="Arial" charset="0"/>
              </a:rPr>
              <a:t>Critical</a:t>
            </a:r>
            <a:r>
              <a:rPr lang="fr-FR" b="1" kern="1200" dirty="0" smtClean="0">
                <a:solidFill>
                  <a:schemeClr val="tx1"/>
                </a:solidFill>
                <a:latin typeface="Verdana" charset="0"/>
                <a:cs typeface="Arial" charset="0"/>
              </a:rPr>
              <a:t> </a:t>
            </a:r>
            <a:r>
              <a:rPr lang="fr-FR" b="1" kern="1200" dirty="0">
                <a:solidFill>
                  <a:schemeClr val="tx1"/>
                </a:solidFill>
                <a:latin typeface="Verdana" charset="0"/>
                <a:cs typeface="Arial" charset="0"/>
              </a:rPr>
              <a:t>technologies and </a:t>
            </a:r>
            <a:r>
              <a:rPr lang="fr-FR" b="1" kern="1200" dirty="0" err="1">
                <a:solidFill>
                  <a:schemeClr val="tx1"/>
                </a:solidFill>
                <a:latin typeface="Verdana" charset="0"/>
                <a:cs typeface="Arial" charset="0"/>
              </a:rPr>
              <a:t>Systems</a:t>
            </a:r>
            <a:r>
              <a:rPr lang="fr-FR" b="1" kern="1200" dirty="0">
                <a:solidFill>
                  <a:schemeClr val="tx1"/>
                </a:solidFill>
                <a:latin typeface="Verdana" charset="0"/>
                <a:cs typeface="Arial" charset="0"/>
              </a:rPr>
              <a:t>  </a:t>
            </a:r>
            <a:r>
              <a:rPr lang="fr-FR" kern="1200" dirty="0">
                <a:solidFill>
                  <a:schemeClr val="tx1"/>
                </a:solidFill>
                <a:latin typeface="Verdana" charset="0"/>
                <a:cs typeface="Arial" charset="0"/>
              </a:rPr>
              <a:t>(€101 m)</a:t>
            </a:r>
          </a:p>
          <a:p>
            <a:pPr lvl="1">
              <a:spcBef>
                <a:spcPts val="400"/>
              </a:spcBef>
              <a:spcAft>
                <a:spcPts val="600"/>
              </a:spcAft>
              <a:buFont typeface="Symbol" panose="05050102010706020507" pitchFamily="18" charset="2"/>
              <a:buChar char=""/>
            </a:pPr>
            <a:r>
              <a:rPr lang="fr-FR" sz="2400" b="0" kern="1200" dirty="0">
                <a:solidFill>
                  <a:srgbClr val="0000FF"/>
                </a:solidFill>
                <a:latin typeface="Verdana" charset="0"/>
                <a:cs typeface="Arial" charset="0"/>
              </a:rPr>
              <a:t>Radio Network and Architectures</a:t>
            </a:r>
          </a:p>
          <a:p>
            <a:pPr lvl="1">
              <a:spcBef>
                <a:spcPts val="400"/>
              </a:spcBef>
              <a:spcAft>
                <a:spcPts val="600"/>
              </a:spcAft>
              <a:buFont typeface="Symbol" panose="05050102010706020507" pitchFamily="18" charset="2"/>
              <a:buChar char=""/>
            </a:pPr>
            <a:r>
              <a:rPr lang="fr-FR" sz="2400" b="0" kern="1200" dirty="0">
                <a:solidFill>
                  <a:srgbClr val="0000FF"/>
                </a:solidFill>
                <a:latin typeface="Verdana" charset="0"/>
                <a:cs typeface="Arial" charset="0"/>
              </a:rPr>
              <a:t>Optical </a:t>
            </a:r>
            <a:r>
              <a:rPr lang="fr-FR" sz="2400" b="0" kern="1200" dirty="0" err="1">
                <a:solidFill>
                  <a:srgbClr val="0000FF"/>
                </a:solidFill>
                <a:latin typeface="Verdana" charset="0"/>
                <a:cs typeface="Arial" charset="0"/>
              </a:rPr>
              <a:t>Core</a:t>
            </a:r>
            <a:endParaRPr lang="fr-FR" sz="2400" b="0" kern="1200" dirty="0">
              <a:solidFill>
                <a:srgbClr val="0000FF"/>
              </a:solidFill>
              <a:latin typeface="Verdana" charset="0"/>
              <a:cs typeface="Arial" charset="0"/>
            </a:endParaRPr>
          </a:p>
          <a:p>
            <a:pPr lvl="1">
              <a:spcBef>
                <a:spcPts val="400"/>
              </a:spcBef>
              <a:spcAft>
                <a:spcPts val="600"/>
              </a:spcAft>
              <a:buFont typeface="Symbol" panose="05050102010706020507" pitchFamily="18" charset="2"/>
              <a:buChar char=""/>
            </a:pPr>
            <a:r>
              <a:rPr lang="fr-FR" sz="2400" b="0" kern="1200" dirty="0">
                <a:solidFill>
                  <a:srgbClr val="0000FF"/>
                </a:solidFill>
                <a:latin typeface="Verdana" charset="0"/>
                <a:cs typeface="Arial" charset="0"/>
              </a:rPr>
              <a:t>SDN/NFV, architecture, net </a:t>
            </a:r>
            <a:r>
              <a:rPr lang="fr-FR" sz="2400" b="0" kern="1200" dirty="0" err="1">
                <a:solidFill>
                  <a:srgbClr val="0000FF"/>
                </a:solidFill>
                <a:latin typeface="Verdana" charset="0"/>
                <a:cs typeface="Arial" charset="0"/>
              </a:rPr>
              <a:t>mgt</a:t>
            </a:r>
            <a:r>
              <a:rPr lang="fr-FR" sz="2400" b="0" kern="1200" dirty="0">
                <a:solidFill>
                  <a:srgbClr val="0000FF"/>
                </a:solidFill>
                <a:latin typeface="Verdana" charset="0"/>
                <a:cs typeface="Arial" charset="0"/>
              </a:rPr>
              <a:t>; </a:t>
            </a:r>
          </a:p>
          <a:p>
            <a:pPr>
              <a:spcBef>
                <a:spcPts val="400"/>
              </a:spcBef>
              <a:spcAft>
                <a:spcPts val="600"/>
              </a:spcAft>
              <a:buNone/>
            </a:pPr>
            <a:r>
              <a:rPr lang="fr-FR" b="1" kern="1200" dirty="0">
                <a:solidFill>
                  <a:schemeClr val="tx1"/>
                </a:solidFill>
                <a:latin typeface="Verdana" charset="0"/>
                <a:cs typeface="Arial" charset="0"/>
              </a:rPr>
              <a:t>Convergent technologies </a:t>
            </a:r>
            <a:r>
              <a:rPr lang="fr-FR" kern="1200" dirty="0">
                <a:solidFill>
                  <a:schemeClr val="tx1"/>
                </a:solidFill>
                <a:latin typeface="Verdana" charset="0"/>
                <a:cs typeface="Arial" charset="0"/>
              </a:rPr>
              <a:t>(€45 m)</a:t>
            </a:r>
          </a:p>
          <a:p>
            <a:pPr lvl="1">
              <a:spcBef>
                <a:spcPts val="400"/>
              </a:spcBef>
              <a:spcAft>
                <a:spcPts val="600"/>
              </a:spcAft>
              <a:buFont typeface="Symbol" panose="05050102010706020507" pitchFamily="18" charset="2"/>
              <a:buChar char="-"/>
            </a:pPr>
            <a:r>
              <a:rPr lang="fr-FR" sz="2400" b="0" kern="1200" dirty="0">
                <a:solidFill>
                  <a:srgbClr val="0000FF"/>
                </a:solidFill>
                <a:latin typeface="Verdana" charset="0"/>
                <a:cs typeface="Arial" charset="0"/>
              </a:rPr>
              <a:t>Optical support to </a:t>
            </a:r>
            <a:r>
              <a:rPr lang="fr-FR" sz="2400" b="0" kern="1200" dirty="0" err="1">
                <a:solidFill>
                  <a:srgbClr val="0000FF"/>
                </a:solidFill>
                <a:latin typeface="Verdana" charset="0"/>
                <a:cs typeface="Arial" charset="0"/>
              </a:rPr>
              <a:t>access</a:t>
            </a:r>
            <a:endParaRPr lang="fr-FR" sz="2400" b="0" kern="1200" dirty="0">
              <a:solidFill>
                <a:srgbClr val="0000FF"/>
              </a:solidFill>
              <a:latin typeface="Verdana" charset="0"/>
              <a:cs typeface="Arial" charset="0"/>
            </a:endParaRPr>
          </a:p>
          <a:p>
            <a:pPr lvl="1">
              <a:spcBef>
                <a:spcPts val="400"/>
              </a:spcBef>
              <a:spcAft>
                <a:spcPts val="600"/>
              </a:spcAft>
              <a:buFont typeface="Symbol" panose="05050102010706020507" pitchFamily="18" charset="2"/>
              <a:buChar char="-"/>
            </a:pPr>
            <a:r>
              <a:rPr lang="fr-FR" sz="2400" b="0" kern="1200" dirty="0">
                <a:solidFill>
                  <a:srgbClr val="0000FF"/>
                </a:solidFill>
                <a:latin typeface="Verdana" charset="0"/>
                <a:cs typeface="Arial" charset="0"/>
              </a:rPr>
              <a:t>Network </a:t>
            </a:r>
            <a:r>
              <a:rPr lang="fr-FR" sz="2400" b="0" kern="1200" dirty="0" err="1">
                <a:solidFill>
                  <a:srgbClr val="0000FF"/>
                </a:solidFill>
                <a:latin typeface="Verdana" charset="0"/>
                <a:cs typeface="Arial" charset="0"/>
              </a:rPr>
              <a:t>apps</a:t>
            </a:r>
            <a:endParaRPr lang="fr-FR" sz="2400" b="0" kern="1200" dirty="0">
              <a:solidFill>
                <a:srgbClr val="0000FF"/>
              </a:solidFill>
              <a:latin typeface="Verdana" charset="0"/>
              <a:cs typeface="Arial" charset="0"/>
            </a:endParaRPr>
          </a:p>
          <a:p>
            <a:pPr lvl="1">
              <a:spcBef>
                <a:spcPts val="400"/>
              </a:spcBef>
              <a:spcAft>
                <a:spcPts val="600"/>
              </a:spcAft>
              <a:buFont typeface="Symbol" panose="05050102010706020507" pitchFamily="18" charset="2"/>
              <a:buChar char="-"/>
            </a:pPr>
            <a:r>
              <a:rPr lang="fr-FR" sz="2400" b="0" kern="1200" dirty="0" err="1">
                <a:solidFill>
                  <a:srgbClr val="0000FF"/>
                </a:solidFill>
                <a:latin typeface="Verdana" charset="0"/>
                <a:cs typeface="Arial" charset="0"/>
              </a:rPr>
              <a:t>Research</a:t>
            </a:r>
            <a:r>
              <a:rPr lang="fr-FR" sz="2400" b="0" kern="1200" dirty="0">
                <a:solidFill>
                  <a:srgbClr val="0000FF"/>
                </a:solidFill>
                <a:latin typeface="Verdana" charset="0"/>
                <a:cs typeface="Arial" charset="0"/>
              </a:rPr>
              <a:t> </a:t>
            </a:r>
            <a:r>
              <a:rPr lang="fr-FR" sz="2400" b="0" kern="1200" dirty="0" err="1">
                <a:solidFill>
                  <a:srgbClr val="0000FF"/>
                </a:solidFill>
                <a:latin typeface="Verdana" charset="0"/>
                <a:cs typeface="Arial" charset="0"/>
              </a:rPr>
              <a:t>cooperation</a:t>
            </a:r>
            <a:r>
              <a:rPr lang="fr-FR" sz="2400" b="0" kern="1200" dirty="0">
                <a:solidFill>
                  <a:srgbClr val="0000FF"/>
                </a:solidFill>
                <a:latin typeface="Verdana" charset="0"/>
                <a:cs typeface="Arial" charset="0"/>
              </a:rPr>
              <a:t> in </a:t>
            </a:r>
            <a:r>
              <a:rPr lang="fr-FR" sz="2400" b="0" kern="1200" dirty="0" err="1">
                <a:solidFill>
                  <a:srgbClr val="0000FF"/>
                </a:solidFill>
                <a:latin typeface="Verdana" charset="0"/>
                <a:cs typeface="Arial" charset="0"/>
              </a:rPr>
              <a:t>access</a:t>
            </a:r>
            <a:r>
              <a:rPr lang="fr-FR" sz="2400" b="0" kern="1200" dirty="0">
                <a:solidFill>
                  <a:srgbClr val="0000FF"/>
                </a:solidFill>
                <a:latin typeface="Verdana" charset="0"/>
                <a:cs typeface="Arial" charset="0"/>
              </a:rPr>
              <a:t> nets (Taiwan)</a:t>
            </a:r>
          </a:p>
          <a:p>
            <a:pPr>
              <a:spcBef>
                <a:spcPts val="400"/>
              </a:spcBef>
              <a:spcAft>
                <a:spcPts val="600"/>
              </a:spcAft>
              <a:buNone/>
            </a:pPr>
            <a:r>
              <a:rPr lang="fr-FR" kern="1200" dirty="0">
                <a:solidFill>
                  <a:srgbClr val="0000FF"/>
                </a:solidFill>
                <a:latin typeface="Verdana" charset="0"/>
                <a:cs typeface="Arial" charset="0"/>
              </a:rPr>
              <a:t> </a:t>
            </a:r>
            <a:r>
              <a:rPr lang="fr-FR" b="1" kern="1200" dirty="0">
                <a:solidFill>
                  <a:schemeClr val="tx1"/>
                </a:solidFill>
                <a:latin typeface="Verdana" charset="0"/>
                <a:cs typeface="Arial" charset="0"/>
              </a:rPr>
              <a:t>Support Action </a:t>
            </a:r>
            <a:r>
              <a:rPr lang="fr-FR" kern="1200" dirty="0">
                <a:solidFill>
                  <a:schemeClr val="tx1"/>
                </a:solidFill>
                <a:latin typeface="Verdana" charset="0"/>
                <a:cs typeface="Arial" charset="0"/>
              </a:rPr>
              <a:t>(€3m)</a:t>
            </a:r>
          </a:p>
          <a:p>
            <a:pPr>
              <a:spcBef>
                <a:spcPts val="600"/>
              </a:spcBef>
              <a:spcAft>
                <a:spcPts val="600"/>
              </a:spcAft>
              <a:buNone/>
            </a:pPr>
            <a:r>
              <a:rPr lang="fr-FR" b="1" dirty="0" smtClean="0">
                <a:solidFill>
                  <a:schemeClr val="tx1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	</a:t>
            </a:r>
            <a:endParaRPr lang="fr-FR" sz="1600" b="1" dirty="0"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endParaRPr lang="fr-FR" sz="1600" dirty="0">
              <a:solidFill>
                <a:schemeClr val="tx2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48486" y="1268760"/>
            <a:ext cx="6894836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2600" dirty="0" smtClean="0">
                <a:solidFill>
                  <a:schemeClr val="tx1"/>
                </a:solidFill>
                <a:latin typeface="Verdana" charset="0"/>
                <a:ea typeface="ＭＳ Ｐゴシック" charset="0"/>
                <a:cs typeface="Arial" charset="0"/>
              </a:rPr>
              <a:t>5G PPP Phase 2 calls ICT7 and ICT8</a:t>
            </a:r>
            <a:endParaRPr lang="en-GB" sz="2600" dirty="0">
              <a:solidFill>
                <a:schemeClr val="tx1"/>
              </a:solidFill>
              <a:latin typeface="Verdana" charset="0"/>
              <a:ea typeface="ＭＳ Ｐゴシック" charset="0"/>
              <a:cs typeface="Arial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07504" y="344270"/>
            <a:ext cx="3816424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marL="1588" lvl="0" indent="0" algn="ctr" eaLnBrk="1" hangingPunct="1"/>
            <a:r>
              <a:rPr lang="en-GB" sz="2600" kern="0" dirty="0" smtClean="0">
                <a:solidFill>
                  <a:schemeClr val="bg1"/>
                </a:solidFill>
              </a:rPr>
              <a:t>Coming up soon</a:t>
            </a:r>
            <a:endParaRPr lang="en-GB" sz="2600" kern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477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6"/>
          <p:cNvSpPr txBox="1">
            <a:spLocks noChangeArrowheads="1"/>
          </p:cNvSpPr>
          <p:nvPr/>
        </p:nvSpPr>
        <p:spPr bwMode="auto">
          <a:xfrm>
            <a:off x="200026" y="51216"/>
            <a:ext cx="8044382" cy="88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ko-KR" sz="3200" b="0" i="0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			</a:t>
            </a:r>
            <a:endParaRPr lang="en-US" altLang="ko-KR" sz="3200" b="0" i="0" dirty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sp>
        <p:nvSpPr>
          <p:cNvPr id="46" name="角丸四角形 4"/>
          <p:cNvSpPr/>
          <p:nvPr/>
        </p:nvSpPr>
        <p:spPr bwMode="auto">
          <a:xfrm>
            <a:off x="4448201" y="1042424"/>
            <a:ext cx="3962532" cy="3654611"/>
          </a:xfrm>
          <a:prstGeom prst="roundRect">
            <a:avLst>
              <a:gd name="adj" fmla="val 7833"/>
            </a:avLst>
          </a:prstGeom>
          <a:gradFill>
            <a:gsLst>
              <a:gs pos="0">
                <a:srgbClr val="FFFF00"/>
              </a:gs>
              <a:gs pos="100000">
                <a:schemeClr val="bg1"/>
              </a:gs>
            </a:gsLst>
            <a:lin ang="0" scaled="0"/>
          </a:gradFill>
          <a:ln w="9525" cap="rnd" cmpd="sng" algn="ctr">
            <a:noFill/>
            <a:prstDash val="sysDot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ja-JP" altLang="en-US" sz="1200" b="0" smtClean="0">
              <a:solidFill>
                <a:srgbClr val="000000"/>
              </a:solidFill>
              <a:latin typeface="Verdana" charset="0"/>
              <a:ea typeface="ＭＳ Ｐゴシック" charset="0"/>
              <a:cs typeface="Arial" charset="0"/>
            </a:endParaRPr>
          </a:p>
        </p:txBody>
      </p:sp>
      <p:cxnSp>
        <p:nvCxnSpPr>
          <p:cNvPr id="48" name="直線コネクタ 9"/>
          <p:cNvCxnSpPr/>
          <p:nvPr/>
        </p:nvCxnSpPr>
        <p:spPr bwMode="auto">
          <a:xfrm>
            <a:off x="5348332" y="5955502"/>
            <a:ext cx="0" cy="355588"/>
          </a:xfrm>
          <a:prstGeom prst="line">
            <a:avLst/>
          </a:prstGeom>
          <a:solidFill>
            <a:schemeClr val="accent1"/>
          </a:solidFill>
          <a:ln w="12700" cap="rnd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9" name="角丸四角形 10"/>
          <p:cNvSpPr/>
          <p:nvPr/>
        </p:nvSpPr>
        <p:spPr>
          <a:xfrm>
            <a:off x="3411889" y="3717032"/>
            <a:ext cx="2592221" cy="1173901"/>
          </a:xfrm>
          <a:prstGeom prst="roundRect">
            <a:avLst/>
          </a:prstGeom>
          <a:gradFill>
            <a:gsLst>
              <a:gs pos="0">
                <a:srgbClr val="00B0F0"/>
              </a:gs>
              <a:gs pos="82000">
                <a:schemeClr val="dk1">
                  <a:tint val="37000"/>
                  <a:satMod val="300000"/>
                </a:schemeClr>
              </a:gs>
              <a:gs pos="100000">
                <a:schemeClr val="dk1">
                  <a:tint val="15000"/>
                  <a:satMod val="350000"/>
                </a:schemeClr>
              </a:gs>
            </a:gsLst>
          </a:gradFill>
          <a:ln w="28575">
            <a:solidFill>
              <a:schemeClr val="bg1"/>
            </a:solidFill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altLang="ja-JP" sz="1500" b="0" dirty="0" smtClean="0">
                <a:solidFill>
                  <a:srgbClr val="FFFFFF"/>
                </a:solidFill>
                <a:latin typeface="Calibri" pitchFamily="34" charset="0"/>
                <a:ea typeface="ＤＨＰ特太ゴシック体" panose="020B0500000000000000" pitchFamily="50" charset="-128"/>
              </a:rPr>
              <a:t>Phase </a:t>
            </a:r>
            <a:r>
              <a:rPr lang="en-US" altLang="ja-JP" sz="1500" b="0" dirty="0">
                <a:solidFill>
                  <a:srgbClr val="FFFFFF"/>
                </a:solidFill>
                <a:latin typeface="Calibri" pitchFamily="34" charset="0"/>
                <a:ea typeface="ＤＨＰ特太ゴシック体" panose="020B0500000000000000" pitchFamily="50" charset="-128"/>
              </a:rPr>
              <a:t>3</a:t>
            </a:r>
            <a:r>
              <a:rPr lang="en-US" altLang="ja-JP" sz="1500" b="0" dirty="0" smtClean="0">
                <a:solidFill>
                  <a:srgbClr val="FFFFFF"/>
                </a:solidFill>
                <a:latin typeface="Calibri" pitchFamily="34" charset="0"/>
                <a:ea typeface="ＤＨＰ特太ゴシック体" panose="020B0500000000000000" pitchFamily="50" charset="-128"/>
              </a:rPr>
              <a:t> a) Verification Demo/Trial</a:t>
            </a:r>
            <a:endParaRPr lang="en-US" altLang="ja-JP" sz="1500" b="0" dirty="0">
              <a:solidFill>
                <a:srgbClr val="FFFFFF"/>
              </a:solidFill>
              <a:latin typeface="Calibri" pitchFamily="34" charset="0"/>
              <a:ea typeface="ＤＨＰ特太ゴシック体" panose="020B0500000000000000" pitchFamily="50" charset="-128"/>
            </a:endParaRPr>
          </a:p>
          <a:p>
            <a:pPr>
              <a:defRPr/>
            </a:pPr>
            <a:r>
              <a:rPr lang="en-US" altLang="ja-JP" sz="1500" b="0" dirty="0" smtClean="0">
                <a:solidFill>
                  <a:srgbClr val="FFFFFF"/>
                </a:solidFill>
                <a:latin typeface="Calibri" pitchFamily="34" charset="0"/>
                <a:ea typeface="ＤＨＰ特太ゴシック体" panose="020B0500000000000000" pitchFamily="50" charset="-128"/>
              </a:rPr>
              <a:t>- Integration radio+ network </a:t>
            </a:r>
            <a:endParaRPr lang="ja-JP" altLang="en-US" sz="1500" b="0" dirty="0">
              <a:solidFill>
                <a:srgbClr val="FFFFFF"/>
              </a:solidFill>
              <a:latin typeface="Calibri" pitchFamily="34" charset="0"/>
              <a:ea typeface="ＤＨＰ特太ゴシック体" panose="020B0500000000000000" pitchFamily="50" charset="-128"/>
            </a:endParaRPr>
          </a:p>
        </p:txBody>
      </p:sp>
      <p:cxnSp>
        <p:nvCxnSpPr>
          <p:cNvPr id="50" name="直線矢印コネクタ 11"/>
          <p:cNvCxnSpPr/>
          <p:nvPr/>
        </p:nvCxnSpPr>
        <p:spPr>
          <a:xfrm>
            <a:off x="312826" y="5951813"/>
            <a:ext cx="796052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テキスト ボックス 8"/>
          <p:cNvSpPr txBox="1">
            <a:spLocks noChangeArrowheads="1"/>
          </p:cNvSpPr>
          <p:nvPr/>
        </p:nvSpPr>
        <p:spPr bwMode="auto">
          <a:xfrm>
            <a:off x="459185" y="5951814"/>
            <a:ext cx="70083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b="0" dirty="0" smtClean="0">
                <a:solidFill>
                  <a:srgbClr val="2D2DB9"/>
                </a:solidFill>
                <a:latin typeface="Calibri" pitchFamily="34" charset="0"/>
                <a:ea typeface="HG丸ｺﾞｼｯｸM-PRO" pitchFamily="50" charset="-128"/>
                <a:cs typeface="Arial" charset="0"/>
              </a:rPr>
              <a:t>Y2015</a:t>
            </a:r>
            <a:endParaRPr lang="ja-JP" altLang="en-US" sz="1600" b="0" dirty="0">
              <a:solidFill>
                <a:srgbClr val="2D2DB9"/>
              </a:solidFill>
              <a:latin typeface="Calibri" pitchFamily="34" charset="0"/>
              <a:ea typeface="HG丸ｺﾞｼｯｸM-PRO" pitchFamily="50" charset="-128"/>
              <a:cs typeface="Arial" charset="0"/>
            </a:endParaRPr>
          </a:p>
        </p:txBody>
      </p:sp>
      <p:sp>
        <p:nvSpPr>
          <p:cNvPr id="52" name="テキスト ボックス 9"/>
          <p:cNvSpPr txBox="1">
            <a:spLocks noChangeArrowheads="1"/>
          </p:cNvSpPr>
          <p:nvPr/>
        </p:nvSpPr>
        <p:spPr bwMode="auto">
          <a:xfrm>
            <a:off x="1462790" y="5951814"/>
            <a:ext cx="60144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b="0" dirty="0">
                <a:solidFill>
                  <a:srgbClr val="2D2DB9"/>
                </a:solidFill>
                <a:latin typeface="Calibri" pitchFamily="34" charset="0"/>
                <a:ea typeface="HG丸ｺﾞｼｯｸM-PRO" pitchFamily="50" charset="-128"/>
                <a:cs typeface="Arial" charset="0"/>
              </a:rPr>
              <a:t>2016</a:t>
            </a:r>
            <a:endParaRPr lang="ja-JP" altLang="en-US" sz="1600" b="0" dirty="0">
              <a:solidFill>
                <a:srgbClr val="2D2DB9"/>
              </a:solidFill>
              <a:latin typeface="Calibri" pitchFamily="34" charset="0"/>
              <a:ea typeface="HG丸ｺﾞｼｯｸM-PRO" pitchFamily="50" charset="-128"/>
              <a:cs typeface="Arial" charset="0"/>
            </a:endParaRPr>
          </a:p>
        </p:txBody>
      </p:sp>
      <p:sp>
        <p:nvSpPr>
          <p:cNvPr id="53" name="テキスト ボックス 10"/>
          <p:cNvSpPr txBox="1">
            <a:spLocks noChangeArrowheads="1"/>
          </p:cNvSpPr>
          <p:nvPr/>
        </p:nvSpPr>
        <p:spPr bwMode="auto">
          <a:xfrm>
            <a:off x="2497338" y="5951814"/>
            <a:ext cx="60144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b="0" dirty="0">
                <a:solidFill>
                  <a:srgbClr val="2D2DB9"/>
                </a:solidFill>
                <a:latin typeface="Calibri" pitchFamily="34" charset="0"/>
                <a:ea typeface="HG丸ｺﾞｼｯｸM-PRO" pitchFamily="50" charset="-128"/>
                <a:cs typeface="Arial" charset="0"/>
              </a:rPr>
              <a:t>2017</a:t>
            </a:r>
            <a:endParaRPr lang="ja-JP" altLang="en-US" sz="1600" b="0" dirty="0">
              <a:solidFill>
                <a:srgbClr val="2D2DB9"/>
              </a:solidFill>
              <a:latin typeface="Calibri" pitchFamily="34" charset="0"/>
              <a:ea typeface="HG丸ｺﾞｼｯｸM-PRO" pitchFamily="50" charset="-128"/>
              <a:cs typeface="Arial" charset="0"/>
            </a:endParaRPr>
          </a:p>
        </p:txBody>
      </p:sp>
      <p:sp>
        <p:nvSpPr>
          <p:cNvPr id="54" name="テキスト ボックス 11"/>
          <p:cNvSpPr txBox="1">
            <a:spLocks noChangeArrowheads="1"/>
          </p:cNvSpPr>
          <p:nvPr/>
        </p:nvSpPr>
        <p:spPr bwMode="auto">
          <a:xfrm>
            <a:off x="3530358" y="5951814"/>
            <a:ext cx="60144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b="0" dirty="0">
                <a:solidFill>
                  <a:srgbClr val="2D2DB9"/>
                </a:solidFill>
                <a:latin typeface="Calibri" pitchFamily="34" charset="0"/>
                <a:ea typeface="HG丸ｺﾞｼｯｸM-PRO" pitchFamily="50" charset="-128"/>
                <a:cs typeface="Arial" charset="0"/>
              </a:rPr>
              <a:t>2018</a:t>
            </a:r>
            <a:endParaRPr lang="ja-JP" altLang="en-US" sz="1600" b="0" dirty="0">
              <a:solidFill>
                <a:srgbClr val="2D2DB9"/>
              </a:solidFill>
              <a:latin typeface="Calibri" pitchFamily="34" charset="0"/>
              <a:ea typeface="HG丸ｺﾞｼｯｸM-PRO" pitchFamily="50" charset="-128"/>
              <a:cs typeface="Arial" charset="0"/>
            </a:endParaRPr>
          </a:p>
        </p:txBody>
      </p:sp>
      <p:sp>
        <p:nvSpPr>
          <p:cNvPr id="55" name="テキスト ボックス 12"/>
          <p:cNvSpPr txBox="1">
            <a:spLocks noChangeArrowheads="1"/>
          </p:cNvSpPr>
          <p:nvPr/>
        </p:nvSpPr>
        <p:spPr bwMode="auto">
          <a:xfrm>
            <a:off x="4564904" y="5951814"/>
            <a:ext cx="60144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b="0" dirty="0">
                <a:solidFill>
                  <a:srgbClr val="2D2DB9"/>
                </a:solidFill>
                <a:latin typeface="Calibri" pitchFamily="34" charset="0"/>
                <a:ea typeface="HG丸ｺﾞｼｯｸM-PRO" pitchFamily="50" charset="-128"/>
                <a:cs typeface="Arial" charset="0"/>
              </a:rPr>
              <a:t>2019</a:t>
            </a:r>
            <a:endParaRPr lang="ja-JP" altLang="en-US" sz="1600" b="0" dirty="0">
              <a:solidFill>
                <a:srgbClr val="2D2DB9"/>
              </a:solidFill>
              <a:latin typeface="Calibri" pitchFamily="34" charset="0"/>
              <a:ea typeface="HG丸ｺﾞｼｯｸM-PRO" pitchFamily="50" charset="-128"/>
              <a:cs typeface="Arial" charset="0"/>
            </a:endParaRPr>
          </a:p>
        </p:txBody>
      </p:sp>
      <p:sp>
        <p:nvSpPr>
          <p:cNvPr id="56" name="テキスト ボックス 13"/>
          <p:cNvSpPr txBox="1">
            <a:spLocks noChangeArrowheads="1"/>
          </p:cNvSpPr>
          <p:nvPr/>
        </p:nvSpPr>
        <p:spPr bwMode="auto">
          <a:xfrm>
            <a:off x="5597927" y="5951814"/>
            <a:ext cx="60144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b="0" dirty="0">
                <a:solidFill>
                  <a:srgbClr val="2D2DB9"/>
                </a:solidFill>
                <a:latin typeface="Calibri" pitchFamily="34" charset="0"/>
                <a:ea typeface="HG丸ｺﾞｼｯｸM-PRO" pitchFamily="50" charset="-128"/>
                <a:cs typeface="Arial" charset="0"/>
              </a:rPr>
              <a:t>2020</a:t>
            </a:r>
            <a:endParaRPr lang="ja-JP" altLang="en-US" sz="1600" b="0" dirty="0">
              <a:solidFill>
                <a:srgbClr val="2D2DB9"/>
              </a:solidFill>
              <a:latin typeface="Calibri" pitchFamily="34" charset="0"/>
              <a:ea typeface="HG丸ｺﾞｼｯｸM-PRO" pitchFamily="50" charset="-128"/>
              <a:cs typeface="Arial" charset="0"/>
            </a:endParaRPr>
          </a:p>
        </p:txBody>
      </p:sp>
      <p:sp>
        <p:nvSpPr>
          <p:cNvPr id="57" name="テキスト ボックス 14"/>
          <p:cNvSpPr txBox="1">
            <a:spLocks noChangeArrowheads="1"/>
          </p:cNvSpPr>
          <p:nvPr/>
        </p:nvSpPr>
        <p:spPr bwMode="auto">
          <a:xfrm>
            <a:off x="6631710" y="5951814"/>
            <a:ext cx="60144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b="0" dirty="0">
                <a:solidFill>
                  <a:srgbClr val="2D2DB9"/>
                </a:solidFill>
                <a:latin typeface="Calibri" pitchFamily="34" charset="0"/>
                <a:ea typeface="HG丸ｺﾞｼｯｸM-PRO" pitchFamily="50" charset="-128"/>
                <a:cs typeface="Arial" charset="0"/>
              </a:rPr>
              <a:t>2021</a:t>
            </a:r>
            <a:endParaRPr lang="ja-JP" altLang="en-US" sz="1600" b="0" dirty="0">
              <a:solidFill>
                <a:srgbClr val="2D2DB9"/>
              </a:solidFill>
              <a:latin typeface="Calibri" pitchFamily="34" charset="0"/>
              <a:ea typeface="HG丸ｺﾞｼｯｸM-PRO" pitchFamily="50" charset="-128"/>
              <a:cs typeface="Arial" charset="0"/>
            </a:endParaRPr>
          </a:p>
        </p:txBody>
      </p:sp>
      <p:sp>
        <p:nvSpPr>
          <p:cNvPr id="58" name="テキスト ボックス 15"/>
          <p:cNvSpPr txBox="1">
            <a:spLocks noChangeArrowheads="1"/>
          </p:cNvSpPr>
          <p:nvPr/>
        </p:nvSpPr>
        <p:spPr bwMode="auto">
          <a:xfrm>
            <a:off x="7665495" y="5951814"/>
            <a:ext cx="60144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b="0" dirty="0">
                <a:solidFill>
                  <a:srgbClr val="2D2DB9"/>
                </a:solidFill>
                <a:latin typeface="Calibri" pitchFamily="34" charset="0"/>
                <a:ea typeface="HG丸ｺﾞｼｯｸM-PRO" pitchFamily="50" charset="-128"/>
                <a:cs typeface="Arial" charset="0"/>
              </a:rPr>
              <a:t>2022</a:t>
            </a:r>
            <a:endParaRPr lang="ja-JP" altLang="en-US" sz="1600" b="0" dirty="0">
              <a:solidFill>
                <a:srgbClr val="2D2DB9"/>
              </a:solidFill>
              <a:latin typeface="Calibri" pitchFamily="34" charset="0"/>
              <a:ea typeface="HG丸ｺﾞｼｯｸM-PRO" pitchFamily="50" charset="-128"/>
              <a:cs typeface="Arial" charset="0"/>
            </a:endParaRPr>
          </a:p>
        </p:txBody>
      </p:sp>
      <p:sp>
        <p:nvSpPr>
          <p:cNvPr id="59" name="角丸四角形 20"/>
          <p:cNvSpPr/>
          <p:nvPr/>
        </p:nvSpPr>
        <p:spPr>
          <a:xfrm>
            <a:off x="2627784" y="4771094"/>
            <a:ext cx="1694574" cy="852721"/>
          </a:xfrm>
          <a:prstGeom prst="roundRect">
            <a:avLst/>
          </a:prstGeom>
          <a:gradFill>
            <a:gsLst>
              <a:gs pos="0">
                <a:srgbClr val="92D050"/>
              </a:gs>
              <a:gs pos="100000">
                <a:schemeClr val="dk1">
                  <a:tint val="15000"/>
                  <a:satMod val="350000"/>
                </a:schemeClr>
              </a:gs>
            </a:gsLst>
          </a:gradFill>
          <a:ln w="28575">
            <a:solidFill>
              <a:schemeClr val="bg1"/>
            </a:solidFill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altLang="ja-JP" sz="1400" b="0" dirty="0" smtClean="0">
                <a:solidFill>
                  <a:srgbClr val="3333FF"/>
                </a:solidFill>
                <a:latin typeface="Calibri" pitchFamily="34" charset="0"/>
                <a:ea typeface="ＤＨＰ特太ゴシック体" panose="020B0500000000000000" pitchFamily="50" charset="-128"/>
              </a:rPr>
              <a:t>Phase </a:t>
            </a:r>
            <a:r>
              <a:rPr lang="en-US" altLang="ja-JP" sz="1400" b="0" dirty="0">
                <a:solidFill>
                  <a:srgbClr val="3333FF"/>
                </a:solidFill>
                <a:latin typeface="Calibri" pitchFamily="34" charset="0"/>
                <a:ea typeface="ＤＨＰ特太ゴシック体" panose="020B0500000000000000" pitchFamily="50" charset="-128"/>
              </a:rPr>
              <a:t>2</a:t>
            </a:r>
            <a:r>
              <a:rPr lang="en-US" altLang="ja-JP" sz="1400" b="0" dirty="0" smtClean="0">
                <a:solidFill>
                  <a:srgbClr val="3333FF"/>
                </a:solidFill>
                <a:latin typeface="Calibri" pitchFamily="34" charset="0"/>
                <a:ea typeface="ＤＨＰ特太ゴシック体" panose="020B0500000000000000" pitchFamily="50" charset="-128"/>
              </a:rPr>
              <a:t> - Demos </a:t>
            </a:r>
            <a:r>
              <a:rPr lang="en-US" altLang="ja-JP" sz="1400" b="0" dirty="0" err="1" smtClean="0">
                <a:solidFill>
                  <a:srgbClr val="3333FF"/>
                </a:solidFill>
                <a:latin typeface="Calibri" pitchFamily="34" charset="0"/>
                <a:ea typeface="ＤＨＰ特太ゴシック体" panose="020B0500000000000000" pitchFamily="50" charset="-128"/>
              </a:rPr>
              <a:t>PoC</a:t>
            </a:r>
            <a:r>
              <a:rPr lang="en-US" altLang="ja-JP" sz="1400" b="0" dirty="0" smtClean="0">
                <a:solidFill>
                  <a:srgbClr val="3333FF"/>
                </a:solidFill>
                <a:latin typeface="Calibri" pitchFamily="34" charset="0"/>
                <a:ea typeface="ＤＨＰ特太ゴシック体" panose="020B0500000000000000" pitchFamily="50" charset="-128"/>
              </a:rPr>
              <a:t>- Core Techs Components </a:t>
            </a:r>
            <a:endParaRPr lang="ja-JP" altLang="en-US" sz="1400" b="0" dirty="0">
              <a:solidFill>
                <a:srgbClr val="3333FF"/>
              </a:solidFill>
              <a:latin typeface="Calibri" pitchFamily="34" charset="0"/>
              <a:ea typeface="ＤＨＰ特太ゴシック体" panose="020B0500000000000000" pitchFamily="50" charset="-128"/>
            </a:endParaRPr>
          </a:p>
        </p:txBody>
      </p:sp>
      <p:sp>
        <p:nvSpPr>
          <p:cNvPr id="60" name="正方形/長方形 24"/>
          <p:cNvSpPr>
            <a:spLocks noChangeArrowheads="1"/>
          </p:cNvSpPr>
          <p:nvPr/>
        </p:nvSpPr>
        <p:spPr bwMode="auto">
          <a:xfrm>
            <a:off x="4510818" y="2414800"/>
            <a:ext cx="375083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0" dirty="0" smtClean="0">
                <a:solidFill>
                  <a:srgbClr val="3333FF"/>
                </a:solidFill>
                <a:latin typeface="Calibri" pitchFamily="34" charset="0"/>
                <a:ea typeface="ＤＨＰ特太ゴシック体" pitchFamily="50" charset="-128"/>
                <a:cs typeface="Arial" charset="0"/>
              </a:rPr>
              <a:t>Phase </a:t>
            </a:r>
            <a:r>
              <a:rPr lang="en-US" altLang="ja-JP" sz="1800" b="0" dirty="0">
                <a:solidFill>
                  <a:srgbClr val="3333FF"/>
                </a:solidFill>
                <a:latin typeface="Calibri" pitchFamily="34" charset="0"/>
                <a:ea typeface="ＤＨＰ特太ゴシック体" pitchFamily="50" charset="-128"/>
                <a:cs typeface="Arial" charset="0"/>
              </a:rPr>
              <a:t>3</a:t>
            </a:r>
            <a:r>
              <a:rPr lang="en-US" altLang="ja-JP" sz="1800" b="0" dirty="0" smtClean="0">
                <a:solidFill>
                  <a:srgbClr val="3333FF"/>
                </a:solidFill>
                <a:latin typeface="Calibri" pitchFamily="34" charset="0"/>
                <a:ea typeface="ＤＨＰ特太ゴシック体" pitchFamily="50" charset="-128"/>
                <a:cs typeface="Arial" charset="0"/>
              </a:rPr>
              <a:t> b) Integrated Verification Trial</a:t>
            </a:r>
            <a:endParaRPr lang="en-US" altLang="ja-JP" sz="1800" b="0" dirty="0">
              <a:solidFill>
                <a:srgbClr val="3333FF"/>
              </a:solidFill>
              <a:latin typeface="Calibri" pitchFamily="34" charset="0"/>
              <a:ea typeface="ＤＨＰ特太ゴシック体" pitchFamily="50" charset="-128"/>
              <a:cs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0" dirty="0" smtClean="0">
                <a:solidFill>
                  <a:srgbClr val="3333FF"/>
                </a:solidFill>
                <a:latin typeface="Calibri" pitchFamily="34" charset="0"/>
                <a:ea typeface="ＤＨＰ特太ゴシック体" pitchFamily="50" charset="-128"/>
                <a:cs typeface="Arial" charset="0"/>
              </a:rPr>
              <a:t>services/functions</a:t>
            </a:r>
            <a:endParaRPr lang="en-US" altLang="ja-JP" sz="1800" b="0" dirty="0">
              <a:solidFill>
                <a:srgbClr val="3333FF"/>
              </a:solidFill>
              <a:latin typeface="Calibri" pitchFamily="34" charset="0"/>
              <a:ea typeface="ＤＨＰ特太ゴシック体" pitchFamily="50" charset="-128"/>
              <a:cs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0" dirty="0" smtClean="0">
                <a:solidFill>
                  <a:srgbClr val="3333FF"/>
                </a:solidFill>
                <a:latin typeface="Calibri" pitchFamily="34" charset="0"/>
                <a:ea typeface="ＤＨＰ特太ゴシック体" pitchFamily="50" charset="-128"/>
                <a:cs typeface="Arial" charset="0"/>
              </a:rPr>
              <a:t>- </a:t>
            </a:r>
            <a:r>
              <a:rPr lang="en-US" altLang="ja-JP" sz="1800" b="0" dirty="0" err="1" smtClean="0">
                <a:solidFill>
                  <a:srgbClr val="3333FF"/>
                </a:solidFill>
                <a:latin typeface="Calibri" pitchFamily="34" charset="0"/>
                <a:ea typeface="ＤＨＰ特太ゴシック体" pitchFamily="50" charset="-128"/>
                <a:cs typeface="Arial" charset="0"/>
              </a:rPr>
              <a:t>radio+network+applications</a:t>
            </a:r>
            <a:r>
              <a:rPr lang="en-US" altLang="ja-JP" sz="1800" b="0" dirty="0" smtClean="0">
                <a:solidFill>
                  <a:srgbClr val="3333FF"/>
                </a:solidFill>
                <a:latin typeface="Calibri" pitchFamily="34" charset="0"/>
                <a:ea typeface="ＤＨＰ特太ゴシック体" pitchFamily="50" charset="-128"/>
                <a:cs typeface="Arial" charset="0"/>
              </a:rPr>
              <a:t> -</a:t>
            </a:r>
            <a:endParaRPr lang="ja-JP" altLang="en-US" sz="1800" b="0" dirty="0">
              <a:solidFill>
                <a:srgbClr val="3333FF"/>
              </a:solidFill>
              <a:latin typeface="Calibri" pitchFamily="34" charset="0"/>
              <a:ea typeface="ＤＨＰ特太ゴシック体" pitchFamily="50" charset="-128"/>
              <a:cs typeface="Arial" charset="0"/>
            </a:endParaRPr>
          </a:p>
        </p:txBody>
      </p:sp>
      <p:sp>
        <p:nvSpPr>
          <p:cNvPr id="61" name="角丸四角形 22"/>
          <p:cNvSpPr/>
          <p:nvPr/>
        </p:nvSpPr>
        <p:spPr>
          <a:xfrm>
            <a:off x="5456728" y="1347917"/>
            <a:ext cx="1441798" cy="852721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altLang="ja-JP" sz="1200" b="0" dirty="0" smtClean="0">
                <a:solidFill>
                  <a:srgbClr val="000000"/>
                </a:solidFill>
                <a:latin typeface="Calibri" pitchFamily="34" charset="0"/>
                <a:ea typeface="ＤＨＰ特太ゴシック体" panose="020B0500000000000000" pitchFamily="50" charset="-128"/>
              </a:rPr>
              <a:t>Early 5G introduction</a:t>
            </a:r>
            <a:endParaRPr lang="en-US" altLang="ja-JP" sz="1200" b="0" dirty="0">
              <a:solidFill>
                <a:srgbClr val="000000"/>
              </a:solidFill>
              <a:latin typeface="Calibri" pitchFamily="34" charset="0"/>
              <a:ea typeface="ＤＨＰ特太ゴシック体" panose="020B0500000000000000" pitchFamily="50" charset="-128"/>
            </a:endParaRPr>
          </a:p>
          <a:p>
            <a:pPr>
              <a:defRPr/>
            </a:pPr>
            <a:r>
              <a:rPr lang="en-US" altLang="ja-JP" sz="1200" b="0" dirty="0" smtClean="0">
                <a:solidFill>
                  <a:srgbClr val="000000"/>
                </a:solidFill>
                <a:latin typeface="Calibri" pitchFamily="34" charset="0"/>
                <a:ea typeface="ＤＨＰ特太ゴシック体" panose="020B0500000000000000" pitchFamily="50" charset="-128"/>
              </a:rPr>
              <a:t>Lower frequency bands</a:t>
            </a:r>
            <a:endParaRPr lang="ja-JP" altLang="en-US" sz="1200" b="0" dirty="0">
              <a:solidFill>
                <a:srgbClr val="000000"/>
              </a:solidFill>
              <a:latin typeface="Calibri" pitchFamily="34" charset="0"/>
              <a:ea typeface="ＤＨＰ特太ゴシック体" panose="020B0500000000000000" pitchFamily="50" charset="-128"/>
            </a:endParaRPr>
          </a:p>
        </p:txBody>
      </p:sp>
      <p:sp>
        <p:nvSpPr>
          <p:cNvPr id="62" name="角丸四角形 23"/>
          <p:cNvSpPr/>
          <p:nvPr/>
        </p:nvSpPr>
        <p:spPr>
          <a:xfrm>
            <a:off x="7186848" y="1347916"/>
            <a:ext cx="1456428" cy="850843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endParaRPr lang="en-US" altLang="ja-JP" sz="1200" b="0" dirty="0" smtClean="0">
              <a:solidFill>
                <a:srgbClr val="000000"/>
              </a:solidFill>
              <a:latin typeface="Calibri" pitchFamily="34" charset="0"/>
              <a:ea typeface="ＤＨＰ特太ゴシック体" panose="020B0500000000000000" pitchFamily="50" charset="-128"/>
            </a:endParaRPr>
          </a:p>
          <a:p>
            <a:pPr>
              <a:defRPr/>
            </a:pPr>
            <a:r>
              <a:rPr lang="en-US" altLang="ja-JP" sz="1200" b="0" dirty="0" smtClean="0">
                <a:solidFill>
                  <a:srgbClr val="000000"/>
                </a:solidFill>
                <a:latin typeface="Calibri" pitchFamily="34" charset="0"/>
                <a:ea typeface="ＤＨＰ特太ゴシック体" panose="020B0500000000000000" pitchFamily="50" charset="-128"/>
              </a:rPr>
              <a:t>Later 5G introduction</a:t>
            </a:r>
          </a:p>
          <a:p>
            <a:pPr>
              <a:defRPr/>
            </a:pPr>
            <a:r>
              <a:rPr lang="en-US" altLang="ja-JP" sz="1200" b="0" dirty="0" smtClean="0">
                <a:solidFill>
                  <a:srgbClr val="000000"/>
                </a:solidFill>
                <a:latin typeface="Calibri" pitchFamily="34" charset="0"/>
                <a:ea typeface="ＤＨＰ特太ゴシック体" panose="020B0500000000000000" pitchFamily="50" charset="-128"/>
              </a:rPr>
              <a:t>Higher frequency bands</a:t>
            </a:r>
            <a:endParaRPr lang="ja-JP" altLang="en-US" sz="1200" b="0" dirty="0" smtClean="0">
              <a:solidFill>
                <a:srgbClr val="000000"/>
              </a:solidFill>
              <a:latin typeface="Calibri" pitchFamily="34" charset="0"/>
              <a:ea typeface="ＤＨＰ特太ゴシック体" panose="020B0500000000000000" pitchFamily="50" charset="-128"/>
            </a:endParaRPr>
          </a:p>
          <a:p>
            <a:pPr>
              <a:defRPr/>
            </a:pPr>
            <a:endParaRPr lang="ja-JP" altLang="en-US" sz="1200" b="0" dirty="0">
              <a:solidFill>
                <a:srgbClr val="000000"/>
              </a:solidFill>
              <a:latin typeface="Calibri" pitchFamily="34" charset="0"/>
              <a:ea typeface="ＤＨＰ特太ゴシック体" panose="020B0500000000000000" pitchFamily="50" charset="-128"/>
            </a:endParaRPr>
          </a:p>
        </p:txBody>
      </p:sp>
      <p:cxnSp>
        <p:nvCxnSpPr>
          <p:cNvPr id="63" name="直線コネクタ 24"/>
          <p:cNvCxnSpPr/>
          <p:nvPr/>
        </p:nvCxnSpPr>
        <p:spPr bwMode="auto">
          <a:xfrm>
            <a:off x="1232305" y="5949942"/>
            <a:ext cx="0" cy="355588"/>
          </a:xfrm>
          <a:prstGeom prst="line">
            <a:avLst/>
          </a:prstGeom>
          <a:solidFill>
            <a:schemeClr val="accent1"/>
          </a:solidFill>
          <a:ln w="12700" cap="rnd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4" name="直線コネクタ 25"/>
          <p:cNvCxnSpPr/>
          <p:nvPr/>
        </p:nvCxnSpPr>
        <p:spPr bwMode="auto">
          <a:xfrm>
            <a:off x="2254973" y="5955559"/>
            <a:ext cx="0" cy="355588"/>
          </a:xfrm>
          <a:prstGeom prst="line">
            <a:avLst/>
          </a:prstGeom>
          <a:solidFill>
            <a:schemeClr val="accent1"/>
          </a:solidFill>
          <a:ln w="12700" cap="rnd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5" name="直線コネクタ 26"/>
          <p:cNvCxnSpPr/>
          <p:nvPr/>
        </p:nvCxnSpPr>
        <p:spPr bwMode="auto">
          <a:xfrm>
            <a:off x="3286093" y="5955541"/>
            <a:ext cx="0" cy="355588"/>
          </a:xfrm>
          <a:prstGeom prst="line">
            <a:avLst/>
          </a:prstGeom>
          <a:solidFill>
            <a:schemeClr val="accent1"/>
          </a:solidFill>
          <a:ln w="12700" cap="rnd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6" name="直線コネクタ 27"/>
          <p:cNvCxnSpPr/>
          <p:nvPr/>
        </p:nvCxnSpPr>
        <p:spPr bwMode="auto">
          <a:xfrm>
            <a:off x="4317212" y="5955521"/>
            <a:ext cx="0" cy="355588"/>
          </a:xfrm>
          <a:prstGeom prst="line">
            <a:avLst/>
          </a:prstGeom>
          <a:solidFill>
            <a:schemeClr val="accent1"/>
          </a:solidFill>
          <a:ln w="12700" cap="rnd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7" name="直線コネクタ 28"/>
          <p:cNvCxnSpPr/>
          <p:nvPr/>
        </p:nvCxnSpPr>
        <p:spPr bwMode="auto">
          <a:xfrm>
            <a:off x="6379452" y="5955483"/>
            <a:ext cx="0" cy="355588"/>
          </a:xfrm>
          <a:prstGeom prst="line">
            <a:avLst/>
          </a:prstGeom>
          <a:solidFill>
            <a:schemeClr val="accent1"/>
          </a:solidFill>
          <a:ln w="12700" cap="rnd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8" name="直線コネクタ 29"/>
          <p:cNvCxnSpPr/>
          <p:nvPr/>
        </p:nvCxnSpPr>
        <p:spPr bwMode="auto">
          <a:xfrm>
            <a:off x="7410572" y="5955465"/>
            <a:ext cx="0" cy="355588"/>
          </a:xfrm>
          <a:prstGeom prst="line">
            <a:avLst/>
          </a:prstGeom>
          <a:solidFill>
            <a:schemeClr val="accent1"/>
          </a:solidFill>
          <a:ln w="12700" cap="rnd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0" name="右矢印 31"/>
          <p:cNvSpPr/>
          <p:nvPr/>
        </p:nvSpPr>
        <p:spPr bwMode="auto">
          <a:xfrm>
            <a:off x="699292" y="4771094"/>
            <a:ext cx="1928493" cy="920564"/>
          </a:xfrm>
          <a:prstGeom prst="rightArrow">
            <a:avLst>
              <a:gd name="adj1" fmla="val 69628"/>
              <a:gd name="adj2" fmla="val 51635"/>
            </a:avLst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none" lIns="90000" tIns="45720" rIns="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lnSpc>
                <a:spcPts val="1000"/>
              </a:lnSpc>
              <a:defRPr/>
            </a:pPr>
            <a:r>
              <a:rPr lang="en-US" altLang="ja-JP" sz="1200" b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ＤＨＰ特太ゴシック体" panose="020B0500000000000000" pitchFamily="50" charset="-128"/>
              </a:rPr>
              <a:t>Phase I Core Techs</a:t>
            </a:r>
            <a:endParaRPr lang="ja-JP" altLang="en-US" sz="1200" b="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ＤＨＰ特太ゴシック体" panose="020B0500000000000000" pitchFamily="50" charset="-128"/>
            </a:endParaRPr>
          </a:p>
        </p:txBody>
      </p:sp>
      <p:sp>
        <p:nvSpPr>
          <p:cNvPr id="72" name="ストライプ矢印 33"/>
          <p:cNvSpPr/>
          <p:nvPr/>
        </p:nvSpPr>
        <p:spPr bwMode="auto">
          <a:xfrm>
            <a:off x="709066" y="2289117"/>
            <a:ext cx="3697699" cy="1043873"/>
          </a:xfrm>
          <a:prstGeom prst="stripedRightArrow">
            <a:avLst>
              <a:gd name="adj1" fmla="val 73290"/>
              <a:gd name="adj2" fmla="val 50000"/>
            </a:avLst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none" lIns="90000" tIns="45720" rIns="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altLang="ja-JP" sz="1600" b="0" dirty="0" smtClean="0">
                <a:solidFill>
                  <a:srgbClr val="000000"/>
                </a:solidFill>
                <a:latin typeface="Calibri" pitchFamily="34" charset="0"/>
                <a:ea typeface="ＤＨＰ特太ゴシック体" panose="020B0500000000000000" pitchFamily="50" charset="-128"/>
              </a:rPr>
              <a:t>Survey on user needs, </a:t>
            </a:r>
            <a:br>
              <a:rPr lang="en-US" altLang="ja-JP" sz="1600" b="0" dirty="0" smtClean="0">
                <a:solidFill>
                  <a:srgbClr val="000000"/>
                </a:solidFill>
                <a:latin typeface="Calibri" pitchFamily="34" charset="0"/>
                <a:ea typeface="ＤＨＰ特太ゴシック体" panose="020B0500000000000000" pitchFamily="50" charset="-128"/>
              </a:rPr>
            </a:br>
            <a:r>
              <a:rPr lang="en-US" altLang="ja-JP" sz="1600" b="0" dirty="0" smtClean="0">
                <a:solidFill>
                  <a:srgbClr val="000000"/>
                </a:solidFill>
                <a:latin typeface="Calibri" pitchFamily="34" charset="0"/>
                <a:ea typeface="ＤＨＰ特太ゴシック体" panose="020B0500000000000000" pitchFamily="50" charset="-128"/>
              </a:rPr>
              <a:t>studies on applications/services</a:t>
            </a:r>
            <a:endParaRPr lang="ja-JP" altLang="en-US" sz="1600" b="0" dirty="0">
              <a:solidFill>
                <a:srgbClr val="000000"/>
              </a:solidFill>
              <a:latin typeface="Calibri" pitchFamily="34" charset="0"/>
              <a:ea typeface="ＤＨＰ特太ゴシック体" panose="020B0500000000000000" pitchFamily="50" charset="-128"/>
            </a:endParaRPr>
          </a:p>
        </p:txBody>
      </p:sp>
      <p:sp>
        <p:nvSpPr>
          <p:cNvPr id="29" name="Title 1"/>
          <p:cNvSpPr txBox="1">
            <a:spLocks/>
          </p:cNvSpPr>
          <p:nvPr/>
        </p:nvSpPr>
        <p:spPr bwMode="auto">
          <a:xfrm>
            <a:off x="164369" y="1068218"/>
            <a:ext cx="5449109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+mj-lt"/>
                <a:ea typeface="+mj-ea"/>
                <a:cs typeface="ＭＳ Ｐゴシック" charset="0"/>
              </a:defRPr>
            </a:lvl1pPr>
            <a:lvl2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  <a:cs typeface="ＭＳ Ｐゴシック" charset="0"/>
              </a:defRPr>
            </a:lvl2pPr>
            <a:lvl3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  <a:cs typeface="ＭＳ Ｐゴシック" charset="0"/>
              </a:defRPr>
            </a:lvl3pPr>
            <a:lvl4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  <a:cs typeface="ＭＳ Ｐゴシック" charset="0"/>
              </a:defRPr>
            </a:lvl4pPr>
            <a:lvl5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  <a:cs typeface="ＭＳ Ｐゴシック" charset="0"/>
              </a:defRPr>
            </a:lvl5pPr>
            <a:lvl6pPr marL="8159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</a:defRPr>
            </a:lvl6pPr>
            <a:lvl7pPr marL="12731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</a:defRPr>
            </a:lvl7pPr>
            <a:lvl8pPr marL="17303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</a:defRPr>
            </a:lvl8pPr>
            <a:lvl9pPr marL="21875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</a:defRPr>
            </a:lvl9pPr>
          </a:lstStyle>
          <a:p>
            <a:r>
              <a:rPr lang="fr-BE" sz="2600" dirty="0">
                <a:solidFill>
                  <a:schemeClr val="tx1"/>
                </a:solidFill>
                <a:ea typeface="ＭＳ Ｐゴシック" charset="0"/>
                <a:cs typeface="Arial" charset="0"/>
              </a:rPr>
              <a:t>5G PPP Phase 3 (</a:t>
            </a:r>
            <a:r>
              <a:rPr lang="fr-BE" sz="2600" dirty="0" smtClean="0">
                <a:solidFill>
                  <a:schemeClr val="tx1"/>
                </a:solidFill>
                <a:ea typeface="ＭＳ Ｐゴシック" charset="0"/>
                <a:cs typeface="Arial" charset="0"/>
              </a:rPr>
              <a:t>WP18-20)</a:t>
            </a:r>
            <a:endParaRPr lang="en-GB" sz="2600" kern="0" dirty="0">
              <a:solidFill>
                <a:schemeClr val="tx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 rot="19455613">
            <a:off x="4993423" y="4059754"/>
            <a:ext cx="379975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4000" b="0" spc="50" dirty="0" smtClean="0">
                <a:ln w="0"/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/>
                <a:ea typeface="ＭＳ Ｐゴシック" charset="0"/>
                <a:cs typeface="Arial" charset="0"/>
              </a:rPr>
              <a:t>Work in Progress</a:t>
            </a:r>
            <a:endParaRPr lang="en-US" sz="4000" b="0" spc="50" dirty="0">
              <a:ln w="0"/>
              <a:solidFill>
                <a:srgbClr val="FF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Calibri"/>
              <a:ea typeface="ＭＳ Ｐゴシック" charset="0"/>
              <a:cs typeface="Arial" charset="0"/>
            </a:endParaRPr>
          </a:p>
        </p:txBody>
      </p:sp>
      <p:sp>
        <p:nvSpPr>
          <p:cNvPr id="30" name="Rectangle 2"/>
          <p:cNvSpPr txBox="1">
            <a:spLocks noChangeArrowheads="1"/>
          </p:cNvSpPr>
          <p:nvPr/>
        </p:nvSpPr>
        <p:spPr bwMode="auto">
          <a:xfrm>
            <a:off x="107504" y="298105"/>
            <a:ext cx="381642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marL="1588" lvl="0" indent="0" algn="ctr" eaLnBrk="1" hangingPunct="1"/>
            <a:r>
              <a:rPr lang="en-GB" sz="3200" kern="0" dirty="0" smtClean="0">
                <a:solidFill>
                  <a:schemeClr val="bg1"/>
                </a:solidFill>
              </a:rPr>
              <a:t>Longer term</a:t>
            </a:r>
            <a:endParaRPr lang="en-GB" sz="3200" kern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125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Content Placeholder 4"/>
          <p:cNvSpPr>
            <a:spLocks noGrp="1"/>
          </p:cNvSpPr>
          <p:nvPr>
            <p:ph idx="1"/>
          </p:nvPr>
        </p:nvSpPr>
        <p:spPr>
          <a:xfrm>
            <a:off x="251520" y="1844824"/>
            <a:ext cx="8784975" cy="460851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1200"/>
              </a:spcAft>
              <a:buNone/>
            </a:pPr>
            <a:r>
              <a:rPr lang="fr-FR" sz="2000" b="1" dirty="0" smtClean="0">
                <a:solidFill>
                  <a:schemeClr val="tx1"/>
                </a:solidFill>
                <a:ea typeface="Tahoma" pitchFamily="34" charset="0"/>
                <a:cs typeface="Tahoma" pitchFamily="34" charset="0"/>
              </a:rPr>
              <a:t>	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- 5G PPP model: 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it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works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!</a:t>
            </a:r>
          </a:p>
          <a:p>
            <a:pPr>
              <a:spcBef>
                <a:spcPts val="0"/>
              </a:spcBef>
              <a:spcAft>
                <a:spcPts val="1200"/>
              </a:spcAft>
              <a:buNone/>
            </a:pP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	- 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EuCNC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an essential building block of the European 5G initiative</a:t>
            </a:r>
          </a:p>
          <a:p>
            <a:pPr>
              <a:spcBef>
                <a:spcPts val="0"/>
              </a:spcBef>
              <a:spcAft>
                <a:spcPts val="1200"/>
              </a:spcAft>
              <a:buNone/>
            </a:pP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	- 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Need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to 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take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into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account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acceleration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of the international agenda (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spectrum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!)</a:t>
            </a:r>
          </a:p>
          <a:p>
            <a:pPr>
              <a:spcBef>
                <a:spcPts val="0"/>
              </a:spcBef>
              <a:spcAft>
                <a:spcPts val="1200"/>
              </a:spcAft>
              <a:buNone/>
            </a:pP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	- 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Positioning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5G PPP vs. 5G Action Plan and 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deployment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initiative</a:t>
            </a:r>
          </a:p>
          <a:p>
            <a:pPr>
              <a:spcBef>
                <a:spcPts val="0"/>
              </a:spcBef>
              <a:spcAft>
                <a:spcPts val="1200"/>
              </a:spcAft>
              <a:buNone/>
            </a:pP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	- 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Huge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opportunties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for international collaboration. </a:t>
            </a:r>
          </a:p>
          <a:p>
            <a:pPr>
              <a:spcBef>
                <a:spcPts val="0"/>
              </a:spcBef>
              <a:spcAft>
                <a:spcPts val="1200"/>
              </a:spcAft>
              <a:buNone/>
            </a:pPr>
            <a:r>
              <a:rPr lang="fr-FR" b="1" dirty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	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- Key: 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delivering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beyond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research</a:t>
            </a:r>
            <a:endParaRPr lang="fr-FR" b="1" dirty="0" smtClean="0">
              <a:solidFill>
                <a:srgbClr val="0000FF"/>
              </a:solidFill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endParaRPr lang="fr-FR" b="1" dirty="0">
              <a:solidFill>
                <a:srgbClr val="0000FF"/>
              </a:solidFill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	</a:t>
            </a:r>
          </a:p>
          <a:p>
            <a:pPr>
              <a:buNone/>
            </a:pPr>
            <a:endParaRPr lang="fr-FR" b="1" dirty="0" smtClean="0">
              <a:solidFill>
                <a:srgbClr val="0070C0"/>
              </a:solidFill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endParaRPr lang="fr-FR" b="1" dirty="0" smtClean="0"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fr-FR" b="1" dirty="0" smtClean="0">
                <a:ea typeface="Tahoma" pitchFamily="34" charset="0"/>
                <a:cs typeface="Tahoma" pitchFamily="34" charset="0"/>
              </a:rPr>
              <a:t>	</a:t>
            </a:r>
            <a:endParaRPr lang="fr-FR" dirty="0">
              <a:solidFill>
                <a:schemeClr val="tx2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200" name="Rectangle 2"/>
          <p:cNvSpPr txBox="1">
            <a:spLocks noChangeArrowheads="1"/>
          </p:cNvSpPr>
          <p:nvPr/>
        </p:nvSpPr>
        <p:spPr bwMode="auto">
          <a:xfrm>
            <a:off x="107504" y="1124744"/>
            <a:ext cx="8928992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marL="1588" lvl="0" indent="0" algn="ctr" eaLnBrk="1" hangingPunct="1"/>
            <a:r>
              <a:rPr lang="en-GB" sz="2600" kern="0" dirty="0" smtClean="0">
                <a:solidFill>
                  <a:schemeClr val="tx1"/>
                </a:solidFill>
              </a:rPr>
              <a:t>By Way of Conclusion</a:t>
            </a:r>
            <a:endParaRPr lang="en-GB" sz="2600" kern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907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8"/>
          <p:cNvSpPr>
            <a:spLocks noGrp="1" noChangeArrowheads="1"/>
          </p:cNvSpPr>
          <p:nvPr/>
        </p:nvSpPr>
        <p:spPr bwMode="auto">
          <a:xfrm>
            <a:off x="549220" y="1357100"/>
            <a:ext cx="8046317" cy="129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marL="0" indent="0" algn="ctr" eaLnBrk="1" hangingPunct="1">
              <a:spcBef>
                <a:spcPct val="0"/>
              </a:spcBef>
              <a:spcAft>
                <a:spcPts val="600"/>
              </a:spcAft>
              <a:buClrTx/>
              <a:buSzPct val="110000"/>
              <a:buFontTx/>
              <a:buNone/>
            </a:pPr>
            <a:r>
              <a:rPr lang="en-GB" altLang="en-US" sz="2600" i="0" dirty="0">
                <a:solidFill>
                  <a:schemeClr val="tx1"/>
                </a:solidFill>
                <a:latin typeface="Verdana" charset="0"/>
                <a:ea typeface="ＭＳ Ｐゴシック" charset="0"/>
                <a:cs typeface="Arial" charset="0"/>
              </a:rPr>
              <a:t>5G PPP Phase 3, WP 2018-20</a:t>
            </a:r>
          </a:p>
          <a:p>
            <a:pPr marL="0" indent="0" eaLnBrk="1" hangingPunct="1">
              <a:spcBef>
                <a:spcPct val="0"/>
              </a:spcBef>
              <a:spcAft>
                <a:spcPts val="600"/>
              </a:spcAft>
              <a:buClrTx/>
              <a:buSzPct val="110000"/>
              <a:buFontTx/>
              <a:buNone/>
            </a:pPr>
            <a:endParaRPr lang="en-GB" altLang="en-US" b="0" i="0" dirty="0" smtClean="0">
              <a:solidFill>
                <a:schemeClr val="tx1"/>
              </a:solidFill>
              <a:latin typeface="Calibri" pitchFamily="34" charset="0"/>
              <a:cs typeface="Arial" charset="0"/>
            </a:endParaRPr>
          </a:p>
          <a:p>
            <a:pPr marL="0" indent="0" eaLnBrk="1" hangingPunct="1">
              <a:spcBef>
                <a:spcPct val="0"/>
              </a:spcBef>
              <a:spcAft>
                <a:spcPts val="600"/>
              </a:spcAft>
              <a:buClrTx/>
              <a:buSzPct val="110000"/>
              <a:buFontTx/>
              <a:buNone/>
            </a:pPr>
            <a:endParaRPr lang="en-GB" altLang="en-US" sz="1800" b="0" i="0" dirty="0" smtClean="0">
              <a:solidFill>
                <a:schemeClr val="tx1"/>
              </a:solidFill>
              <a:cs typeface="Arial" charset="0"/>
              <a:sym typeface="Wingdings" panose="05000000000000000000" pitchFamily="2" charset="2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7364591"/>
              </p:ext>
            </p:extLst>
          </p:nvPr>
        </p:nvGraphicFramePr>
        <p:xfrm>
          <a:off x="286654" y="2189187"/>
          <a:ext cx="8571450" cy="41413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51892"/>
                <a:gridCol w="6144768"/>
                <a:gridCol w="1628276"/>
                <a:gridCol w="146514"/>
              </a:tblGrid>
              <a:tr h="3499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900" dirty="0">
                          <a:effectLst/>
                        </a:rPr>
                        <a:t>Call</a:t>
                      </a:r>
                      <a:endParaRPr lang="en-GB" sz="1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57" marR="6055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900" dirty="0">
                          <a:effectLst/>
                        </a:rPr>
                        <a:t>Focus</a:t>
                      </a:r>
                      <a:endParaRPr lang="en-GB" sz="1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57" marR="6055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900">
                          <a:effectLst/>
                        </a:rPr>
                        <a:t>Timing </a:t>
                      </a:r>
                      <a:endParaRPr lang="en-GB" sz="1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57" marR="6055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57" marR="60557" marT="0" marB="0"/>
                </a:tc>
              </a:tr>
              <a:tr h="50651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</a:rPr>
                        <a:t>1</a:t>
                      </a:r>
                      <a:endParaRPr lang="en-GB" sz="19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57" marR="6055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FF0000"/>
                          </a:solidFill>
                          <a:effectLst/>
                        </a:rPr>
                        <a:t>Integration </a:t>
                      </a:r>
                      <a:r>
                        <a:rPr lang="en-GB" sz="2000" b="1" dirty="0" smtClean="0">
                          <a:solidFill>
                            <a:srgbClr val="FF0000"/>
                          </a:solidFill>
                          <a:effectLst/>
                        </a:rPr>
                        <a:t>access-core</a:t>
                      </a:r>
                      <a:endParaRPr lang="en-GB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57" marR="6055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early 2018</a:t>
                      </a:r>
                      <a:r>
                        <a:rPr lang="en-GB" sz="2000" dirty="0">
                          <a:effectLst/>
                        </a:rPr>
                        <a:t> 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57" marR="6055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57" marR="60557" marT="0" marB="0"/>
                </a:tc>
              </a:tr>
              <a:tr h="7779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</a:rPr>
                        <a:t>1</a:t>
                      </a:r>
                      <a:endParaRPr lang="en-GB" sz="19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57" marR="6055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FF0000"/>
                          </a:solidFill>
                          <a:effectLst/>
                        </a:rPr>
                        <a:t>International cooperation. </a:t>
                      </a:r>
                      <a:r>
                        <a:rPr lang="en-GB" sz="2000" b="1" dirty="0">
                          <a:effectLst/>
                        </a:rPr>
                        <a:t>Focus </a:t>
                      </a:r>
                      <a:r>
                        <a:rPr lang="en-GB" sz="2000" b="1" dirty="0" smtClean="0">
                          <a:effectLst/>
                        </a:rPr>
                        <a:t>today: CN</a:t>
                      </a:r>
                      <a:r>
                        <a:rPr lang="en-GB" sz="2000" b="1" dirty="0">
                          <a:effectLst/>
                        </a:rPr>
                        <a:t>,</a:t>
                      </a:r>
                      <a:r>
                        <a:rPr lang="en-GB" sz="2000" b="1" dirty="0" smtClean="0">
                          <a:effectLst/>
                        </a:rPr>
                        <a:t> JP, </a:t>
                      </a:r>
                      <a:r>
                        <a:rPr lang="en-GB" sz="2000" b="1" dirty="0" err="1" smtClean="0">
                          <a:effectLst/>
                        </a:rPr>
                        <a:t>RoK</a:t>
                      </a:r>
                      <a:r>
                        <a:rPr lang="en-GB" sz="2000" b="1" dirty="0" smtClean="0">
                          <a:effectLst/>
                        </a:rPr>
                        <a:t>, BZ,</a:t>
                      </a:r>
                      <a:r>
                        <a:rPr lang="en-GB" sz="2000" b="1" baseline="0" dirty="0" smtClean="0">
                          <a:effectLst/>
                        </a:rPr>
                        <a:t> In, US? </a:t>
                      </a:r>
                      <a:endParaRPr lang="en-GB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57" marR="6055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early </a:t>
                      </a:r>
                      <a:r>
                        <a:rPr lang="en-GB" sz="2000" dirty="0">
                          <a:effectLst/>
                        </a:rPr>
                        <a:t>2018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57" marR="6055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57" marR="60557" marT="0" marB="0"/>
                </a:tc>
              </a:tr>
              <a:tr h="82576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</a:rPr>
                        <a:t>2</a:t>
                      </a:r>
                      <a:endParaRPr lang="en-GB" sz="19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57" marR="6055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FF0000"/>
                          </a:solidFill>
                          <a:effectLst/>
                        </a:rPr>
                        <a:t>5G connectivity for verticals. </a:t>
                      </a:r>
                      <a:r>
                        <a:rPr lang="en-GB" sz="2000" b="1" dirty="0" smtClean="0">
                          <a:effectLst/>
                        </a:rPr>
                        <a:t>validating </a:t>
                      </a:r>
                      <a:r>
                        <a:rPr lang="en-GB" sz="2000" b="1" dirty="0">
                          <a:effectLst/>
                        </a:rPr>
                        <a:t>most stringent usage </a:t>
                      </a:r>
                      <a:r>
                        <a:rPr lang="en-GB" sz="2000" b="1" dirty="0" smtClean="0">
                          <a:effectLst/>
                        </a:rPr>
                        <a:t>KPI's</a:t>
                      </a:r>
                      <a:endParaRPr lang="en-GB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57" marR="6055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early </a:t>
                      </a:r>
                      <a:r>
                        <a:rPr lang="en-GB" sz="2000" dirty="0">
                          <a:effectLst/>
                        </a:rPr>
                        <a:t>2019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57" marR="6055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57" marR="60557" marT="0" marB="0"/>
                </a:tc>
              </a:tr>
              <a:tr h="51111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</a:rPr>
                        <a:t>2</a:t>
                      </a:r>
                      <a:endParaRPr lang="en-GB" sz="19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57" marR="6055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</a:t>
                      </a:r>
                      <a:r>
                        <a:rPr lang="en-GB" sz="2000" b="1" dirty="0">
                          <a:solidFill>
                            <a:srgbClr val="FF0000"/>
                          </a:solidFill>
                          <a:effectLst/>
                        </a:rPr>
                        <a:t> Open </a:t>
                      </a:r>
                      <a:r>
                        <a:rPr lang="en-GB" sz="2000" b="1" dirty="0" err="1" smtClean="0">
                          <a:solidFill>
                            <a:srgbClr val="FF0000"/>
                          </a:solidFill>
                          <a:effectLst/>
                        </a:rPr>
                        <a:t>Testbeds</a:t>
                      </a:r>
                      <a:endParaRPr lang="en-GB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57" marR="6055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early </a:t>
                      </a:r>
                      <a:r>
                        <a:rPr lang="en-GB" sz="2000" dirty="0">
                          <a:effectLst/>
                        </a:rPr>
                        <a:t>2019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57" marR="6055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57" marR="60557" marT="0" marB="0"/>
                </a:tc>
              </a:tr>
              <a:tr h="5935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</a:rPr>
                        <a:t>2</a:t>
                      </a:r>
                      <a:endParaRPr lang="en-GB" sz="19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57" marR="6055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BE" sz="2000" b="1" dirty="0">
                          <a:solidFill>
                            <a:srgbClr val="FF0000"/>
                          </a:solidFill>
                          <a:effectLst/>
                        </a:rPr>
                        <a:t>5G Industrialisation </a:t>
                      </a:r>
                      <a:r>
                        <a:rPr lang="fr-BE" sz="2000" b="1" dirty="0" smtClean="0">
                          <a:solidFill>
                            <a:srgbClr val="FF0000"/>
                          </a:solidFill>
                          <a:effectLst/>
                        </a:rPr>
                        <a:t>action</a:t>
                      </a:r>
                      <a:r>
                        <a:rPr lang="fr-BE" sz="2000" b="1" dirty="0" smtClean="0">
                          <a:effectLst/>
                        </a:rPr>
                        <a:t> </a:t>
                      </a:r>
                      <a:r>
                        <a:rPr lang="fr-BE" sz="2000" b="1" dirty="0">
                          <a:effectLst/>
                        </a:rPr>
                        <a:t>&gt; TRL </a:t>
                      </a:r>
                      <a:r>
                        <a:rPr lang="fr-BE" sz="2000" b="1" dirty="0" smtClean="0">
                          <a:effectLst/>
                        </a:rPr>
                        <a:t>6-7 </a:t>
                      </a:r>
                      <a:endParaRPr lang="en-GB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57" marR="6055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early </a:t>
                      </a:r>
                      <a:r>
                        <a:rPr lang="en-GB" sz="2000" dirty="0">
                          <a:effectLst/>
                        </a:rPr>
                        <a:t>2019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57" marR="6055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57" marR="60557" marT="0" marB="0"/>
                </a:tc>
              </a:tr>
              <a:tr h="57640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</a:rPr>
                        <a:t>2</a:t>
                      </a:r>
                      <a:endParaRPr lang="en-GB" sz="19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57" marR="6055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1" dirty="0" smtClean="0">
                          <a:solidFill>
                            <a:srgbClr val="FF0000"/>
                          </a:solidFill>
                          <a:effectLst/>
                        </a:rPr>
                        <a:t>5G research </a:t>
                      </a:r>
                      <a:r>
                        <a:rPr lang="en-GB" sz="2000" b="1" dirty="0">
                          <a:effectLst/>
                        </a:rPr>
                        <a:t>on longer </a:t>
                      </a:r>
                      <a:r>
                        <a:rPr lang="en-GB" sz="2000" b="1" dirty="0" smtClean="0">
                          <a:effectLst/>
                        </a:rPr>
                        <a:t>term</a:t>
                      </a:r>
                      <a:r>
                        <a:rPr lang="en-GB" sz="2000" b="1" baseline="0" dirty="0" smtClean="0">
                          <a:effectLst/>
                        </a:rPr>
                        <a:t> </a:t>
                      </a:r>
                      <a:r>
                        <a:rPr lang="en-GB" sz="2000" b="1" dirty="0" smtClean="0">
                          <a:effectLst/>
                        </a:rPr>
                        <a:t>technologies</a:t>
                      </a:r>
                      <a:endParaRPr lang="en-GB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57" marR="6055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early </a:t>
                      </a:r>
                      <a:r>
                        <a:rPr lang="en-GB" sz="2000" dirty="0">
                          <a:effectLst/>
                        </a:rPr>
                        <a:t>2019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57" marR="6055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57" marR="60557" marT="0" marB="0"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 rot="19455613">
            <a:off x="7506691" y="1082185"/>
            <a:ext cx="127240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4000" b="0" spc="50" dirty="0" smtClean="0">
                <a:ln w="0"/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/>
                <a:ea typeface="ＭＳ Ｐゴシック" charset="0"/>
                <a:cs typeface="Arial" charset="0"/>
              </a:rPr>
              <a:t>Draft</a:t>
            </a:r>
            <a:endParaRPr lang="en-US" sz="4000" b="0" spc="50" dirty="0">
              <a:ln w="0"/>
              <a:solidFill>
                <a:srgbClr val="FF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Calibri"/>
              <a:ea typeface="ＭＳ Ｐゴシック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0379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Content Placeholder 4"/>
          <p:cNvSpPr>
            <a:spLocks noGrp="1"/>
          </p:cNvSpPr>
          <p:nvPr>
            <p:ph idx="1"/>
          </p:nvPr>
        </p:nvSpPr>
        <p:spPr>
          <a:xfrm>
            <a:off x="323528" y="1124744"/>
            <a:ext cx="8640959" cy="5400600"/>
          </a:xfrm>
        </p:spPr>
        <p:txBody>
          <a:bodyPr/>
          <a:lstStyle/>
          <a:p>
            <a:pPr>
              <a:buNone/>
            </a:pPr>
            <a:r>
              <a:rPr lang="fr-FR" sz="3200" b="1" dirty="0" smtClean="0">
                <a:solidFill>
                  <a:schemeClr val="tx1"/>
                </a:solidFill>
                <a:ea typeface="Tahoma" pitchFamily="34" charset="0"/>
                <a:cs typeface="Tahoma" pitchFamily="34" charset="0"/>
              </a:rPr>
              <a:t>	</a:t>
            </a:r>
            <a:r>
              <a:rPr lang="fr-FR" sz="3200" b="1" dirty="0" err="1" smtClean="0">
                <a:solidFill>
                  <a:schemeClr val="tx1"/>
                </a:solidFill>
                <a:ea typeface="Tahoma" pitchFamily="34" charset="0"/>
                <a:cs typeface="Tahoma" pitchFamily="34" charset="0"/>
              </a:rPr>
              <a:t>From</a:t>
            </a:r>
            <a:r>
              <a:rPr lang="fr-FR" sz="3200" b="1" dirty="0" smtClean="0">
                <a:solidFill>
                  <a:schemeClr val="tx1"/>
                </a:solidFill>
                <a:ea typeface="Tahoma" pitchFamily="34" charset="0"/>
                <a:cs typeface="Tahoma" pitchFamily="34" charset="0"/>
              </a:rPr>
              <a:t> Paris to </a:t>
            </a:r>
            <a:r>
              <a:rPr lang="fr-FR" sz="3200" b="1" dirty="0" err="1" smtClean="0">
                <a:solidFill>
                  <a:schemeClr val="tx1"/>
                </a:solidFill>
                <a:ea typeface="Tahoma" pitchFamily="34" charset="0"/>
                <a:cs typeface="Tahoma" pitchFamily="34" charset="0"/>
              </a:rPr>
              <a:t>Athens</a:t>
            </a:r>
            <a:r>
              <a:rPr lang="fr-FR" sz="3200" b="1" dirty="0" smtClean="0">
                <a:solidFill>
                  <a:schemeClr val="tx1"/>
                </a:solidFill>
                <a:ea typeface="Tahoma" pitchFamily="34" charset="0"/>
                <a:cs typeface="Tahoma" pitchFamily="34" charset="0"/>
              </a:rPr>
              <a:t>, One </a:t>
            </a:r>
            <a:r>
              <a:rPr lang="fr-FR" sz="3200" b="1" dirty="0" err="1" smtClean="0">
                <a:solidFill>
                  <a:schemeClr val="tx1"/>
                </a:solidFill>
                <a:ea typeface="Tahoma" pitchFamily="34" charset="0"/>
                <a:cs typeface="Tahoma" pitchFamily="34" charset="0"/>
              </a:rPr>
              <a:t>year</a:t>
            </a:r>
            <a:r>
              <a:rPr lang="fr-FR" sz="3200" b="1" dirty="0" smtClean="0">
                <a:solidFill>
                  <a:schemeClr val="tx1"/>
                </a:solidFill>
                <a:ea typeface="Tahoma" pitchFamily="34" charset="0"/>
                <a:cs typeface="Tahoma" pitchFamily="34" charset="0"/>
              </a:rPr>
              <a:t> of </a:t>
            </a:r>
            <a:r>
              <a:rPr lang="fr-FR" sz="3200" b="1" dirty="0" err="1" smtClean="0">
                <a:solidFill>
                  <a:schemeClr val="tx1"/>
                </a:solidFill>
                <a:ea typeface="Tahoma" pitchFamily="34" charset="0"/>
                <a:cs typeface="Tahoma" pitchFamily="34" charset="0"/>
              </a:rPr>
              <a:t>achievements</a:t>
            </a:r>
            <a:r>
              <a:rPr lang="fr-FR" sz="3200" b="1" dirty="0" smtClean="0">
                <a:solidFill>
                  <a:schemeClr val="tx1"/>
                </a:solidFill>
                <a:ea typeface="Tahoma" pitchFamily="34" charset="0"/>
                <a:cs typeface="Tahoma" pitchFamily="34" charset="0"/>
              </a:rPr>
              <a:t>: </a:t>
            </a:r>
          </a:p>
          <a:p>
            <a:pPr>
              <a:spcBef>
                <a:spcPts val="0"/>
              </a:spcBef>
              <a:spcAft>
                <a:spcPts val="1200"/>
              </a:spcAft>
              <a:buFontTx/>
              <a:buChar char="-"/>
            </a:pPr>
            <a:r>
              <a:rPr lang="fr-FR" sz="2800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Programme notion, </a:t>
            </a:r>
            <a:r>
              <a:rPr lang="fr-FR" sz="2800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it</a:t>
            </a:r>
            <a:r>
              <a:rPr lang="fr-FR" sz="2800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fr-FR" sz="2800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works</a:t>
            </a:r>
            <a:r>
              <a:rPr lang="fr-FR" sz="2800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! </a:t>
            </a:r>
          </a:p>
          <a:p>
            <a:pPr lvl="1">
              <a:spcBef>
                <a:spcPts val="0"/>
              </a:spcBef>
              <a:spcAft>
                <a:spcPts val="1200"/>
              </a:spcAft>
              <a:buFontTx/>
              <a:buChar char="-"/>
            </a:pPr>
            <a:r>
              <a:rPr lang="fr-FR" dirty="0" smtClean="0">
                <a:solidFill>
                  <a:srgbClr val="FF6699"/>
                </a:solidFill>
                <a:ea typeface="Tahoma" pitchFamily="34" charset="0"/>
                <a:cs typeface="Tahoma" pitchFamily="34" charset="0"/>
              </a:rPr>
              <a:t>Architecture White </a:t>
            </a:r>
            <a:r>
              <a:rPr lang="fr-FR" dirty="0" err="1" smtClean="0">
                <a:solidFill>
                  <a:srgbClr val="FF6699"/>
                </a:solidFill>
                <a:ea typeface="Tahoma" pitchFamily="34" charset="0"/>
                <a:cs typeface="Tahoma" pitchFamily="34" charset="0"/>
              </a:rPr>
              <a:t>Paper</a:t>
            </a:r>
            <a:endParaRPr lang="fr-FR" dirty="0" smtClean="0">
              <a:solidFill>
                <a:srgbClr val="FF6699"/>
              </a:solidFill>
              <a:ea typeface="Tahoma" pitchFamily="34" charset="0"/>
              <a:cs typeface="Tahoma" pitchFamily="34" charset="0"/>
            </a:endParaRPr>
          </a:p>
          <a:p>
            <a:pPr lvl="1">
              <a:spcBef>
                <a:spcPts val="0"/>
              </a:spcBef>
              <a:spcAft>
                <a:spcPts val="1200"/>
              </a:spcAft>
              <a:buFontTx/>
              <a:buChar char="-"/>
            </a:pPr>
            <a:r>
              <a:rPr lang="fr-FR" b="1" dirty="0" smtClean="0">
                <a:solidFill>
                  <a:srgbClr val="FF6699"/>
                </a:solidFill>
                <a:ea typeface="Tahoma" pitchFamily="34" charset="0"/>
                <a:cs typeface="Tahoma" pitchFamily="34" charset="0"/>
              </a:rPr>
              <a:t>Common </a:t>
            </a:r>
            <a:r>
              <a:rPr lang="fr-FR" b="1" dirty="0" err="1" smtClean="0">
                <a:solidFill>
                  <a:srgbClr val="FF6699"/>
                </a:solidFill>
                <a:ea typeface="Tahoma" pitchFamily="34" charset="0"/>
                <a:cs typeface="Tahoma" pitchFamily="34" charset="0"/>
              </a:rPr>
              <a:t>evaluation</a:t>
            </a:r>
            <a:r>
              <a:rPr lang="fr-FR" b="1" dirty="0" smtClean="0">
                <a:solidFill>
                  <a:srgbClr val="FF6699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fr-FR" b="1" dirty="0" err="1" smtClean="0">
                <a:solidFill>
                  <a:srgbClr val="FF6699"/>
                </a:solidFill>
                <a:ea typeface="Tahoma" pitchFamily="34" charset="0"/>
                <a:cs typeface="Tahoma" pitchFamily="34" charset="0"/>
              </a:rPr>
              <a:t>framework</a:t>
            </a:r>
            <a:endParaRPr lang="fr-FR" b="1" dirty="0" smtClean="0">
              <a:solidFill>
                <a:srgbClr val="FF6699"/>
              </a:solidFill>
              <a:ea typeface="Tahoma" pitchFamily="34" charset="0"/>
              <a:cs typeface="Tahoma" pitchFamily="34" charset="0"/>
            </a:endParaRPr>
          </a:p>
          <a:p>
            <a:pPr lvl="1">
              <a:spcBef>
                <a:spcPts val="0"/>
              </a:spcBef>
              <a:spcAft>
                <a:spcPts val="1200"/>
              </a:spcAft>
              <a:buFontTx/>
              <a:buChar char="-"/>
            </a:pPr>
            <a:r>
              <a:rPr lang="fr-FR" dirty="0" smtClean="0">
                <a:solidFill>
                  <a:srgbClr val="FF6699"/>
                </a:solidFill>
                <a:ea typeface="Tahoma" pitchFamily="34" charset="0"/>
                <a:cs typeface="Tahoma" pitchFamily="34" charset="0"/>
              </a:rPr>
              <a:t>SDN/NFV; Security; Net </a:t>
            </a:r>
            <a:r>
              <a:rPr lang="fr-FR" dirty="0" err="1" smtClean="0">
                <a:solidFill>
                  <a:srgbClr val="FF6699"/>
                </a:solidFill>
                <a:ea typeface="Tahoma" pitchFamily="34" charset="0"/>
                <a:cs typeface="Tahoma" pitchFamily="34" charset="0"/>
              </a:rPr>
              <a:t>Mgt</a:t>
            </a:r>
            <a:endParaRPr lang="fr-FR" b="1" dirty="0" smtClean="0">
              <a:solidFill>
                <a:srgbClr val="FF6699"/>
              </a:solidFill>
              <a:ea typeface="Tahoma" pitchFamily="34" charset="0"/>
              <a:cs typeface="Tahoma" pitchFamily="34" charset="0"/>
            </a:endParaRPr>
          </a:p>
          <a:p>
            <a:pPr>
              <a:spcBef>
                <a:spcPts val="0"/>
              </a:spcBef>
              <a:spcAft>
                <a:spcPts val="1200"/>
              </a:spcAft>
              <a:buFontTx/>
              <a:buChar char="-"/>
            </a:pPr>
            <a:r>
              <a:rPr lang="fr-FR" sz="2800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Federation</a:t>
            </a:r>
            <a:r>
              <a:rPr lang="fr-FR" sz="2800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of vertical industries</a:t>
            </a:r>
          </a:p>
          <a:p>
            <a:pPr>
              <a:spcBef>
                <a:spcPts val="0"/>
              </a:spcBef>
              <a:spcAft>
                <a:spcPts val="1200"/>
              </a:spcAft>
              <a:buFontTx/>
              <a:buChar char="-"/>
            </a:pPr>
            <a:r>
              <a:rPr lang="fr-FR" sz="2800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Delivering</a:t>
            </a:r>
            <a:r>
              <a:rPr lang="fr-FR" sz="2800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on (</a:t>
            </a:r>
            <a:r>
              <a:rPr lang="fr-FR" sz="2800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pre</a:t>
            </a:r>
            <a:r>
              <a:rPr lang="fr-FR" sz="2800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)standards</a:t>
            </a:r>
          </a:p>
          <a:p>
            <a:pPr>
              <a:spcBef>
                <a:spcPts val="0"/>
              </a:spcBef>
              <a:spcAft>
                <a:spcPts val="1200"/>
              </a:spcAft>
              <a:buFontTx/>
              <a:buChar char="-"/>
            </a:pPr>
            <a:r>
              <a:rPr lang="fr-FR" sz="2800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Initiating</a:t>
            </a:r>
            <a:r>
              <a:rPr lang="fr-FR" sz="2800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fr-FR" sz="2800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work</a:t>
            </a:r>
            <a:r>
              <a:rPr lang="fr-FR" sz="2800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on </a:t>
            </a:r>
            <a:r>
              <a:rPr lang="fr-FR" sz="2800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spectrum</a:t>
            </a:r>
            <a:endParaRPr lang="fr-FR" sz="2800" b="1" dirty="0" smtClean="0">
              <a:solidFill>
                <a:srgbClr val="0000FF"/>
              </a:solidFill>
              <a:ea typeface="Tahoma" pitchFamily="34" charset="0"/>
              <a:cs typeface="Tahoma" pitchFamily="34" charset="0"/>
            </a:endParaRPr>
          </a:p>
          <a:p>
            <a:pPr>
              <a:spcBef>
                <a:spcPts val="0"/>
              </a:spcBef>
              <a:spcAft>
                <a:spcPts val="1200"/>
              </a:spcAft>
              <a:buFontTx/>
              <a:buChar char="-"/>
            </a:pPr>
            <a:r>
              <a:rPr lang="fr-FR" sz="2800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International </a:t>
            </a:r>
            <a:r>
              <a:rPr lang="fr-FR" sz="2800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cooperation</a:t>
            </a:r>
            <a:r>
              <a:rPr lang="fr-FR" sz="2800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, </a:t>
            </a:r>
            <a:r>
              <a:rPr lang="fr-FR" sz="2800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Lisbon</a:t>
            </a:r>
            <a:r>
              <a:rPr lang="fr-FR" sz="2800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fr-FR" sz="2800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MoU</a:t>
            </a:r>
            <a:endParaRPr lang="fr-FR" sz="2800" b="1" dirty="0" smtClean="0">
              <a:solidFill>
                <a:srgbClr val="0000FF"/>
              </a:solidFill>
              <a:ea typeface="Tahoma" pitchFamily="34" charset="0"/>
              <a:cs typeface="Tahoma" pitchFamily="34" charset="0"/>
            </a:endParaRPr>
          </a:p>
          <a:p>
            <a:pPr>
              <a:spcBef>
                <a:spcPts val="0"/>
              </a:spcBef>
              <a:spcAft>
                <a:spcPts val="1200"/>
              </a:spcAft>
              <a:buFontTx/>
              <a:buChar char="-"/>
            </a:pPr>
            <a:r>
              <a:rPr lang="fr-FR" sz="2800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Structuring</a:t>
            </a:r>
            <a:r>
              <a:rPr lang="fr-FR" sz="2800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the </a:t>
            </a:r>
            <a:r>
              <a:rPr lang="fr-FR" sz="2800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research</a:t>
            </a:r>
            <a:r>
              <a:rPr lang="fr-FR" sz="2800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fr-FR" sz="2800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stakeholders</a:t>
            </a:r>
            <a:endParaRPr lang="fr-FR" sz="2800" b="1" dirty="0">
              <a:solidFill>
                <a:srgbClr val="0000FF"/>
              </a:solidFill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	</a:t>
            </a:r>
            <a:endParaRPr lang="fr-FR" sz="2000" dirty="0">
              <a:solidFill>
                <a:schemeClr val="tx2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200" name="Rectangle 2"/>
          <p:cNvSpPr txBox="1">
            <a:spLocks noChangeArrowheads="1"/>
          </p:cNvSpPr>
          <p:nvPr/>
        </p:nvSpPr>
        <p:spPr bwMode="auto">
          <a:xfrm>
            <a:off x="179512" y="332656"/>
            <a:ext cx="453650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marL="1588" lvl="0" indent="0" eaLnBrk="1" hangingPunct="1"/>
            <a:r>
              <a:rPr lang="en-GB" sz="3200" kern="0" dirty="0" smtClean="0">
                <a:solidFill>
                  <a:schemeClr val="bg1"/>
                </a:solidFill>
              </a:rPr>
              <a:t>5G PPP Status</a:t>
            </a:r>
            <a:endParaRPr lang="en-GB" sz="3200" kern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13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à coins arrondis 7"/>
          <p:cNvSpPr/>
          <p:nvPr/>
        </p:nvSpPr>
        <p:spPr>
          <a:xfrm>
            <a:off x="1377505" y="2574277"/>
            <a:ext cx="2160000" cy="1289895"/>
          </a:xfrm>
          <a:prstGeom prst="round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Architecture</a:t>
            </a:r>
          </a:p>
        </p:txBody>
      </p:sp>
      <p:sp>
        <p:nvSpPr>
          <p:cNvPr id="6" name="Rectangle à coins arrondis 8"/>
          <p:cNvSpPr/>
          <p:nvPr/>
        </p:nvSpPr>
        <p:spPr>
          <a:xfrm>
            <a:off x="3924168" y="2574277"/>
            <a:ext cx="2160000" cy="1289895"/>
          </a:xfrm>
          <a:prstGeom prst="round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Use cases and performance evaluation models</a:t>
            </a:r>
          </a:p>
        </p:txBody>
      </p:sp>
      <p:sp>
        <p:nvSpPr>
          <p:cNvPr id="7" name="Rectangle à coins arrondis 9"/>
          <p:cNvSpPr/>
          <p:nvPr/>
        </p:nvSpPr>
        <p:spPr>
          <a:xfrm>
            <a:off x="6455936" y="2574277"/>
            <a:ext cx="2160000" cy="1289895"/>
          </a:xfrm>
          <a:prstGeom prst="round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Software Networks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(SDN and NFV)</a:t>
            </a:r>
            <a:endParaRPr kumimoji="0" lang="fr-FR" sz="1600" i="0" u="none" strike="noStrike" kern="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ounded Rectangle 13"/>
          <p:cNvSpPr/>
          <p:nvPr/>
        </p:nvSpPr>
        <p:spPr>
          <a:xfrm>
            <a:off x="6455936" y="1103561"/>
            <a:ext cx="2160000" cy="1289895"/>
          </a:xfrm>
          <a:prstGeom prst="roundRect">
            <a:avLst/>
          </a:prstGeom>
          <a:solidFill>
            <a:srgbClr val="1F497D">
              <a:lumMod val="20000"/>
              <a:lumOff val="8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Vision and Societal Challenges</a:t>
            </a:r>
          </a:p>
        </p:txBody>
      </p:sp>
      <p:sp>
        <p:nvSpPr>
          <p:cNvPr id="9" name="Rounded Rectangle 14"/>
          <p:cNvSpPr/>
          <p:nvPr/>
        </p:nvSpPr>
        <p:spPr>
          <a:xfrm>
            <a:off x="1377505" y="1103561"/>
            <a:ext cx="2160000" cy="1289895"/>
          </a:xfrm>
          <a:prstGeom prst="roundRect">
            <a:avLst/>
          </a:prstGeom>
          <a:solidFill>
            <a:srgbClr val="1F497D">
              <a:lumMod val="20000"/>
              <a:lumOff val="8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Pre-standards</a:t>
            </a:r>
          </a:p>
        </p:txBody>
      </p:sp>
      <p:sp>
        <p:nvSpPr>
          <p:cNvPr id="10" name="Rounded Rectangle 15"/>
          <p:cNvSpPr/>
          <p:nvPr/>
        </p:nvSpPr>
        <p:spPr>
          <a:xfrm>
            <a:off x="5397209" y="5733257"/>
            <a:ext cx="2160000" cy="859929"/>
          </a:xfrm>
          <a:prstGeom prst="roundRect">
            <a:avLst/>
          </a:prstGeom>
          <a:solidFill>
            <a:srgbClr val="1F497D">
              <a:lumMod val="20000"/>
              <a:lumOff val="8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SME support</a:t>
            </a:r>
          </a:p>
        </p:txBody>
      </p:sp>
      <p:sp>
        <p:nvSpPr>
          <p:cNvPr id="11" name="Rounded Rectangle 16"/>
          <p:cNvSpPr/>
          <p:nvPr/>
        </p:nvSpPr>
        <p:spPr>
          <a:xfrm>
            <a:off x="3924168" y="1103561"/>
            <a:ext cx="2160000" cy="1289895"/>
          </a:xfrm>
          <a:prstGeom prst="roundRect">
            <a:avLst/>
          </a:prstGeom>
          <a:solidFill>
            <a:srgbClr val="1F497D">
              <a:lumMod val="20000"/>
              <a:lumOff val="8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Spectrum</a:t>
            </a:r>
          </a:p>
        </p:txBody>
      </p:sp>
      <p:sp>
        <p:nvSpPr>
          <p:cNvPr id="12" name="Rounded Rectangle 18"/>
          <p:cNvSpPr/>
          <p:nvPr/>
        </p:nvSpPr>
        <p:spPr>
          <a:xfrm>
            <a:off x="2242440" y="5733257"/>
            <a:ext cx="2160000" cy="859929"/>
          </a:xfrm>
          <a:prstGeom prst="roundRect">
            <a:avLst/>
          </a:prstGeom>
          <a:solidFill>
            <a:srgbClr val="1F497D">
              <a:lumMod val="20000"/>
              <a:lumOff val="8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Activity Community building and Public Relations</a:t>
            </a:r>
          </a:p>
        </p:txBody>
      </p:sp>
      <p:sp>
        <p:nvSpPr>
          <p:cNvPr id="13" name="Rounded Rectangle 19"/>
          <p:cNvSpPr/>
          <p:nvPr/>
        </p:nvSpPr>
        <p:spPr>
          <a:xfrm>
            <a:off x="3924168" y="4109342"/>
            <a:ext cx="2160000" cy="1289895"/>
          </a:xfrm>
          <a:prstGeom prst="roundRect">
            <a:avLst/>
          </a:prstGeom>
          <a:solidFill>
            <a:srgbClr val="1F497D">
              <a:lumMod val="20000"/>
              <a:lumOff val="8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International cooperation</a:t>
            </a:r>
          </a:p>
        </p:txBody>
      </p:sp>
      <p:sp>
        <p:nvSpPr>
          <p:cNvPr id="14" name="Rounded Rectangle 20"/>
          <p:cNvSpPr/>
          <p:nvPr/>
        </p:nvSpPr>
        <p:spPr>
          <a:xfrm>
            <a:off x="1377505" y="4109342"/>
            <a:ext cx="2160000" cy="1289895"/>
          </a:xfrm>
          <a:prstGeom prst="roundRect">
            <a:avLst/>
          </a:prstGeom>
          <a:solidFill>
            <a:srgbClr val="1F497D">
              <a:lumMod val="20000"/>
              <a:lumOff val="8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Activity 5G PPP Contractual Arrangement, KPIs </a:t>
            </a:r>
          </a:p>
        </p:txBody>
      </p:sp>
      <p:pic>
        <p:nvPicPr>
          <p:cNvPr id="15" name="그림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932724" y="5109075"/>
            <a:ext cx="935420" cy="432000"/>
          </a:xfrm>
          <a:prstGeom prst="rect">
            <a:avLst/>
          </a:prstGeom>
          <a:noFill/>
        </p:spPr>
      </p:pic>
      <p:pic>
        <p:nvPicPr>
          <p:cNvPr id="16" name="図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8716" y="4109341"/>
            <a:ext cx="781316" cy="4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1136" y="4109341"/>
            <a:ext cx="1073032" cy="384000"/>
          </a:xfrm>
          <a:prstGeom prst="rect">
            <a:avLst/>
          </a:prstGeom>
        </p:spPr>
      </p:pic>
      <p:pic>
        <p:nvPicPr>
          <p:cNvPr id="18" name="Picture 2" descr="4G Americas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55088" y="5061181"/>
            <a:ext cx="673580" cy="432000"/>
          </a:xfrm>
          <a:prstGeom prst="rect">
            <a:avLst/>
          </a:prstGeom>
          <a:noFill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60033" y="1103560"/>
            <a:ext cx="356623" cy="475497"/>
          </a:xfrm>
          <a:prstGeom prst="rect">
            <a:avLst/>
          </a:prstGeom>
          <a:solidFill>
            <a:srgbClr val="1F497D"/>
          </a:solidFill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141055"/>
            <a:ext cx="595556" cy="461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141055"/>
            <a:ext cx="452932" cy="41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3" y="1028734"/>
            <a:ext cx="467937" cy="41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525" y="2241055"/>
            <a:ext cx="4333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10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222005"/>
            <a:ext cx="414338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1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028734"/>
            <a:ext cx="583406" cy="384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1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6840" y="2108003"/>
            <a:ext cx="499660" cy="449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1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6458" y="1028733"/>
            <a:ext cx="623975" cy="341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14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608803"/>
            <a:ext cx="1073734" cy="360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17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4446" y="3486298"/>
            <a:ext cx="660253" cy="556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Rectangle à coins arrondis 58"/>
          <p:cNvSpPr/>
          <p:nvPr/>
        </p:nvSpPr>
        <p:spPr>
          <a:xfrm>
            <a:off x="6488344" y="4101075"/>
            <a:ext cx="2160000" cy="1289895"/>
          </a:xfrm>
          <a:prstGeom prst="round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Network Management, </a:t>
            </a:r>
            <a:r>
              <a:rPr kumimoji="0" lang="en-US" sz="160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QoS</a:t>
            </a:r>
            <a:r>
              <a:rPr kumimoji="0" lang="en-US" sz="160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and Security</a:t>
            </a:r>
            <a:endParaRPr kumimoji="0" lang="fr-FR" sz="1600" i="0" u="none" strike="noStrike" kern="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1" name="Picture 4" descr="C:\Users\S227553\Pictures\logo_opendaylight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0799" y="3698091"/>
            <a:ext cx="748836" cy="330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5" descr="C:\Users\S227553\Pictures\logo_OPNFV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158" y="2626730"/>
            <a:ext cx="1033556" cy="324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7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237" y="3687945"/>
            <a:ext cx="870105" cy="340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Rectangle 66"/>
          <p:cNvSpPr txBox="1">
            <a:spLocks noChangeArrowheads="1"/>
          </p:cNvSpPr>
          <p:nvPr/>
        </p:nvSpPr>
        <p:spPr bwMode="auto">
          <a:xfrm>
            <a:off x="-36512" y="44639"/>
            <a:ext cx="4499546" cy="88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latinLnBrk="1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Malgun Gothic" pitchFamily="34" charset="-127"/>
              </a:defRPr>
            </a:lvl1pPr>
            <a:lvl2pPr marL="742950" indent="-285750" eaLnBrk="0" latinLnBrk="1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Malgun Gothic" pitchFamily="34" charset="-127"/>
              </a:defRPr>
            </a:lvl2pPr>
            <a:lvl3pPr marL="1143000" indent="-228600" eaLnBrk="0" latinLnBrk="1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Malgun Gothic" pitchFamily="34" charset="-127"/>
              </a:defRPr>
            </a:lvl3pPr>
            <a:lvl4pPr marL="1600200" indent="-228600" eaLnBrk="0" latinLnBrk="1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Malgun Gothic" pitchFamily="34" charset="-127"/>
              </a:defRPr>
            </a:lvl4pPr>
            <a:lvl5pPr marL="2057400" indent="-228600" eaLnBrk="0" latinLnBrk="1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Malgun Gothic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Malgun Gothic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Malgun Gothic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Malgun Gothic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Malgun Gothic" pitchFamily="34" charset="-127"/>
              </a:defRPr>
            </a:lvl9pPr>
          </a:lstStyle>
          <a:p>
            <a:pPr latinLnBrk="0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ko-KR" sz="3600" dirty="0" smtClean="0">
                <a:solidFill>
                  <a:srgbClr val="FFFFFF"/>
                </a:solidFill>
                <a:latin typeface="Arial" charset="0"/>
              </a:rPr>
              <a:t>Working Groups</a:t>
            </a:r>
            <a:endParaRPr lang="en-US" altLang="ko-KR" sz="3600" dirty="0">
              <a:solidFill>
                <a:srgbClr val="FFFFFF"/>
              </a:solidFill>
              <a:latin typeface="Arial" charset="0"/>
            </a:endParaRPr>
          </a:p>
        </p:txBody>
      </p:sp>
      <p:pic>
        <p:nvPicPr>
          <p:cNvPr id="35" name="Immagine 8"/>
          <p:cNvPicPr/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7" y="106080"/>
            <a:ext cx="673423" cy="730632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pic="http://schemas.openxmlformats.org/drawingml/2006/picture" xmlns:ma14="http://schemas.microsoft.com/office/mac/drawingml/2011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v="urn:schemas-microsoft-com:mac:vml" xmlns:mc="http://schemas.openxmlformats.org/markup-compatibility/2006" xmlns:mo="http://schemas.microsoft.com/office/mac/office/2008/main" xmlns:wpc="http://schemas.microsoft.com/office/word/2010/wordprocessingCanvas" xmlns="" xmlns:lc="http://schemas.openxmlformats.org/drawingml/2006/lockedCanvas"/>
            </a:ext>
          </a:extLst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08709" y="1124745"/>
            <a:ext cx="356623" cy="475497"/>
          </a:xfrm>
          <a:prstGeom prst="rect">
            <a:avLst/>
          </a:prstGeom>
          <a:solidFill>
            <a:srgbClr val="1F497D"/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35226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098" name="Picture 2" descr="U:\102 Policies\5G Initiative\1. FILING BY TASK\5. EXTERNAL COMM\pressReview\5GPPPpane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0"/>
            <a:ext cx="9150300" cy="6884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800600" y="356659"/>
            <a:ext cx="4267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2800" b="1" dirty="0" err="1" smtClean="0">
                <a:solidFill>
                  <a:srgbClr val="FFFF00"/>
                </a:solidFill>
              </a:rPr>
              <a:t>Moving</a:t>
            </a:r>
            <a:r>
              <a:rPr lang="fr-BE" sz="2800" b="1" dirty="0" smtClean="0">
                <a:solidFill>
                  <a:srgbClr val="FFFF00"/>
                </a:solidFill>
              </a:rPr>
              <a:t> on: </a:t>
            </a:r>
          </a:p>
          <a:p>
            <a:r>
              <a:rPr lang="fr-BE" sz="2800" b="1" dirty="0" smtClean="0">
                <a:solidFill>
                  <a:srgbClr val="FFFF00"/>
                </a:solidFill>
              </a:rPr>
              <a:t>5G for </a:t>
            </a:r>
            <a:r>
              <a:rPr lang="fr-BE" sz="2800" b="1" dirty="0" err="1" smtClean="0">
                <a:solidFill>
                  <a:srgbClr val="FFFF00"/>
                </a:solidFill>
              </a:rPr>
              <a:t>verticals</a:t>
            </a:r>
            <a:endParaRPr lang="en-GB" sz="2800" b="1" dirty="0">
              <a:solidFill>
                <a:srgbClr val="FFFF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6200" y="3415553"/>
            <a:ext cx="2140268" cy="3442448"/>
          </a:xfrm>
          <a:prstGeom prst="rect">
            <a:avLst/>
          </a:prstGeom>
          <a:ln w="12700">
            <a:solidFill>
              <a:sysClr val="windowText" lastClr="000000"/>
            </a:solidFill>
          </a:ln>
        </p:spPr>
      </p:pic>
    </p:spTree>
    <p:extLst>
      <p:ext uri="{BB962C8B-B14F-4D97-AF65-F5344CB8AC3E}">
        <p14:creationId xmlns:p14="http://schemas.microsoft.com/office/powerpoint/2010/main" val="1101029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C4A714-F8EB-45FF-AA81-F3ECC9B0E746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5</a:t>
            </a:fld>
            <a:endParaRPr lang="en-GB">
              <a:solidFill>
                <a:srgbClr val="000000"/>
              </a:solidFill>
            </a:endParaRPr>
          </a:p>
        </p:txBody>
      </p:sp>
      <p:pic>
        <p:nvPicPr>
          <p:cNvPr id="3074" name="Picture 2" descr="C:\Users\baranbe\AppData\Local\Microsoft\Windows\Temporary Internet Files\Content.Outlook\FH1CVVDG\EC_Oettinger-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40768"/>
            <a:ext cx="7200800" cy="5490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66"/>
          <p:cNvSpPr txBox="1">
            <a:spLocks noChangeArrowheads="1"/>
          </p:cNvSpPr>
          <p:nvPr/>
        </p:nvSpPr>
        <p:spPr bwMode="auto">
          <a:xfrm>
            <a:off x="72158" y="106933"/>
            <a:ext cx="4571851" cy="945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latinLnBrk="1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Malgun Gothic" pitchFamily="34" charset="-127"/>
              </a:defRPr>
            </a:lvl1pPr>
            <a:lvl2pPr marL="742950" indent="-285750" eaLnBrk="0" latinLnBrk="1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Malgun Gothic" pitchFamily="34" charset="-127"/>
              </a:defRPr>
            </a:lvl2pPr>
            <a:lvl3pPr marL="1143000" indent="-228600" eaLnBrk="0" latinLnBrk="1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Malgun Gothic" pitchFamily="34" charset="-127"/>
              </a:defRPr>
            </a:lvl3pPr>
            <a:lvl4pPr marL="1600200" indent="-228600" eaLnBrk="0" latinLnBrk="1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Malgun Gothic" pitchFamily="34" charset="-127"/>
              </a:defRPr>
            </a:lvl4pPr>
            <a:lvl5pPr marL="2057400" indent="-228600" eaLnBrk="0" latinLnBrk="1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Malgun Gothic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Malgun Gothic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Malgun Gothic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Malgun Gothic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Malgun Gothic" pitchFamily="34" charset="-127"/>
              </a:defRPr>
            </a:lvl9pPr>
          </a:lstStyle>
          <a:p>
            <a:pPr latinLnBrk="0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ko-KR" sz="2400" dirty="0" smtClean="0">
                <a:solidFill>
                  <a:srgbClr val="FFFFFF"/>
                </a:solidFill>
                <a:latin typeface="Arial" charset="0"/>
              </a:rPr>
              <a:t>International Cooperation</a:t>
            </a:r>
            <a:endParaRPr lang="en-US" altLang="ko-KR" sz="2400" dirty="0">
              <a:solidFill>
                <a:srgbClr val="FFFFFF"/>
              </a:solidFill>
              <a:latin typeface="Arial" charset="0"/>
            </a:endParaRPr>
          </a:p>
        </p:txBody>
      </p:sp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908720"/>
            <a:ext cx="3074982" cy="45169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151106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288" y="1382365"/>
            <a:ext cx="8229600" cy="936625"/>
          </a:xfrm>
        </p:spPr>
        <p:txBody>
          <a:bodyPr/>
          <a:lstStyle/>
          <a:p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553200" y="6287708"/>
            <a:ext cx="2133600" cy="476251"/>
          </a:xfrm>
        </p:spPr>
        <p:txBody>
          <a:bodyPr/>
          <a:lstStyle/>
          <a:p>
            <a:pPr>
              <a:defRPr/>
            </a:pPr>
            <a:fld id="{ADFD1A07-64E8-44D3-AEC7-8AF6E08CA6B1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6</a:t>
            </a:fld>
            <a:endParaRPr lang="en-GB">
              <a:solidFill>
                <a:srgbClr val="00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35" y="1167227"/>
            <a:ext cx="9126467" cy="5373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24744"/>
            <a:ext cx="7486650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 bwMode="auto">
          <a:xfrm>
            <a:off x="2482677" y="1286185"/>
            <a:ext cx="3528392" cy="216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/>
            <a:endParaRPr lang="en-GB" sz="1200" b="0">
              <a:solidFill>
                <a:srgbClr val="0F5494"/>
              </a:solidFill>
              <a:latin typeface="Verdana" charset="0"/>
              <a:ea typeface="ＭＳ Ｐゴシック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09969" y="1340189"/>
            <a:ext cx="5904656" cy="492443"/>
          </a:xfrm>
          <a:prstGeom prst="rect">
            <a:avLst/>
          </a:prstGeom>
          <a:solidFill>
            <a:srgbClr val="5F7587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BE" sz="2600" b="0" dirty="0" smtClean="0">
                <a:solidFill>
                  <a:srgbClr val="FFFFFF"/>
                </a:solidFill>
                <a:latin typeface="Verdana" charset="0"/>
                <a:ea typeface="ＭＳ Ｐゴシック" charset="0"/>
                <a:cs typeface="Arial" charset="0"/>
              </a:rPr>
              <a:t>EU International </a:t>
            </a:r>
            <a:r>
              <a:rPr lang="fr-BE" sz="2600" b="0" dirty="0">
                <a:solidFill>
                  <a:srgbClr val="FFFFFF"/>
                </a:solidFill>
                <a:latin typeface="Verdana" charset="0"/>
                <a:ea typeface="ＭＳ Ｐゴシック" charset="0"/>
                <a:cs typeface="Arial" charset="0"/>
              </a:rPr>
              <a:t>P</a:t>
            </a:r>
            <a:r>
              <a:rPr lang="fr-BE" sz="2600" b="0" dirty="0" smtClean="0">
                <a:solidFill>
                  <a:srgbClr val="FFFFFF"/>
                </a:solidFill>
                <a:latin typeface="Verdana" charset="0"/>
                <a:ea typeface="ＭＳ Ｐゴシック" charset="0"/>
                <a:cs typeface="Arial" charset="0"/>
              </a:rPr>
              <a:t>olicy on 5G</a:t>
            </a:r>
            <a:endParaRPr lang="en-GB" sz="2600" b="0" dirty="0">
              <a:solidFill>
                <a:srgbClr val="FFFFFF"/>
              </a:solidFill>
              <a:latin typeface="Verdana" charset="0"/>
              <a:ea typeface="ＭＳ Ｐゴシック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74" y="6063771"/>
            <a:ext cx="84969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0" u="sng" dirty="0" smtClean="0">
                <a:solidFill>
                  <a:srgbClr val="0070C0"/>
                </a:solidFill>
                <a:latin typeface="Verdana" charset="0"/>
                <a:ea typeface="ＭＳ Ｐゴシック" charset="0"/>
                <a:cs typeface="Arial" charset="0"/>
              </a:rPr>
              <a:t>Note</a:t>
            </a:r>
            <a:r>
              <a:rPr lang="en-GB" sz="1600" b="0" dirty="0" smtClean="0">
                <a:solidFill>
                  <a:srgbClr val="0070C0"/>
                </a:solidFill>
                <a:latin typeface="Verdana" charset="0"/>
                <a:ea typeface="ＭＳ Ｐゴシック" charset="0"/>
                <a:cs typeface="Arial" charset="0"/>
              </a:rPr>
              <a:t>: Multi-lateral </a:t>
            </a:r>
            <a:r>
              <a:rPr lang="en-GB" sz="1600" b="0" dirty="0" err="1" smtClean="0">
                <a:solidFill>
                  <a:srgbClr val="0070C0"/>
                </a:solidFill>
                <a:latin typeface="Verdana" charset="0"/>
                <a:ea typeface="ＭＳ Ｐゴシック" charset="0"/>
                <a:cs typeface="Arial" charset="0"/>
              </a:rPr>
              <a:t>MoU</a:t>
            </a:r>
            <a:r>
              <a:rPr lang="en-GB" sz="1600" b="0" dirty="0" smtClean="0">
                <a:solidFill>
                  <a:srgbClr val="0070C0"/>
                </a:solidFill>
                <a:latin typeface="Verdana" charset="0"/>
                <a:ea typeface="ＭＳ Ｐゴシック" charset="0"/>
                <a:cs typeface="Arial" charset="0"/>
              </a:rPr>
              <a:t> on joint meetings of all regional initiatives twice a year</a:t>
            </a:r>
            <a:endParaRPr lang="en-GB" sz="1600" b="0" dirty="0">
              <a:solidFill>
                <a:srgbClr val="0070C0"/>
              </a:solidFill>
              <a:latin typeface="Verdana" charset="0"/>
              <a:ea typeface="ＭＳ Ｐゴシック" charset="0"/>
              <a:cs typeface="Arial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3122" y="4389107"/>
            <a:ext cx="353014" cy="317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220072" y="4677139"/>
            <a:ext cx="86409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0" dirty="0" smtClean="0">
                <a:solidFill>
                  <a:srgbClr val="000000"/>
                </a:solidFill>
                <a:latin typeface="Verdana" charset="0"/>
                <a:ea typeface="ＭＳ Ｐゴシック" charset="0"/>
                <a:cs typeface="Arial" charset="0"/>
              </a:rPr>
              <a:t>Underway</a:t>
            </a:r>
            <a:endParaRPr lang="en-GB" sz="800" b="0" dirty="0">
              <a:solidFill>
                <a:srgbClr val="000000"/>
              </a:solidFill>
              <a:latin typeface="Verdana" charset="0"/>
              <a:ea typeface="ＭＳ Ｐゴシック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2730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Content Placeholder 4"/>
          <p:cNvSpPr>
            <a:spLocks noGrp="1"/>
          </p:cNvSpPr>
          <p:nvPr>
            <p:ph idx="1"/>
          </p:nvPr>
        </p:nvSpPr>
        <p:spPr>
          <a:xfrm>
            <a:off x="468312" y="1124744"/>
            <a:ext cx="8496175" cy="5400600"/>
          </a:xfrm>
        </p:spPr>
        <p:txBody>
          <a:bodyPr/>
          <a:lstStyle/>
          <a:p>
            <a:pPr>
              <a:buNone/>
            </a:pPr>
            <a:r>
              <a:rPr lang="fr-FR" sz="2000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	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&gt; 520 registrations</a:t>
            </a:r>
          </a:p>
          <a:p>
            <a:pPr>
              <a:buNone/>
            </a:pP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	</a:t>
            </a:r>
            <a:endParaRPr lang="fr-FR" b="1" dirty="0">
              <a:solidFill>
                <a:srgbClr val="0000FF"/>
              </a:solidFill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	Participation 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from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23 EU 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Member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States and 12 Non-EU countries</a:t>
            </a:r>
          </a:p>
          <a:p>
            <a:pPr>
              <a:buNone/>
            </a:pPr>
            <a:endParaRPr lang="fr-FR" b="1" dirty="0">
              <a:solidFill>
                <a:srgbClr val="0000FF"/>
              </a:solidFill>
              <a:ea typeface="Tahoma" pitchFamily="34" charset="0"/>
              <a:cs typeface="Tahoma" pitchFamily="34" charset="0"/>
            </a:endParaRPr>
          </a:p>
          <a:p>
            <a:pPr lvl="0">
              <a:buNone/>
            </a:pP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	</a:t>
            </a:r>
            <a:r>
              <a:rPr lang="fr-FR" b="1" dirty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About 35% of </a:t>
            </a:r>
            <a:r>
              <a:rPr lang="fr-FR" b="1" dirty="0" err="1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submitted</a:t>
            </a:r>
            <a:r>
              <a:rPr lang="fr-FR" b="1" dirty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fr-FR" b="1" dirty="0" err="1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papers</a:t>
            </a:r>
            <a:r>
              <a:rPr lang="fr-FR" b="1" dirty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from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outside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fr-FR" b="1" dirty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of Europe</a:t>
            </a:r>
          </a:p>
          <a:p>
            <a:pPr>
              <a:buNone/>
            </a:pPr>
            <a:endParaRPr lang="fr-FR" b="1" dirty="0" smtClean="0">
              <a:solidFill>
                <a:srgbClr val="0000FF"/>
              </a:solidFill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	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Paper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acceptance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ratio 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well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within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IEEE standards</a:t>
            </a:r>
          </a:p>
          <a:p>
            <a:pPr>
              <a:buNone/>
            </a:pPr>
            <a:endParaRPr lang="fr-FR" b="1" dirty="0">
              <a:solidFill>
                <a:srgbClr val="0000FF"/>
              </a:solidFill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fr-FR" b="1" i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  <a:sym typeface="Wingdings" panose="05000000000000000000" pitchFamily="2" charset="2"/>
              </a:rPr>
              <a:t> </a:t>
            </a:r>
            <a:r>
              <a:rPr lang="fr-FR" b="1" i="1" dirty="0" err="1" smtClean="0">
                <a:solidFill>
                  <a:srgbClr val="FF0000"/>
                </a:solidFill>
                <a:ea typeface="Tahoma" pitchFamily="34" charset="0"/>
                <a:cs typeface="Tahoma" pitchFamily="34" charset="0"/>
                <a:sym typeface="Wingdings" panose="05000000000000000000" pitchFamily="2" charset="2"/>
              </a:rPr>
              <a:t>EuCNC</a:t>
            </a:r>
            <a:r>
              <a:rPr lang="fr-FR" b="1" i="1" dirty="0" smtClean="0">
                <a:solidFill>
                  <a:srgbClr val="FF0000"/>
                </a:solidFill>
                <a:ea typeface="Tahoma" pitchFamily="34" charset="0"/>
                <a:cs typeface="Tahoma" pitchFamily="34" charset="0"/>
                <a:sym typeface="Wingdings" panose="05000000000000000000" pitchFamily="2" charset="2"/>
              </a:rPr>
              <a:t> </a:t>
            </a:r>
            <a:r>
              <a:rPr lang="fr-FR" b="1" i="1" dirty="0" err="1" smtClean="0">
                <a:solidFill>
                  <a:srgbClr val="FF0000"/>
                </a:solidFill>
                <a:ea typeface="Tahoma" pitchFamily="34" charset="0"/>
                <a:cs typeface="Tahoma" pitchFamily="34" charset="0"/>
                <a:sym typeface="Wingdings" panose="05000000000000000000" pitchFamily="2" charset="2"/>
              </a:rPr>
              <a:t>confirming</a:t>
            </a:r>
            <a:r>
              <a:rPr lang="fr-FR" b="1" i="1" dirty="0" smtClean="0">
                <a:solidFill>
                  <a:srgbClr val="FF0000"/>
                </a:solidFill>
                <a:ea typeface="Tahoma" pitchFamily="34" charset="0"/>
                <a:cs typeface="Tahoma" pitchFamily="34" charset="0"/>
                <a:sym typeface="Wingdings" panose="05000000000000000000" pitchFamily="2" charset="2"/>
              </a:rPr>
              <a:t> </a:t>
            </a:r>
            <a:r>
              <a:rPr lang="fr-FR" b="1" i="1" dirty="0" err="1" smtClean="0">
                <a:solidFill>
                  <a:srgbClr val="FF0000"/>
                </a:solidFill>
                <a:ea typeface="Tahoma" pitchFamily="34" charset="0"/>
                <a:cs typeface="Tahoma" pitchFamily="34" charset="0"/>
                <a:sym typeface="Wingdings" panose="05000000000000000000" pitchFamily="2" charset="2"/>
              </a:rPr>
              <a:t>itself</a:t>
            </a:r>
            <a:r>
              <a:rPr lang="fr-FR" b="1" i="1" dirty="0" smtClean="0">
                <a:solidFill>
                  <a:srgbClr val="FF0000"/>
                </a:solidFill>
                <a:ea typeface="Tahoma" pitchFamily="34" charset="0"/>
                <a:cs typeface="Tahoma" pitchFamily="34" charset="0"/>
                <a:sym typeface="Wingdings" panose="05000000000000000000" pitchFamily="2" charset="2"/>
              </a:rPr>
              <a:t> as a </a:t>
            </a:r>
            <a:r>
              <a:rPr lang="fr-FR" b="1" i="1" dirty="0" err="1" smtClean="0">
                <a:solidFill>
                  <a:srgbClr val="FF0000"/>
                </a:solidFill>
                <a:ea typeface="Tahoma" pitchFamily="34" charset="0"/>
                <a:cs typeface="Tahoma" pitchFamily="34" charset="0"/>
                <a:sym typeface="Wingdings" panose="05000000000000000000" pitchFamily="2" charset="2"/>
              </a:rPr>
              <a:t>true</a:t>
            </a:r>
            <a:r>
              <a:rPr lang="fr-FR" b="1" i="1" dirty="0" smtClean="0">
                <a:solidFill>
                  <a:srgbClr val="FF0000"/>
                </a:solidFill>
                <a:ea typeface="Tahoma" pitchFamily="34" charset="0"/>
                <a:cs typeface="Tahoma" pitchFamily="34" charset="0"/>
                <a:sym typeface="Wingdings" panose="05000000000000000000" pitchFamily="2" charset="2"/>
              </a:rPr>
              <a:t> International </a:t>
            </a:r>
            <a:r>
              <a:rPr lang="fr-FR" b="1" i="1" dirty="0" err="1" smtClean="0">
                <a:solidFill>
                  <a:srgbClr val="FF0000"/>
                </a:solidFill>
                <a:ea typeface="Tahoma" pitchFamily="34" charset="0"/>
                <a:cs typeface="Tahoma" pitchFamily="34" charset="0"/>
                <a:sym typeface="Wingdings" panose="05000000000000000000" pitchFamily="2" charset="2"/>
              </a:rPr>
              <a:t>conference</a:t>
            </a:r>
            <a:r>
              <a:rPr lang="fr-FR" b="1" i="1" dirty="0" smtClean="0">
                <a:solidFill>
                  <a:srgbClr val="FF0000"/>
                </a:solidFill>
                <a:ea typeface="Tahoma" pitchFamily="34" charset="0"/>
                <a:cs typeface="Tahoma" pitchFamily="34" charset="0"/>
                <a:sym typeface="Wingdings" panose="05000000000000000000" pitchFamily="2" charset="2"/>
              </a:rPr>
              <a:t> of high </a:t>
            </a:r>
            <a:r>
              <a:rPr lang="fr-FR" b="1" i="1" dirty="0" err="1" smtClean="0">
                <a:solidFill>
                  <a:srgbClr val="FF0000"/>
                </a:solidFill>
                <a:ea typeface="Tahoma" pitchFamily="34" charset="0"/>
                <a:cs typeface="Tahoma" pitchFamily="34" charset="0"/>
                <a:sym typeface="Wingdings" panose="05000000000000000000" pitchFamily="2" charset="2"/>
              </a:rPr>
              <a:t>quality</a:t>
            </a:r>
            <a:endParaRPr lang="fr-FR" b="1" i="1" dirty="0" smtClean="0">
              <a:solidFill>
                <a:srgbClr val="FF0000"/>
              </a:solidFill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endParaRPr lang="fr-FR" sz="2000" dirty="0">
              <a:solidFill>
                <a:schemeClr val="tx2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200" name="Rectangle 2"/>
          <p:cNvSpPr txBox="1">
            <a:spLocks noChangeArrowheads="1"/>
          </p:cNvSpPr>
          <p:nvPr/>
        </p:nvSpPr>
        <p:spPr bwMode="auto">
          <a:xfrm>
            <a:off x="179512" y="332656"/>
            <a:ext cx="453650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marL="1588" lvl="0" indent="0" eaLnBrk="1" hangingPunct="1"/>
            <a:r>
              <a:rPr lang="en-GB" sz="3200" kern="0" dirty="0" err="1" smtClean="0">
                <a:solidFill>
                  <a:schemeClr val="bg1"/>
                </a:solidFill>
              </a:rPr>
              <a:t>EuCNC</a:t>
            </a:r>
            <a:r>
              <a:rPr lang="en-GB" sz="3200" kern="0" dirty="0" smtClean="0">
                <a:solidFill>
                  <a:schemeClr val="bg1"/>
                </a:solidFill>
              </a:rPr>
              <a:t> Status</a:t>
            </a:r>
            <a:endParaRPr lang="en-GB" sz="3200" kern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957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Content Placeholder 4"/>
          <p:cNvSpPr>
            <a:spLocks noGrp="1"/>
          </p:cNvSpPr>
          <p:nvPr>
            <p:ph idx="1"/>
          </p:nvPr>
        </p:nvSpPr>
        <p:spPr>
          <a:xfrm>
            <a:off x="323528" y="1412776"/>
            <a:ext cx="8352159" cy="4968552"/>
          </a:xfrm>
        </p:spPr>
        <p:txBody>
          <a:bodyPr/>
          <a:lstStyle/>
          <a:p>
            <a:pPr>
              <a:buNone/>
            </a:pPr>
            <a:r>
              <a:rPr lang="fr-FR" b="1" dirty="0" smtClean="0">
                <a:solidFill>
                  <a:schemeClr val="tx1"/>
                </a:solidFill>
                <a:ea typeface="Tahoma" pitchFamily="34" charset="0"/>
                <a:cs typeface="Tahoma" pitchFamily="34" charset="0"/>
              </a:rPr>
              <a:t>	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Next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year's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conference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in Oulu - 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reaching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the end of 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several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H2020 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projects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, 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launch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of 5G PPP Phase 2</a:t>
            </a:r>
          </a:p>
          <a:p>
            <a:pPr>
              <a:buNone/>
            </a:pPr>
            <a:endParaRPr lang="fr-FR" b="1" dirty="0">
              <a:solidFill>
                <a:srgbClr val="0000FF"/>
              </a:solidFill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	Efforts 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need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to 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be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continued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to 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increase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conference's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scientific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quality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, and participation 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from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non-EU countries</a:t>
            </a:r>
          </a:p>
          <a:p>
            <a:pPr>
              <a:buNone/>
            </a:pPr>
            <a:endParaRPr lang="fr-FR" b="1" dirty="0">
              <a:solidFill>
                <a:srgbClr val="0000FF"/>
              </a:solidFill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	5G 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Theme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has a 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strong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value: 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leveraging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through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coupling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with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demos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/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booths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from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key 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projects</a:t>
            </a:r>
            <a:r>
              <a:rPr lang="fr-FR" b="1" dirty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is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important to 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keep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the unique 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personality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of </a:t>
            </a:r>
            <a:r>
              <a:rPr lang="fr-FR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EuCNC</a:t>
            </a:r>
            <a:r>
              <a:rPr lang="fr-FR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 </a:t>
            </a:r>
          </a:p>
          <a:p>
            <a:pPr>
              <a:buNone/>
            </a:pPr>
            <a:endParaRPr lang="fr-FR" b="1" dirty="0"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endParaRPr lang="fr-FR" dirty="0">
              <a:solidFill>
                <a:schemeClr val="tx2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79512" y="332656"/>
            <a:ext cx="453650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marL="1588" lvl="0" indent="0" eaLnBrk="1" hangingPunct="1"/>
            <a:r>
              <a:rPr lang="en-GB" sz="3200" kern="0" dirty="0" err="1" smtClean="0">
                <a:solidFill>
                  <a:schemeClr val="bg1"/>
                </a:solidFill>
              </a:rPr>
              <a:t>EuCNC</a:t>
            </a:r>
            <a:r>
              <a:rPr lang="en-GB" sz="3200" kern="0" dirty="0" smtClean="0">
                <a:solidFill>
                  <a:schemeClr val="bg1"/>
                </a:solidFill>
              </a:rPr>
              <a:t> Status</a:t>
            </a:r>
            <a:endParaRPr lang="en-GB" sz="3200" kern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57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Content Placeholder 4"/>
          <p:cNvSpPr>
            <a:spLocks noGrp="1"/>
          </p:cNvSpPr>
          <p:nvPr>
            <p:ph idx="1"/>
          </p:nvPr>
        </p:nvSpPr>
        <p:spPr>
          <a:xfrm>
            <a:off x="0" y="980728"/>
            <a:ext cx="9144000" cy="5760640"/>
          </a:xfrm>
        </p:spPr>
        <p:txBody>
          <a:bodyPr/>
          <a:lstStyle/>
          <a:p>
            <a:pPr>
              <a:spcBef>
                <a:spcPts val="1200"/>
              </a:spcBef>
              <a:buNone/>
            </a:pPr>
            <a:r>
              <a:rPr lang="fr-FR" sz="2000" b="1" dirty="0" smtClean="0">
                <a:solidFill>
                  <a:schemeClr val="tx1"/>
                </a:solidFill>
                <a:ea typeface="Tahoma" pitchFamily="34" charset="0"/>
                <a:cs typeface="Tahoma" pitchFamily="34" charset="0"/>
              </a:rPr>
              <a:t>	</a:t>
            </a:r>
            <a:r>
              <a:rPr lang="fr-FR" sz="2800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5G agenda </a:t>
            </a:r>
            <a:r>
              <a:rPr lang="fr-FR" sz="2800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acceleration</a:t>
            </a:r>
            <a:r>
              <a:rPr lang="fr-FR" sz="2800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, standardisation race has </a:t>
            </a:r>
            <a:r>
              <a:rPr lang="fr-FR" sz="2800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started</a:t>
            </a:r>
            <a:endParaRPr lang="fr-FR" sz="2800" b="1" dirty="0" smtClean="0">
              <a:solidFill>
                <a:srgbClr val="0000FF"/>
              </a:solidFill>
              <a:ea typeface="Tahoma" pitchFamily="34" charset="0"/>
              <a:cs typeface="Tahoma" pitchFamily="34" charset="0"/>
            </a:endParaRPr>
          </a:p>
          <a:p>
            <a:pPr>
              <a:spcBef>
                <a:spcPts val="1200"/>
              </a:spcBef>
              <a:buNone/>
            </a:pPr>
            <a:r>
              <a:rPr lang="fr-FR" sz="2800" b="1" dirty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	</a:t>
            </a:r>
            <a:r>
              <a:rPr lang="fr-FR" sz="2800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Various</a:t>
            </a:r>
            <a:r>
              <a:rPr lang="fr-FR" sz="2800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fr-FR" sz="2800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views</a:t>
            </a:r>
            <a:r>
              <a:rPr lang="fr-FR" sz="2800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fr-FR" sz="2800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emerging</a:t>
            </a:r>
            <a:r>
              <a:rPr lang="fr-FR" sz="2800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: </a:t>
            </a:r>
            <a:r>
              <a:rPr lang="fr-FR" sz="2800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timelines</a:t>
            </a:r>
            <a:r>
              <a:rPr lang="fr-FR" sz="2800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, services, technologies: back to basics, </a:t>
            </a:r>
            <a:r>
              <a:rPr lang="fr-FR" sz="2800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what</a:t>
            </a:r>
            <a:r>
              <a:rPr lang="fr-FR" sz="2800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fr-FR" sz="2800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is</a:t>
            </a:r>
            <a:r>
              <a:rPr lang="fr-FR" sz="2800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5G? </a:t>
            </a:r>
            <a:r>
              <a:rPr lang="fr-FR" sz="2800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Positioning</a:t>
            </a:r>
            <a:r>
              <a:rPr lang="fr-FR" sz="2800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vis-à-vis 4G </a:t>
            </a:r>
            <a:r>
              <a:rPr lang="fr-FR" sz="2800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evolution</a:t>
            </a:r>
            <a:r>
              <a:rPr lang="fr-FR" sz="2800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? </a:t>
            </a:r>
          </a:p>
          <a:p>
            <a:pPr>
              <a:spcBef>
                <a:spcPts val="1200"/>
              </a:spcBef>
              <a:buNone/>
            </a:pPr>
            <a:r>
              <a:rPr lang="fr-FR" sz="2800" b="1" dirty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	</a:t>
            </a:r>
            <a:r>
              <a:rPr lang="fr-FR" sz="2800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More </a:t>
            </a:r>
            <a:r>
              <a:rPr lang="fr-FR" sz="2800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than</a:t>
            </a:r>
            <a:r>
              <a:rPr lang="fr-FR" sz="2800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fr-FR" sz="2800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ever</a:t>
            </a:r>
            <a:r>
              <a:rPr lang="fr-FR" sz="2800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importance to </a:t>
            </a:r>
            <a:r>
              <a:rPr lang="fr-FR" sz="2800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get</a:t>
            </a:r>
            <a:r>
              <a:rPr lang="fr-FR" sz="2800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a </a:t>
            </a:r>
            <a:r>
              <a:rPr lang="fr-FR" sz="2800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clear</a:t>
            </a:r>
            <a:r>
              <a:rPr lang="fr-FR" sz="2800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fr-FR" sz="2800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roadmap</a:t>
            </a:r>
            <a:r>
              <a:rPr lang="fr-FR" sz="2800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, short vs. long </a:t>
            </a:r>
            <a:r>
              <a:rPr lang="fr-FR" sz="2800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term</a:t>
            </a:r>
            <a:endParaRPr lang="fr-FR" sz="2800" b="1" dirty="0" smtClean="0">
              <a:solidFill>
                <a:srgbClr val="0000FF"/>
              </a:solidFill>
              <a:ea typeface="Tahoma" pitchFamily="34" charset="0"/>
              <a:cs typeface="Tahoma" pitchFamily="34" charset="0"/>
            </a:endParaRPr>
          </a:p>
          <a:p>
            <a:pPr>
              <a:spcBef>
                <a:spcPts val="1200"/>
              </a:spcBef>
              <a:buNone/>
            </a:pPr>
            <a:r>
              <a:rPr lang="fr-FR" sz="2800" b="1" dirty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	</a:t>
            </a:r>
            <a:r>
              <a:rPr lang="fr-FR" sz="2800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Emergence of new </a:t>
            </a:r>
            <a:r>
              <a:rPr lang="fr-FR" sz="2800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approaches</a:t>
            </a:r>
            <a:r>
              <a:rPr lang="fr-FR" sz="2800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, </a:t>
            </a:r>
            <a:r>
              <a:rPr lang="fr-FR" sz="2800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e.g</a:t>
            </a:r>
            <a:r>
              <a:rPr lang="fr-FR" sz="2800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. </a:t>
            </a:r>
            <a:r>
              <a:rPr lang="fr-FR" sz="2800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Standalone</a:t>
            </a:r>
            <a:r>
              <a:rPr lang="fr-FR" sz="2800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5G</a:t>
            </a:r>
          </a:p>
          <a:p>
            <a:pPr>
              <a:spcBef>
                <a:spcPts val="1200"/>
              </a:spcBef>
              <a:buNone/>
            </a:pPr>
            <a:r>
              <a:rPr lang="fr-FR" sz="2800" b="1" dirty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	</a:t>
            </a:r>
            <a:r>
              <a:rPr lang="fr-FR" sz="2800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Verticals</a:t>
            </a:r>
            <a:r>
              <a:rPr lang="fr-FR" sz="2800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 as </a:t>
            </a:r>
            <a:r>
              <a:rPr lang="fr-FR" sz="2800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requirement</a:t>
            </a:r>
            <a:r>
              <a:rPr lang="fr-FR" sz="2800" b="1" dirty="0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-drivers, but look for new business </a:t>
            </a:r>
            <a:r>
              <a:rPr lang="fr-FR" sz="2800" b="1" dirty="0" err="1" smtClean="0">
                <a:solidFill>
                  <a:srgbClr val="0000FF"/>
                </a:solidFill>
                <a:ea typeface="Tahoma" pitchFamily="34" charset="0"/>
                <a:cs typeface="Tahoma" pitchFamily="34" charset="0"/>
              </a:rPr>
              <a:t>models</a:t>
            </a:r>
            <a:endParaRPr lang="fr-FR" sz="2800" b="1" dirty="0" smtClean="0">
              <a:solidFill>
                <a:srgbClr val="0000FF"/>
              </a:solidFill>
              <a:ea typeface="Tahoma" pitchFamily="34" charset="0"/>
              <a:cs typeface="Tahoma" pitchFamily="34" charset="0"/>
            </a:endParaRPr>
          </a:p>
          <a:p>
            <a:pPr>
              <a:spcBef>
                <a:spcPts val="1200"/>
              </a:spcBef>
              <a:buNone/>
            </a:pPr>
            <a:r>
              <a:rPr lang="fr-FR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rPr>
              <a:t>	</a:t>
            </a:r>
            <a:endParaRPr lang="fr-FR" b="1" dirty="0" smtClean="0">
              <a:solidFill>
                <a:srgbClr val="0070C0"/>
              </a:solidFill>
              <a:ea typeface="Tahoma" pitchFamily="34" charset="0"/>
              <a:cs typeface="Tahoma" pitchFamily="34" charset="0"/>
            </a:endParaRPr>
          </a:p>
          <a:p>
            <a:pPr>
              <a:spcBef>
                <a:spcPts val="1200"/>
              </a:spcBef>
              <a:buNone/>
            </a:pPr>
            <a:r>
              <a:rPr lang="fr-FR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rPr>
              <a:t>	</a:t>
            </a:r>
            <a:r>
              <a:rPr lang="fr-FR" sz="20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rPr>
              <a:t>	</a:t>
            </a:r>
            <a:endParaRPr lang="fr-FR" sz="2000" b="1" dirty="0" smtClean="0">
              <a:solidFill>
                <a:srgbClr val="0070C0"/>
              </a:solidFill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endParaRPr lang="fr-FR" sz="2000" b="1" dirty="0"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endParaRPr lang="fr-FR" sz="2000" dirty="0">
              <a:solidFill>
                <a:schemeClr val="tx2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200" name="Rectangle 2"/>
          <p:cNvSpPr txBox="1">
            <a:spLocks noChangeArrowheads="1"/>
          </p:cNvSpPr>
          <p:nvPr/>
        </p:nvSpPr>
        <p:spPr bwMode="auto">
          <a:xfrm>
            <a:off x="107504" y="144215"/>
            <a:ext cx="3816424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marL="1588" lvl="0" indent="0" algn="ctr" eaLnBrk="1" hangingPunct="1"/>
            <a:r>
              <a:rPr lang="en-GB" sz="2600" kern="0" dirty="0" err="1" smtClean="0">
                <a:solidFill>
                  <a:schemeClr val="bg1"/>
                </a:solidFill>
              </a:rPr>
              <a:t>EuCNC</a:t>
            </a:r>
            <a:r>
              <a:rPr lang="en-GB" sz="2600" kern="0" dirty="0" smtClean="0">
                <a:solidFill>
                  <a:schemeClr val="bg1"/>
                </a:solidFill>
              </a:rPr>
              <a:t> 2016</a:t>
            </a:r>
          </a:p>
          <a:p>
            <a:pPr marL="1588" lvl="0" indent="0" algn="ctr" eaLnBrk="1" hangingPunct="1"/>
            <a:r>
              <a:rPr lang="en-GB" sz="2600" kern="0" dirty="0">
                <a:solidFill>
                  <a:schemeClr val="bg1"/>
                </a:solidFill>
              </a:rPr>
              <a:t>S</a:t>
            </a:r>
            <a:r>
              <a:rPr lang="en-GB" sz="2600" kern="0" dirty="0" smtClean="0">
                <a:solidFill>
                  <a:schemeClr val="bg1"/>
                </a:solidFill>
              </a:rPr>
              <a:t>ome Take </a:t>
            </a:r>
            <a:r>
              <a:rPr lang="en-GB" sz="2600" kern="0" dirty="0" err="1" smtClean="0">
                <a:solidFill>
                  <a:schemeClr val="bg1"/>
                </a:solidFill>
              </a:rPr>
              <a:t>Aways</a:t>
            </a:r>
            <a:endParaRPr lang="en-GB" sz="2600" kern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58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Slide_Master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ＭＳ Ｐゴシック"/>
        <a:cs typeface=""/>
      </a:majorFont>
      <a:minorFont>
        <a:latin typeface="Verdan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>
            <a:ln>
              <a:noFill/>
            </a:ln>
            <a:solidFill>
              <a:srgbClr val="0F5494"/>
            </a:solidFill>
            <a:effectLst/>
            <a:latin typeface="Verdana" charset="0"/>
            <a:ea typeface="ＭＳ Ｐゴシック" charset="0"/>
          </a:defRPr>
        </a:defPPr>
      </a:lstStyle>
    </a:spDef>
    <a:ln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lg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lank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Blank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15827</TotalTime>
  <Words>507</Words>
  <Application>Microsoft Office PowerPoint</Application>
  <PresentationFormat>On-screen Show (4:3)</PresentationFormat>
  <Paragraphs>169</Paragraphs>
  <Slides>14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1_Slide_Master</vt:lpstr>
      <vt:lpstr>Blank</vt:lpstr>
      <vt:lpstr>1_Blank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European Commission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turneem</dc:creator>
  <cp:lastModifiedBy>BARANI Bernard (CNECT)</cp:lastModifiedBy>
  <cp:revision>761</cp:revision>
  <cp:lastPrinted>2015-04-14T14:34:28Z</cp:lastPrinted>
  <dcterms:created xsi:type="dcterms:W3CDTF">2011-10-28T10:25:18Z</dcterms:created>
  <dcterms:modified xsi:type="dcterms:W3CDTF">2016-06-30T07:12:45Z</dcterms:modified>
</cp:coreProperties>
</file>