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7" r:id="rId1"/>
    <p:sldMasterId id="2147483871" r:id="rId2"/>
  </p:sldMasterIdLst>
  <p:notesMasterIdLst>
    <p:notesMasterId r:id="rId19"/>
  </p:notesMasterIdLst>
  <p:handoutMasterIdLst>
    <p:handoutMasterId r:id="rId20"/>
  </p:handoutMasterIdLst>
  <p:sldIdLst>
    <p:sldId id="495" r:id="rId3"/>
    <p:sldId id="662" r:id="rId4"/>
    <p:sldId id="667" r:id="rId5"/>
    <p:sldId id="664" r:id="rId6"/>
    <p:sldId id="665" r:id="rId7"/>
    <p:sldId id="666" r:id="rId8"/>
    <p:sldId id="647" r:id="rId9"/>
    <p:sldId id="656" r:id="rId10"/>
    <p:sldId id="650" r:id="rId11"/>
    <p:sldId id="649" r:id="rId12"/>
    <p:sldId id="671" r:id="rId13"/>
    <p:sldId id="672" r:id="rId14"/>
    <p:sldId id="652" r:id="rId15"/>
    <p:sldId id="668" r:id="rId16"/>
    <p:sldId id="660" r:id="rId17"/>
    <p:sldId id="669" r:id="rId18"/>
  </p:sldIdLst>
  <p:sldSz cx="9144000" cy="6858000" type="screen4x3"/>
  <p:notesSz cx="6724650" cy="97742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2D94"/>
    <a:srgbClr val="CDFE54"/>
    <a:srgbClr val="89FF8F"/>
    <a:srgbClr val="53A9FF"/>
    <a:srgbClr val="3B9DFF"/>
    <a:srgbClr val="0D86FF"/>
    <a:srgbClr val="89C4FF"/>
    <a:srgbClr val="009FBA"/>
    <a:srgbClr val="2A528C"/>
    <a:srgbClr val="232D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8" autoAdjust="0"/>
    <p:restoredTop sz="92718" autoAdjust="0"/>
  </p:normalViewPr>
  <p:slideViewPr>
    <p:cSldViewPr snapToGrid="0">
      <p:cViewPr>
        <p:scale>
          <a:sx n="60" d="100"/>
          <a:sy n="60" d="100"/>
        </p:scale>
        <p:origin x="-1038"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2850" y="-78"/>
      </p:cViewPr>
      <p:guideLst>
        <p:guide orient="horz" pos="3078"/>
        <p:guide pos="211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4748" cy="489259"/>
          </a:xfrm>
          <a:prstGeom prst="rect">
            <a:avLst/>
          </a:prstGeom>
          <a:noFill/>
          <a:ln w="9525">
            <a:noFill/>
            <a:miter lim="800000"/>
            <a:headEnd/>
            <a:tailEnd/>
          </a:ln>
          <a:effectLst/>
        </p:spPr>
        <p:txBody>
          <a:bodyPr vert="horz" wrap="square" lIns="90206" tIns="45103" rIns="90206" bIns="45103"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08332" y="0"/>
            <a:ext cx="2914748" cy="489259"/>
          </a:xfrm>
          <a:prstGeom prst="rect">
            <a:avLst/>
          </a:prstGeom>
          <a:noFill/>
          <a:ln w="9525">
            <a:noFill/>
            <a:miter lim="800000"/>
            <a:headEnd/>
            <a:tailEnd/>
          </a:ln>
          <a:effectLst/>
        </p:spPr>
        <p:txBody>
          <a:bodyPr vert="horz" wrap="square" lIns="90206" tIns="45103" rIns="90206" bIns="45103"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283417"/>
            <a:ext cx="2914748" cy="489258"/>
          </a:xfrm>
          <a:prstGeom prst="rect">
            <a:avLst/>
          </a:prstGeom>
          <a:noFill/>
          <a:ln w="9525">
            <a:noFill/>
            <a:miter lim="800000"/>
            <a:headEnd/>
            <a:tailEnd/>
          </a:ln>
          <a:effectLst/>
        </p:spPr>
        <p:txBody>
          <a:bodyPr vert="horz" wrap="square" lIns="90206" tIns="45103" rIns="90206" bIns="45103"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08332" y="9283417"/>
            <a:ext cx="2914748" cy="489258"/>
          </a:xfrm>
          <a:prstGeom prst="rect">
            <a:avLst/>
          </a:prstGeom>
          <a:noFill/>
          <a:ln w="9525">
            <a:noFill/>
            <a:miter lim="800000"/>
            <a:headEnd/>
            <a:tailEnd/>
          </a:ln>
          <a:effectLst/>
        </p:spPr>
        <p:txBody>
          <a:bodyPr vert="horz" wrap="square" lIns="90206" tIns="45103" rIns="90206" bIns="45103"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14748" cy="489259"/>
          </a:xfrm>
          <a:prstGeom prst="rect">
            <a:avLst/>
          </a:prstGeom>
          <a:noFill/>
          <a:ln w="9525">
            <a:noFill/>
            <a:miter lim="800000"/>
            <a:headEnd/>
            <a:tailEnd/>
          </a:ln>
          <a:effectLst/>
        </p:spPr>
        <p:txBody>
          <a:bodyPr vert="horz" wrap="square" lIns="90206" tIns="45103" rIns="90206" bIns="45103"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08332" y="0"/>
            <a:ext cx="2914748" cy="489259"/>
          </a:xfrm>
          <a:prstGeom prst="rect">
            <a:avLst/>
          </a:prstGeom>
          <a:noFill/>
          <a:ln w="9525">
            <a:noFill/>
            <a:miter lim="800000"/>
            <a:headEnd/>
            <a:tailEnd/>
          </a:ln>
          <a:effectLst/>
        </p:spPr>
        <p:txBody>
          <a:bodyPr vert="horz" wrap="square" lIns="90206" tIns="45103" rIns="90206" bIns="45103"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9163" y="733425"/>
            <a:ext cx="4887912" cy="3665538"/>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2151" y="4642490"/>
            <a:ext cx="5380348" cy="4398641"/>
          </a:xfrm>
          <a:prstGeom prst="rect">
            <a:avLst/>
          </a:prstGeom>
          <a:noFill/>
          <a:ln w="9525">
            <a:noFill/>
            <a:miter lim="800000"/>
            <a:headEnd/>
            <a:tailEnd/>
          </a:ln>
          <a:effectLst/>
        </p:spPr>
        <p:txBody>
          <a:bodyPr vert="horz" wrap="square" lIns="90206" tIns="45103" rIns="90206" bIns="4510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283417"/>
            <a:ext cx="2914748" cy="489258"/>
          </a:xfrm>
          <a:prstGeom prst="rect">
            <a:avLst/>
          </a:prstGeom>
          <a:noFill/>
          <a:ln w="9525">
            <a:noFill/>
            <a:miter lim="800000"/>
            <a:headEnd/>
            <a:tailEnd/>
          </a:ln>
          <a:effectLst/>
        </p:spPr>
        <p:txBody>
          <a:bodyPr vert="horz" wrap="square" lIns="90206" tIns="45103" rIns="90206" bIns="45103"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08332" y="9283417"/>
            <a:ext cx="2914748" cy="489258"/>
          </a:xfrm>
          <a:prstGeom prst="rect">
            <a:avLst/>
          </a:prstGeom>
          <a:noFill/>
          <a:ln w="9525">
            <a:noFill/>
            <a:miter lim="800000"/>
            <a:headEnd/>
            <a:tailEnd/>
          </a:ln>
          <a:effectLst/>
        </p:spPr>
        <p:txBody>
          <a:bodyPr vert="horz" wrap="square" lIns="90206" tIns="45103" rIns="90206" bIns="45103"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digital-single-market/en/news/digital-single-market-strategy-europe-com2015-192-final"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c.europa.eu/digital-single-market/en/digitising-european-industry" TargetMode="External"/><Relationship Id="rId5" Type="http://schemas.openxmlformats.org/officeDocument/2006/relationships/hyperlink" Target="https://ec.europa.eu/digital-single-market/en/standards-digitising-european-industry" TargetMode="External"/><Relationship Id="rId4" Type="http://schemas.openxmlformats.org/officeDocument/2006/relationships/hyperlink" Target="https://ec.europa.eu/priorities/digital-single-market_en"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Ladies and gentlemen, Good morning. It is a great pleasure to welcome you to the European Conference on Networks and Communications, the 25th edition in the series</a:t>
            </a:r>
            <a:r>
              <a:rPr lang="en-GB" baseline="0" dirty="0" smtClean="0"/>
              <a:t>, a </a:t>
            </a:r>
            <a:r>
              <a:rPr lang="en-GB" dirty="0" smtClean="0"/>
              <a:t>cornerstone event for research in advanced networks and connected devices. </a:t>
            </a:r>
          </a:p>
          <a:p>
            <a:r>
              <a:rPr lang="en-GB" dirty="0" smtClean="0"/>
              <a:t>“the dawn of 5G” is the conference motto this year. In order to live "the Dawn of 5G" in the era of the global challenges of the digital age, Europe has to be ready to create and pursue opportunities focused on and </a:t>
            </a:r>
            <a:r>
              <a:rPr lang="en-GB" dirty="0" err="1" smtClean="0"/>
              <a:t>centered</a:t>
            </a:r>
            <a:r>
              <a:rPr lang="en-GB" smtClean="0"/>
              <a:t> around digital technologies, and develop a common strategy for 5G deployment.</a:t>
            </a:r>
            <a:endParaRPr lang="en-GB" dirty="0" smtClean="0"/>
          </a:p>
          <a:p>
            <a:r>
              <a:rPr lang="en-GB" dirty="0" smtClean="0"/>
              <a:t>"As we progress with the implementation of the European 5G Research, we will have extended opportunities to demonstrate with vertical sectors at scale the most demanding performance requirements of 5G.</a:t>
            </a: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a:p>
        </p:txBody>
      </p:sp>
    </p:spTree>
    <p:extLst>
      <p:ext uri="{BB962C8B-B14F-4D97-AF65-F5344CB8AC3E}">
        <p14:creationId xmlns:p14="http://schemas.microsoft.com/office/powerpoint/2010/main" val="2468191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B4ED8B1-F012-294D-A82E-25779229C46B}" type="slidenum">
              <a:rPr lang="en-GB" smtClean="0"/>
              <a:pPr/>
              <a:t>11</a:t>
            </a:fld>
            <a:endParaRPr lang="en-GB"/>
          </a:p>
        </p:txBody>
      </p:sp>
    </p:spTree>
    <p:extLst>
      <p:ext uri="{BB962C8B-B14F-4D97-AF65-F5344CB8AC3E}">
        <p14:creationId xmlns:p14="http://schemas.microsoft.com/office/powerpoint/2010/main" val="3053364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B4ED8B1-F012-294D-A82E-25779229C46B}" type="slidenum">
              <a:rPr lang="en-GB" smtClean="0"/>
              <a:pPr/>
              <a:t>12</a:t>
            </a:fld>
            <a:endParaRPr lang="en-GB"/>
          </a:p>
        </p:txBody>
      </p:sp>
    </p:spTree>
    <p:extLst>
      <p:ext uri="{BB962C8B-B14F-4D97-AF65-F5344CB8AC3E}">
        <p14:creationId xmlns:p14="http://schemas.microsoft.com/office/powerpoint/2010/main" val="3053364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5CD163B6-3951-4262-B8BE-42A320A9797C}" type="slidenum">
              <a:rPr lang="en-GB" smtClean="0"/>
              <a:pPr>
                <a:defRPr/>
              </a:pPr>
              <a:t>13</a:t>
            </a:fld>
            <a:endParaRPr lang="en-GB"/>
          </a:p>
        </p:txBody>
      </p:sp>
    </p:spTree>
    <p:extLst>
      <p:ext uri="{BB962C8B-B14F-4D97-AF65-F5344CB8AC3E}">
        <p14:creationId xmlns:p14="http://schemas.microsoft.com/office/powerpoint/2010/main" val="294312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919163" y="731838"/>
            <a:ext cx="4886325" cy="3665537"/>
          </a:xfrm>
          <a:ln/>
        </p:spPr>
      </p:sp>
      <p:sp>
        <p:nvSpPr>
          <p:cNvPr id="51203" name="Notes Placeholder 2"/>
          <p:cNvSpPr>
            <a:spLocks noGrp="1"/>
          </p:cNvSpPr>
          <p:nvPr>
            <p:ph type="body" idx="1"/>
          </p:nvPr>
        </p:nvSpPr>
        <p:spPr>
          <a:noFill/>
        </p:spPr>
        <p:txBody>
          <a:bodyPr/>
          <a:lstStyle/>
          <a:p>
            <a:endParaRPr lang="en-US" smtClean="0">
              <a:latin typeface="Arial" charset="0"/>
            </a:endParaRPr>
          </a:p>
        </p:txBody>
      </p:sp>
      <p:sp>
        <p:nvSpPr>
          <p:cNvPr id="51204" name="Date Placeholder 3"/>
          <p:cNvSpPr>
            <a:spLocks noGrp="1"/>
          </p:cNvSpPr>
          <p:nvPr>
            <p:ph type="dt" sz="quarter" idx="1"/>
          </p:nvPr>
        </p:nvSpPr>
        <p:spPr>
          <a:noFill/>
        </p:spPr>
        <p:txBody>
          <a:bodyPr/>
          <a:lstStyle>
            <a:lvl1pPr eaLnBrk="0" hangingPunct="0">
              <a:defRPr sz="1200">
                <a:solidFill>
                  <a:srgbClr val="0F5494"/>
                </a:solidFill>
                <a:latin typeface="Verdana" pitchFamily="34" charset="0"/>
              </a:defRPr>
            </a:lvl1pPr>
            <a:lvl2pPr marL="732920" indent="-281892" eaLnBrk="0" hangingPunct="0">
              <a:defRPr sz="1200">
                <a:solidFill>
                  <a:srgbClr val="0F5494"/>
                </a:solidFill>
                <a:latin typeface="Verdana" pitchFamily="34" charset="0"/>
              </a:defRPr>
            </a:lvl2pPr>
            <a:lvl3pPr marL="1127570" indent="-225514" eaLnBrk="0" hangingPunct="0">
              <a:defRPr sz="1200">
                <a:solidFill>
                  <a:srgbClr val="0F5494"/>
                </a:solidFill>
                <a:latin typeface="Verdana" pitchFamily="34" charset="0"/>
              </a:defRPr>
            </a:lvl3pPr>
            <a:lvl4pPr marL="1578597" indent="-225514" eaLnBrk="0" hangingPunct="0">
              <a:defRPr sz="1200">
                <a:solidFill>
                  <a:srgbClr val="0F5494"/>
                </a:solidFill>
                <a:latin typeface="Verdana" pitchFamily="34" charset="0"/>
              </a:defRPr>
            </a:lvl4pPr>
            <a:lvl5pPr marL="2029625" indent="-225514" eaLnBrk="0" hangingPunct="0">
              <a:defRPr sz="1200">
                <a:solidFill>
                  <a:srgbClr val="0F5494"/>
                </a:solidFill>
                <a:latin typeface="Verdana" pitchFamily="34" charset="0"/>
              </a:defRPr>
            </a:lvl5pPr>
            <a:lvl6pPr marL="2480653" indent="-225514" eaLnBrk="0" fontAlgn="base" hangingPunct="0">
              <a:spcBef>
                <a:spcPct val="0"/>
              </a:spcBef>
              <a:spcAft>
                <a:spcPct val="0"/>
              </a:spcAft>
              <a:defRPr sz="1200">
                <a:solidFill>
                  <a:srgbClr val="0F5494"/>
                </a:solidFill>
                <a:latin typeface="Verdana" pitchFamily="34" charset="0"/>
              </a:defRPr>
            </a:lvl6pPr>
            <a:lvl7pPr marL="2931681" indent="-225514" eaLnBrk="0" fontAlgn="base" hangingPunct="0">
              <a:spcBef>
                <a:spcPct val="0"/>
              </a:spcBef>
              <a:spcAft>
                <a:spcPct val="0"/>
              </a:spcAft>
              <a:defRPr sz="1200">
                <a:solidFill>
                  <a:srgbClr val="0F5494"/>
                </a:solidFill>
                <a:latin typeface="Verdana" pitchFamily="34" charset="0"/>
              </a:defRPr>
            </a:lvl7pPr>
            <a:lvl8pPr marL="3382709" indent="-225514" eaLnBrk="0" fontAlgn="base" hangingPunct="0">
              <a:spcBef>
                <a:spcPct val="0"/>
              </a:spcBef>
              <a:spcAft>
                <a:spcPct val="0"/>
              </a:spcAft>
              <a:defRPr sz="1200">
                <a:solidFill>
                  <a:srgbClr val="0F5494"/>
                </a:solidFill>
                <a:latin typeface="Verdana" pitchFamily="34" charset="0"/>
              </a:defRPr>
            </a:lvl8pPr>
            <a:lvl9pPr marL="3833736" indent="-225514" eaLnBrk="0" fontAlgn="base" hangingPunct="0">
              <a:spcBef>
                <a:spcPct val="0"/>
              </a:spcBef>
              <a:spcAft>
                <a:spcPct val="0"/>
              </a:spcAft>
              <a:defRPr sz="1200">
                <a:solidFill>
                  <a:srgbClr val="0F5494"/>
                </a:solidFill>
                <a:latin typeface="Verdana" pitchFamily="34" charset="0"/>
              </a:defRPr>
            </a:lvl9pPr>
          </a:lstStyle>
          <a:p>
            <a:pPr eaLnBrk="1" hangingPunct="1"/>
            <a:fld id="{CC8F6A34-83B7-4EAF-8D2A-F798E8123AED}" type="datetime1">
              <a:rPr lang="en-GB">
                <a:solidFill>
                  <a:prstClr val="black"/>
                </a:solidFill>
                <a:latin typeface="Arial" charset="0"/>
              </a:rPr>
              <a:pPr eaLnBrk="1" hangingPunct="1"/>
              <a:t>28/06/2016</a:t>
            </a:fld>
            <a:endParaRPr lang="en-GB">
              <a:solidFill>
                <a:prstClr val="black"/>
              </a:solidFill>
              <a:latin typeface="Arial" charset="0"/>
            </a:endParaRPr>
          </a:p>
        </p:txBody>
      </p:sp>
      <p:sp>
        <p:nvSpPr>
          <p:cNvPr id="51205" name="Slide Number Placeholder 4"/>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32920" indent="-281892" eaLnBrk="0" hangingPunct="0">
              <a:defRPr sz="1200">
                <a:solidFill>
                  <a:srgbClr val="0F5494"/>
                </a:solidFill>
                <a:latin typeface="Verdana" pitchFamily="34" charset="0"/>
              </a:defRPr>
            </a:lvl2pPr>
            <a:lvl3pPr marL="1127570" indent="-225514" eaLnBrk="0" hangingPunct="0">
              <a:defRPr sz="1200">
                <a:solidFill>
                  <a:srgbClr val="0F5494"/>
                </a:solidFill>
                <a:latin typeface="Verdana" pitchFamily="34" charset="0"/>
              </a:defRPr>
            </a:lvl3pPr>
            <a:lvl4pPr marL="1578597" indent="-225514" eaLnBrk="0" hangingPunct="0">
              <a:defRPr sz="1200">
                <a:solidFill>
                  <a:srgbClr val="0F5494"/>
                </a:solidFill>
                <a:latin typeface="Verdana" pitchFamily="34" charset="0"/>
              </a:defRPr>
            </a:lvl4pPr>
            <a:lvl5pPr marL="2029625" indent="-225514" eaLnBrk="0" hangingPunct="0">
              <a:defRPr sz="1200">
                <a:solidFill>
                  <a:srgbClr val="0F5494"/>
                </a:solidFill>
                <a:latin typeface="Verdana" pitchFamily="34" charset="0"/>
              </a:defRPr>
            </a:lvl5pPr>
            <a:lvl6pPr marL="2480653" indent="-225514" eaLnBrk="0" fontAlgn="base" hangingPunct="0">
              <a:spcBef>
                <a:spcPct val="0"/>
              </a:spcBef>
              <a:spcAft>
                <a:spcPct val="0"/>
              </a:spcAft>
              <a:defRPr sz="1200">
                <a:solidFill>
                  <a:srgbClr val="0F5494"/>
                </a:solidFill>
                <a:latin typeface="Verdana" pitchFamily="34" charset="0"/>
              </a:defRPr>
            </a:lvl6pPr>
            <a:lvl7pPr marL="2931681" indent="-225514" eaLnBrk="0" fontAlgn="base" hangingPunct="0">
              <a:spcBef>
                <a:spcPct val="0"/>
              </a:spcBef>
              <a:spcAft>
                <a:spcPct val="0"/>
              </a:spcAft>
              <a:defRPr sz="1200">
                <a:solidFill>
                  <a:srgbClr val="0F5494"/>
                </a:solidFill>
                <a:latin typeface="Verdana" pitchFamily="34" charset="0"/>
              </a:defRPr>
            </a:lvl7pPr>
            <a:lvl8pPr marL="3382709" indent="-225514" eaLnBrk="0" fontAlgn="base" hangingPunct="0">
              <a:spcBef>
                <a:spcPct val="0"/>
              </a:spcBef>
              <a:spcAft>
                <a:spcPct val="0"/>
              </a:spcAft>
              <a:defRPr sz="1200">
                <a:solidFill>
                  <a:srgbClr val="0F5494"/>
                </a:solidFill>
                <a:latin typeface="Verdana" pitchFamily="34" charset="0"/>
              </a:defRPr>
            </a:lvl8pPr>
            <a:lvl9pPr marL="3833736" indent="-225514" eaLnBrk="0" fontAlgn="base" hangingPunct="0">
              <a:spcBef>
                <a:spcPct val="0"/>
              </a:spcBef>
              <a:spcAft>
                <a:spcPct val="0"/>
              </a:spcAft>
              <a:defRPr sz="1200">
                <a:solidFill>
                  <a:srgbClr val="0F5494"/>
                </a:solidFill>
                <a:latin typeface="Verdana" pitchFamily="34" charset="0"/>
              </a:defRPr>
            </a:lvl9pPr>
          </a:lstStyle>
          <a:p>
            <a:pPr eaLnBrk="1" hangingPunct="1"/>
            <a:fld id="{601E13A2-D66D-4FC7-8060-1DF9F4BB7BC9}" type="slidenum">
              <a:rPr lang="en-GB">
                <a:solidFill>
                  <a:prstClr val="black"/>
                </a:solidFill>
                <a:latin typeface="Arial" charset="0"/>
              </a:rPr>
              <a:pPr eaLnBrk="1" hangingPunct="1"/>
              <a:t>16</a:t>
            </a:fld>
            <a:endParaRPr lang="en-GB">
              <a:solidFill>
                <a:prstClr val="black"/>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33425"/>
            <a:ext cx="4887912" cy="3665538"/>
          </a:xfrm>
        </p:spPr>
      </p:sp>
      <p:sp>
        <p:nvSpPr>
          <p:cNvPr id="3" name="Notes Placeholder 2"/>
          <p:cNvSpPr>
            <a:spLocks noGrp="1"/>
          </p:cNvSpPr>
          <p:nvPr>
            <p:ph type="body" idx="1"/>
          </p:nvPr>
        </p:nvSpPr>
        <p:spPr/>
        <p:txBody>
          <a:bodyPr/>
          <a:lstStyle/>
          <a:p>
            <a:pPr defTabSz="904707">
              <a:defRPr/>
            </a:pPr>
            <a:r>
              <a:rPr lang="en-GB" dirty="0" smtClean="0"/>
              <a:t>The European Commission has identified the completion of the Digital Single Market (DSM) as one of its 10 political priorities. The </a:t>
            </a:r>
            <a:r>
              <a:rPr lang="en-GB" dirty="0" smtClean="0">
                <a:hlinkClick r:id="rId3"/>
              </a:rPr>
              <a:t>Digital Single Market strategy</a:t>
            </a:r>
            <a:r>
              <a:rPr lang="en-GB" dirty="0" smtClean="0"/>
              <a:t>, adopted on the 6 May 2015, includes 16 initiatives to be delivered by the end of 2016.</a:t>
            </a:r>
          </a:p>
          <a:p>
            <a:r>
              <a:rPr lang="en-GB" dirty="0" smtClean="0"/>
              <a:t>To support Europe’s role in the global digital economy, the European Commission has adopted a communication on a Digital Single Market strategy, and has made it one of its key priorities.</a:t>
            </a:r>
          </a:p>
          <a:p>
            <a:r>
              <a:rPr lang="en-GB" dirty="0" smtClean="0"/>
              <a:t>The European Commission launched on 19 April 2016 the first industry-related initiative of the </a:t>
            </a:r>
            <a:r>
              <a:rPr lang="en-GB" dirty="0" smtClean="0">
                <a:hlinkClick r:id="rId4"/>
              </a:rPr>
              <a:t>Digital Single Market</a:t>
            </a:r>
            <a:r>
              <a:rPr lang="en-GB" dirty="0" smtClean="0"/>
              <a:t> package. The goal is to ensure that Europe is ready for the emerging challenges of digital products and services.</a:t>
            </a:r>
          </a:p>
          <a:p>
            <a:r>
              <a:rPr lang="en-GB" dirty="0" smtClean="0"/>
              <a:t>The Commission has adopted a Communication setting up </a:t>
            </a:r>
            <a:r>
              <a:rPr lang="en-GB" dirty="0" smtClean="0">
                <a:hlinkClick r:id="rId5"/>
              </a:rPr>
              <a:t>ICT standardisation priorities</a:t>
            </a:r>
            <a:r>
              <a:rPr lang="en-GB" dirty="0" smtClean="0"/>
              <a:t> for the Digital Single Market as part of the package on </a:t>
            </a:r>
            <a:r>
              <a:rPr lang="en-GB" dirty="0" smtClean="0">
                <a:hlinkClick r:id="rId6"/>
              </a:rPr>
              <a:t>"Digitising European Industry"</a:t>
            </a:r>
            <a:r>
              <a:rPr lang="en-GB" dirty="0" smtClean="0"/>
              <a:t>.</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2685875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expect 5G to be radically different from previous generation of networks, in particular through the possibility of supporting tailor made requirements from vertical business cases. This requires to work across the board, not only with the classical telecom and IT players, but with a new breed of stakeholders like the automotive </a:t>
            </a:r>
            <a:r>
              <a:rPr lang="en-GB" dirty="0" err="1" smtClean="0"/>
              <a:t>industy</a:t>
            </a:r>
            <a:r>
              <a:rPr lang="en-GB" dirty="0" smtClean="0"/>
              <a:t>, the energy industry, the health industry to name a few.</a:t>
            </a:r>
            <a:endParaRPr lang="en-GB" dirty="0"/>
          </a:p>
        </p:txBody>
      </p:sp>
      <p:sp>
        <p:nvSpPr>
          <p:cNvPr id="4" name="Slide Number Placeholder 3"/>
          <p:cNvSpPr>
            <a:spLocks noGrp="1"/>
          </p:cNvSpPr>
          <p:nvPr>
            <p:ph type="sldNum" sz="quarter" idx="10"/>
          </p:nvPr>
        </p:nvSpPr>
        <p:spPr/>
        <p:txBody>
          <a:bodyPr/>
          <a:lstStyle/>
          <a:p>
            <a:pPr>
              <a:defRPr/>
            </a:pPr>
            <a:fld id="{5CD163B6-3951-4262-B8BE-42A320A9797C}" type="slidenum">
              <a:rPr lang="en-GB" smtClean="0"/>
              <a:pPr>
                <a:defRPr/>
              </a:pPr>
              <a:t>3</a:t>
            </a:fld>
            <a:endParaRPr lang="en-GB"/>
          </a:p>
        </p:txBody>
      </p:sp>
    </p:spTree>
    <p:extLst>
      <p:ext uri="{BB962C8B-B14F-4D97-AF65-F5344CB8AC3E}">
        <p14:creationId xmlns:p14="http://schemas.microsoft.com/office/powerpoint/2010/main" val="179268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B4ED8B1-F012-294D-A82E-25779229C46B}" type="slidenum">
              <a:rPr lang="en-GB" smtClean="0"/>
              <a:pPr/>
              <a:t>4</a:t>
            </a:fld>
            <a:endParaRPr lang="en-GB"/>
          </a:p>
        </p:txBody>
      </p:sp>
    </p:spTree>
    <p:extLst>
      <p:ext uri="{BB962C8B-B14F-4D97-AF65-F5344CB8AC3E}">
        <p14:creationId xmlns:p14="http://schemas.microsoft.com/office/powerpoint/2010/main" val="1779540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We can see some divergences looming at the level of standardisation for what concern the timing and the priorities. In the Commission, we have always been clear on the need for single unified global standards. We expect that international cooperation will offer us a key instrument to reach this objective, and help us to reach the most ambitious vision of 5G,</a:t>
            </a:r>
            <a:endParaRPr lang="en-GB" dirty="0" smtClean="0"/>
          </a:p>
          <a:p>
            <a:endParaRPr lang="en-GB" dirty="0"/>
          </a:p>
        </p:txBody>
      </p:sp>
      <p:sp>
        <p:nvSpPr>
          <p:cNvPr id="4" name="Slide Number Placeholder 3"/>
          <p:cNvSpPr>
            <a:spLocks noGrp="1"/>
          </p:cNvSpPr>
          <p:nvPr>
            <p:ph type="sldNum" sz="quarter" idx="10"/>
          </p:nvPr>
        </p:nvSpPr>
        <p:spPr/>
        <p:txBody>
          <a:bodyPr/>
          <a:lstStyle/>
          <a:p>
            <a:fld id="{7B4ED8B1-F012-294D-A82E-25779229C46B}" type="slidenum">
              <a:rPr lang="en-GB" smtClean="0"/>
              <a:pPr/>
              <a:t>5</a:t>
            </a:fld>
            <a:endParaRPr lang="en-GB"/>
          </a:p>
        </p:txBody>
      </p:sp>
    </p:spTree>
    <p:extLst>
      <p:ext uri="{BB962C8B-B14F-4D97-AF65-F5344CB8AC3E}">
        <p14:creationId xmlns:p14="http://schemas.microsoft.com/office/powerpoint/2010/main" val="1087161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919163" y="733425"/>
            <a:ext cx="4887912" cy="3665538"/>
          </a:xfrm>
          <a:ln/>
        </p:spPr>
      </p:sp>
      <p:sp>
        <p:nvSpPr>
          <p:cNvPr id="24579" name="Notes Placeholder 2"/>
          <p:cNvSpPr>
            <a:spLocks noGrp="1"/>
          </p:cNvSpPr>
          <p:nvPr>
            <p:ph type="body" idx="1"/>
          </p:nvPr>
        </p:nvSpPr>
        <p:spPr>
          <a:noFill/>
        </p:spPr>
        <p:txBody>
          <a:bodyPr/>
          <a:lstStyle/>
          <a:p>
            <a:r>
              <a:rPr lang="en-GB" dirty="0" smtClean="0"/>
              <a:t>Launched by GHO at MWC</a:t>
            </a:r>
            <a:r>
              <a:rPr lang="en-GB" baseline="0" dirty="0" smtClean="0"/>
              <a:t> 2016</a:t>
            </a:r>
          </a:p>
          <a:p>
            <a:r>
              <a:rPr lang="en-GB" baseline="0" dirty="0" smtClean="0"/>
              <a:t>Towards a Communication, integrated to </a:t>
            </a:r>
            <a:r>
              <a:rPr lang="en-GB" baseline="0" dirty="0" err="1" smtClean="0"/>
              <a:t>reg</a:t>
            </a:r>
            <a:r>
              <a:rPr lang="en-GB" baseline="0" dirty="0" smtClean="0"/>
              <a:t> package</a:t>
            </a:r>
          </a:p>
          <a:p>
            <a:r>
              <a:rPr lang="en-GB" baseline="0" dirty="0" smtClean="0"/>
              <a:t>By end of the year. </a:t>
            </a:r>
          </a:p>
          <a:p>
            <a:r>
              <a:rPr lang="en-GB" baseline="0" dirty="0" smtClean="0"/>
              <a:t>EU lead deployment master plan</a:t>
            </a:r>
          </a:p>
          <a:p>
            <a:pPr>
              <a:buClr>
                <a:srgbClr val="0000FF"/>
              </a:buClr>
              <a:buFont typeface="Arial" panose="020B0604020202020204" pitchFamily="34" charset="0"/>
              <a:buChar char="•"/>
            </a:pPr>
            <a:r>
              <a:rPr lang="en-GB" b="1" dirty="0">
                <a:solidFill>
                  <a:srgbClr val="FF0000"/>
                </a:solidFill>
              </a:rPr>
              <a:t>Calendar for commercial deployment </a:t>
            </a:r>
            <a:r>
              <a:rPr lang="en-GB" dirty="0"/>
              <a:t>and for planning the intermediate steps, as well as for showcasing new applications in Europe.</a:t>
            </a:r>
          </a:p>
          <a:p>
            <a:pPr>
              <a:buClr>
                <a:srgbClr val="0000FF"/>
              </a:buClr>
              <a:buFont typeface="Arial" panose="020B0604020202020204" pitchFamily="34" charset="0"/>
              <a:buChar char="•"/>
            </a:pPr>
            <a:r>
              <a:rPr lang="en-GB" b="1" dirty="0">
                <a:solidFill>
                  <a:srgbClr val="FF0000"/>
                </a:solidFill>
              </a:rPr>
              <a:t>A clear strategy to involve the vertical industries </a:t>
            </a:r>
            <a:r>
              <a:rPr lang="en-GB" dirty="0"/>
              <a:t>with the telecommunications sector, to increase business synergies between sectors, to open up the standardisation process to new stakeholders, to enable joint/coordinated investments in infrastructure </a:t>
            </a:r>
            <a:r>
              <a:rPr lang="en-GB" u="sng" dirty="0"/>
              <a:t>across</a:t>
            </a:r>
            <a:r>
              <a:rPr lang="en-GB" dirty="0"/>
              <a:t> sectors.</a:t>
            </a:r>
          </a:p>
          <a:p>
            <a:pPr>
              <a:buClr>
                <a:srgbClr val="0000FF"/>
              </a:buClr>
              <a:buFont typeface="Arial" panose="020B0604020202020204" pitchFamily="34" charset="0"/>
              <a:buChar char="•"/>
            </a:pPr>
            <a:r>
              <a:rPr lang="en-GB" b="1" dirty="0">
                <a:solidFill>
                  <a:srgbClr val="FF0000"/>
                </a:solidFill>
              </a:rPr>
              <a:t>Incentives to bring investment in fibre infrastructure </a:t>
            </a:r>
            <a:r>
              <a:rPr lang="en-GB" dirty="0"/>
              <a:t>to the next level, since there will be no 5G without ubiquitous fibre access (dense cellular layer). This will bear significantly also on initiatives at the level of Member States</a:t>
            </a:r>
          </a:p>
          <a:p>
            <a:pPr>
              <a:buClr>
                <a:srgbClr val="0000FF"/>
              </a:buClr>
              <a:buFont typeface="Arial" panose="020B0604020202020204" pitchFamily="34" charset="0"/>
              <a:buChar char="•"/>
            </a:pPr>
            <a:r>
              <a:rPr lang="en-GB" b="1" dirty="0">
                <a:solidFill>
                  <a:srgbClr val="FF0000"/>
                </a:solidFill>
              </a:rPr>
              <a:t>Concrete proposals to have a truly effective spectrum management strategy for 5G</a:t>
            </a:r>
            <a:r>
              <a:rPr lang="en-GB" dirty="0"/>
              <a:t>, fitting the ambition of the Single Market and the needs of the 21st century. In this area, Member States will have to make an effort, as 28 national policies may have limitations. </a:t>
            </a:r>
          </a:p>
          <a:p>
            <a:pPr>
              <a:buClr>
                <a:srgbClr val="0000FF"/>
              </a:buClr>
              <a:buFont typeface="Arial" panose="020B0604020202020204" pitchFamily="34" charset="0"/>
              <a:buChar char="•"/>
            </a:pPr>
            <a:r>
              <a:rPr lang="en-GB" b="1" dirty="0">
                <a:solidFill>
                  <a:srgbClr val="FF0000"/>
                </a:solidFill>
              </a:rPr>
              <a:t>Measures to ensure that the next EU telecom framework will be fit for 5G</a:t>
            </a:r>
            <a:r>
              <a:rPr lang="en-GB" dirty="0"/>
              <a:t>. Issues like the virtualisation of networks, the promotion of more flexible standards, the evolving competition landscape, have to be addressed. </a:t>
            </a:r>
          </a:p>
          <a:p>
            <a:pPr>
              <a:buClr>
                <a:srgbClr val="0000FF"/>
              </a:buClr>
              <a:buFont typeface="Arial" panose="020B0604020202020204" pitchFamily="34" charset="0"/>
              <a:buChar char="•"/>
            </a:pPr>
            <a:endParaRPr lang="en-GB" dirty="0" smtClean="0"/>
          </a:p>
          <a:p>
            <a:endParaRPr lang="en-US" dirty="0" smtClean="0">
              <a:latin typeface="Arial" charset="0"/>
            </a:endParaRPr>
          </a:p>
        </p:txBody>
      </p:sp>
      <p:sp>
        <p:nvSpPr>
          <p:cNvPr id="4" name="Slide Number Placeholder 3"/>
          <p:cNvSpPr>
            <a:spLocks noGrp="1"/>
          </p:cNvSpPr>
          <p:nvPr>
            <p:ph type="sldNum" sz="quarter" idx="5"/>
          </p:nvPr>
        </p:nvSpPr>
        <p:spPr/>
        <p:txBody>
          <a:bodyPr/>
          <a:lstStyle/>
          <a:p>
            <a:pPr>
              <a:defRPr/>
            </a:pPr>
            <a:fld id="{D0162A02-9683-4D6C-B92C-1FA8094D0F82}"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The Commission's initiative on standards is proposing two lines of action: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 to focus resources by concentrating standard setting in a set of core technologies will be the building blocks of tomorrows' technologies - 5G, IoT, Cloud, Cybersecurity and Data Technologies. These are increasingly part of the traditional industry strengths in Europe – e.g. connected cars, eHealth, smart energy</a:t>
            </a:r>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 to propose a series of measures to ensure R&amp;D results are better linked to new standards, as well as for improved collaboration between standard-setting organisations in Europe and internationally.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The figure shows this context, including the different layers of technology areas, enablers, services and applications.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l-GR" dirty="0" smtClean="0"/>
          </a:p>
          <a:p>
            <a:r>
              <a:rPr lang="en-GB" b="1" dirty="0" smtClean="0"/>
              <a:t>Areas </a:t>
            </a:r>
            <a:r>
              <a:rPr lang="en-GB" b="1" dirty="0"/>
              <a:t>such as eHealth, smart energy, intelligent transport systems and connected and automated vehicles, including trains, advanced manufacturing, smart homes and cities and smart farming will significantly benefit from the proposed prioritisation</a:t>
            </a:r>
            <a:r>
              <a:rPr lang="en-GB" dirty="0"/>
              <a:t> of standards, as they rely on the essential building blocks identified. A regular review of the priorities is planned so as to respond to changes in technology and society.</a:t>
            </a:r>
          </a:p>
          <a:p>
            <a:endParaRPr lang="el-GR" dirty="0"/>
          </a:p>
        </p:txBody>
      </p:sp>
      <p:sp>
        <p:nvSpPr>
          <p:cNvPr id="4" name="Slide Number Placeholder 3"/>
          <p:cNvSpPr>
            <a:spLocks noGrp="1"/>
          </p:cNvSpPr>
          <p:nvPr>
            <p:ph type="sldNum" sz="quarter" idx="10"/>
          </p:nvPr>
        </p:nvSpPr>
        <p:spPr/>
        <p:txBody>
          <a:bodyPr/>
          <a:lstStyle/>
          <a:p>
            <a:pPr>
              <a:defRPr/>
            </a:pPr>
            <a:fld id="{5CD163B6-3951-4262-B8BE-42A320A9797C}" type="slidenum">
              <a:rPr lang="en-GB" smtClean="0"/>
              <a:pPr>
                <a:defRPr/>
              </a:pPr>
              <a:t>7</a:t>
            </a:fld>
            <a:endParaRPr lang="en-GB"/>
          </a:p>
        </p:txBody>
      </p:sp>
    </p:spTree>
    <p:extLst>
      <p:ext uri="{BB962C8B-B14F-4D97-AF65-F5344CB8AC3E}">
        <p14:creationId xmlns:p14="http://schemas.microsoft.com/office/powerpoint/2010/main" val="1127801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ko-KR" b="1" dirty="0" smtClean="0">
                <a:solidFill>
                  <a:srgbClr val="FFFFFF"/>
                </a:solidFill>
                <a:latin typeface="Arial" charset="0"/>
              </a:rPr>
              <a:t>Main activities on spectrum and standards</a:t>
            </a:r>
          </a:p>
          <a:p>
            <a:endParaRPr lang="en-GB" dirty="0"/>
          </a:p>
        </p:txBody>
      </p:sp>
      <p:sp>
        <p:nvSpPr>
          <p:cNvPr id="4" name="Slide Number Placeholder 3"/>
          <p:cNvSpPr>
            <a:spLocks noGrp="1"/>
          </p:cNvSpPr>
          <p:nvPr>
            <p:ph type="sldNum" sz="quarter" idx="10"/>
          </p:nvPr>
        </p:nvSpPr>
        <p:spPr/>
        <p:txBody>
          <a:bodyPr/>
          <a:lstStyle/>
          <a:p>
            <a:pPr>
              <a:defRPr/>
            </a:pPr>
            <a:fld id="{5CD163B6-3951-4262-B8BE-42A320A9797C}" type="slidenum">
              <a:rPr lang="en-GB" smtClean="0"/>
              <a:pPr>
                <a:defRPr/>
              </a:pPr>
              <a:t>9</a:t>
            </a:fld>
            <a:endParaRPr lang="en-GB"/>
          </a:p>
        </p:txBody>
      </p:sp>
    </p:spTree>
    <p:extLst>
      <p:ext uri="{BB962C8B-B14F-4D97-AF65-F5344CB8AC3E}">
        <p14:creationId xmlns:p14="http://schemas.microsoft.com/office/powerpoint/2010/main" val="2518505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CD163B6-3951-4262-B8BE-42A320A9797C}" type="slidenum">
              <a:rPr lang="en-GB" smtClean="0"/>
              <a:pPr>
                <a:defRPr/>
              </a:pPr>
              <a:t>10</a:t>
            </a:fld>
            <a:endParaRPr lang="en-GB"/>
          </a:p>
        </p:txBody>
      </p:sp>
    </p:spTree>
    <p:extLst>
      <p:ext uri="{BB962C8B-B14F-4D97-AF65-F5344CB8AC3E}">
        <p14:creationId xmlns:p14="http://schemas.microsoft.com/office/powerpoint/2010/main" val="21795558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solidFill>
              <a:srgbClr val="0F5494"/>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userDrawn="1"/>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8"/>
          <p:cNvSpPr>
            <a:spLocks noGrp="1" noChangeArrowheads="1"/>
          </p:cNvSpPr>
          <p:nvPr>
            <p:ph type="sldNum" sz="quarter" idx="12"/>
          </p:nvPr>
        </p:nvSpPr>
        <p:spPr/>
        <p:txBody>
          <a:bodyPr/>
          <a:lstStyle>
            <a:lvl1pPr>
              <a:defRPr>
                <a:solidFill>
                  <a:schemeClr val="bg1"/>
                </a:solidFill>
                <a:latin typeface="Verdana" pitchFamily="-107" charset="0"/>
              </a:defRPr>
            </a:lvl1pPr>
          </a:lstStyle>
          <a:p>
            <a:pPr>
              <a:defRPr/>
            </a:pPr>
            <a:fld id="{2309623A-FD4E-46E0-BBA1-9FE46F11489D}"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344800897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73A1EB-136E-47D8-98EF-62A5C8B2B76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6264041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7595BF5-201A-47A6-A6EE-4E9CBF64C73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61958114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de-DE" smtClean="0"/>
              <a:t>Click to edit Master title style</a:t>
            </a:r>
            <a:endParaRPr lang="en-US"/>
          </a:p>
        </p:txBody>
      </p:sp>
      <p:sp>
        <p:nvSpPr>
          <p:cNvPr id="3" name="Table Placeholder 2"/>
          <p:cNvSpPr>
            <a:spLocks noGrp="1"/>
          </p:cNvSpPr>
          <p:nvPr>
            <p:ph type="tbl" idx="1"/>
          </p:nvPr>
        </p:nvSpPr>
        <p:spPr>
          <a:xfrm>
            <a:off x="457200" y="2492375"/>
            <a:ext cx="8229600" cy="352901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D11D895-2D8C-4AD8-B426-3B5E8C46C14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251789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5" name="Picture 3"/>
          <p:cNvPicPr>
            <a:picLocks noChangeAspect="1"/>
          </p:cNvPicPr>
          <p:nvPr userDrawn="1"/>
        </p:nvPicPr>
        <p:blipFill>
          <a:blip r:embed="rId2">
            <a:extLst>
              <a:ext uri="{28A0092B-C50C-407E-A947-70E740481C1C}">
                <a14:useLocalDpi xmlns:a14="http://schemas.microsoft.com/office/drawing/2010/main" val="0"/>
              </a:ext>
            </a:extLst>
          </a:blip>
          <a:srcRect t="15884" b="-2"/>
          <a:stretch>
            <a:fillRect/>
          </a:stretch>
        </p:blipFill>
        <p:spPr bwMode="auto">
          <a:xfrm>
            <a:off x="-17463" y="961990"/>
            <a:ext cx="9197976" cy="59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C:\DOCUME~1\lenain\LOCALS~1\Temp\7zECB.tmp\LOGO-CE for RTD EN Positive Cya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25929" y="261742"/>
            <a:ext cx="1667557" cy="1286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Content Placeholder 2"/>
          <p:cNvSpPr>
            <a:spLocks noGrp="1"/>
          </p:cNvSpPr>
          <p:nvPr>
            <p:ph idx="10"/>
          </p:nvPr>
        </p:nvSpPr>
        <p:spPr>
          <a:xfrm>
            <a:off x="4122000" y="3212976"/>
            <a:ext cx="4536504" cy="1872208"/>
          </a:xfrm>
          <a:prstGeom prst="rect">
            <a:avLst/>
          </a:prstGeom>
        </p:spPr>
        <p:txBody>
          <a:bodyPr/>
          <a:lstStyle>
            <a:lvl1pPr marL="0" indent="0">
              <a:spcBef>
                <a:spcPts val="0"/>
              </a:spcBef>
              <a:buNone/>
              <a:defRPr sz="2000" b="1"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
        <p:nvSpPr>
          <p:cNvPr id="19" name="Title 1"/>
          <p:cNvSpPr>
            <a:spLocks noGrp="1"/>
          </p:cNvSpPr>
          <p:nvPr>
            <p:ph type="title"/>
          </p:nvPr>
        </p:nvSpPr>
        <p:spPr>
          <a:xfrm>
            <a:off x="251520" y="1951427"/>
            <a:ext cx="8640960" cy="2088232"/>
          </a:xfrm>
          <a:prstGeom prst="rect">
            <a:avLst/>
          </a:prstGeom>
        </p:spPr>
        <p:txBody>
          <a:bodyPr/>
          <a:lstStyle>
            <a:lvl1pPr algn="ctr">
              <a:defRPr sz="5400">
                <a:solidFill>
                  <a:srgbClr val="FFD624"/>
                </a:solidFill>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20" name="Content Placeholder 2"/>
          <p:cNvSpPr>
            <a:spLocks noGrp="1"/>
          </p:cNvSpPr>
          <p:nvPr>
            <p:ph idx="11"/>
          </p:nvPr>
        </p:nvSpPr>
        <p:spPr>
          <a:xfrm>
            <a:off x="4122000" y="5301208"/>
            <a:ext cx="4456881" cy="720080"/>
          </a:xfrm>
          <a:prstGeom prst="rect">
            <a:avLst/>
          </a:prstGeom>
        </p:spPr>
        <p:txBody>
          <a:bodyPr/>
          <a:lstStyle>
            <a:lvl1pPr marL="0" indent="0">
              <a:spcBef>
                <a:spcPts val="300"/>
              </a:spcBef>
              <a:spcAft>
                <a:spcPts val="300"/>
              </a:spcAft>
              <a:buNone/>
              <a:defRPr sz="1600" b="0"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Tree>
    <p:extLst>
      <p:ext uri="{BB962C8B-B14F-4D97-AF65-F5344CB8AC3E}">
        <p14:creationId xmlns:p14="http://schemas.microsoft.com/office/powerpoint/2010/main" val="121881454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11" y="981076"/>
            <a:ext cx="9180513" cy="5876925"/>
          </a:xfrm>
          <a:prstGeom prst="rect">
            <a:avLst/>
          </a:prstGeom>
          <a:solidFill>
            <a:srgbClr val="0F5494"/>
          </a:solidFill>
          <a:ln w="25400">
            <a:solidFill>
              <a:srgbClr val="0F5494"/>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cs typeface="Arial" charset="0"/>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9" y="258777"/>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userDrawn="1"/>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cs typeface="Arial" charset="0"/>
            </a:endParaRPr>
          </a:p>
        </p:txBody>
      </p:sp>
      <p:sp>
        <p:nvSpPr>
          <p:cNvPr id="3076" name="Rectangle 4"/>
          <p:cNvSpPr>
            <a:spLocks noGrp="1" noChangeArrowheads="1"/>
          </p:cNvSpPr>
          <p:nvPr>
            <p:ph type="ctrTitle"/>
          </p:nvPr>
        </p:nvSpPr>
        <p:spPr>
          <a:xfrm>
            <a:off x="3995738" y="2565414"/>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41"/>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8"/>
          <p:cNvSpPr>
            <a:spLocks noGrp="1" noChangeArrowheads="1"/>
          </p:cNvSpPr>
          <p:nvPr>
            <p:ph type="sldNum" sz="quarter" idx="12"/>
          </p:nvPr>
        </p:nvSpPr>
        <p:spPr/>
        <p:txBody>
          <a:bodyPr/>
          <a:lstStyle>
            <a:lvl1pPr>
              <a:defRPr>
                <a:solidFill>
                  <a:schemeClr val="bg1"/>
                </a:solidFill>
                <a:latin typeface="Verdana" pitchFamily="-107" charset="0"/>
              </a:defRPr>
            </a:lvl1pPr>
          </a:lstStyle>
          <a:p>
            <a:pPr>
              <a:defRPr/>
            </a:pPr>
            <a:fld id="{2309623A-FD4E-46E0-BBA1-9FE46F11489D}"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210400295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F65847-49AD-4691-BCD1-0EAB6F2F87C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939834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E09BF41-3571-4B42-A945-5E882819E02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158816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457200" y="2492376"/>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48200" y="2492376"/>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A731E74-3787-4975-8473-82FBD7479BC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78044012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94114F3-AD3C-4A10-8022-0D7FB426C8E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66849878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7B21D3-A41A-459C-8FA5-AAD3ECBDAB8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9196985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F65847-49AD-4691-BCD1-0EAB6F2F87C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224886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6C4A714-F8EB-45FF-AA81-F3ECC9B0E74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989735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0"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461A76-1415-4312-96D4-E15566AE87A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5779440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5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40FDE57-2C7D-40E1-967D-2BD9AB122BD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58635266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73A1EB-136E-47D8-98EF-62A5C8B2B76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29212250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28" y="1339849"/>
            <a:ext cx="2071687" cy="4681539"/>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395308" y="1339849"/>
            <a:ext cx="6067425" cy="4681539"/>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7595BF5-201A-47A6-A6EE-4E9CBF64C73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8586212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64"/>
            <a:ext cx="8229600" cy="936625"/>
          </a:xfrm>
        </p:spPr>
        <p:txBody>
          <a:bodyPr/>
          <a:lstStyle/>
          <a:p>
            <a:r>
              <a:rPr lang="de-DE" smtClean="0"/>
              <a:t>Click to edit Master title style</a:t>
            </a:r>
            <a:endParaRPr lang="en-US"/>
          </a:p>
        </p:txBody>
      </p:sp>
      <p:sp>
        <p:nvSpPr>
          <p:cNvPr id="3" name="Table Placeholder 2"/>
          <p:cNvSpPr>
            <a:spLocks noGrp="1"/>
          </p:cNvSpPr>
          <p:nvPr>
            <p:ph type="tbl" idx="1"/>
          </p:nvPr>
        </p:nvSpPr>
        <p:spPr>
          <a:xfrm>
            <a:off x="457200" y="2492376"/>
            <a:ext cx="8229600" cy="352901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D11D895-2D8C-4AD8-B426-3B5E8C46C14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7239660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5" name="Picture 3"/>
          <p:cNvPicPr>
            <a:picLocks noChangeAspect="1"/>
          </p:cNvPicPr>
          <p:nvPr userDrawn="1"/>
        </p:nvPicPr>
        <p:blipFill>
          <a:blip r:embed="rId2">
            <a:extLst>
              <a:ext uri="{28A0092B-C50C-407E-A947-70E740481C1C}">
                <a14:useLocalDpi xmlns:a14="http://schemas.microsoft.com/office/drawing/2010/main" val="0"/>
              </a:ext>
            </a:extLst>
          </a:blip>
          <a:srcRect t="15884" b="-2"/>
          <a:stretch>
            <a:fillRect/>
          </a:stretch>
        </p:blipFill>
        <p:spPr bwMode="auto">
          <a:xfrm>
            <a:off x="-17463" y="1104913"/>
            <a:ext cx="9197976" cy="580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C:\DOCUME~1\lenain\LOCALS~1\Temp\7zECB.tmp\LOGO-CE for RTD EN Positive Cya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65558" y="323851"/>
            <a:ext cx="1811337"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219575" y="6430975"/>
            <a:ext cx="685800" cy="463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Content Placeholder 2"/>
          <p:cNvSpPr>
            <a:spLocks noGrp="1"/>
          </p:cNvSpPr>
          <p:nvPr>
            <p:ph idx="10"/>
          </p:nvPr>
        </p:nvSpPr>
        <p:spPr>
          <a:xfrm>
            <a:off x="4122000" y="3212976"/>
            <a:ext cx="4536504" cy="1872208"/>
          </a:xfrm>
          <a:prstGeom prst="rect">
            <a:avLst/>
          </a:prstGeom>
        </p:spPr>
        <p:txBody>
          <a:bodyPr/>
          <a:lstStyle>
            <a:lvl1pPr marL="0" indent="0">
              <a:spcBef>
                <a:spcPts val="0"/>
              </a:spcBef>
              <a:buNone/>
              <a:defRPr sz="2000" b="1"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
        <p:nvSpPr>
          <p:cNvPr id="19" name="Title 1"/>
          <p:cNvSpPr>
            <a:spLocks noGrp="1"/>
          </p:cNvSpPr>
          <p:nvPr>
            <p:ph type="title"/>
          </p:nvPr>
        </p:nvSpPr>
        <p:spPr>
          <a:xfrm>
            <a:off x="251520" y="1951427"/>
            <a:ext cx="8640960" cy="2088232"/>
          </a:xfrm>
          <a:prstGeom prst="rect">
            <a:avLst/>
          </a:prstGeom>
        </p:spPr>
        <p:txBody>
          <a:bodyPr/>
          <a:lstStyle>
            <a:lvl1pPr algn="ctr">
              <a:defRPr sz="5400">
                <a:solidFill>
                  <a:srgbClr val="FFD624"/>
                </a:solidFill>
                <a:latin typeface="Verdana" pitchFamily="34" charset="0"/>
                <a:ea typeface="Verdana" pitchFamily="34" charset="0"/>
                <a:cs typeface="Verdana" pitchFamily="34" charset="0"/>
              </a:defRPr>
            </a:lvl1pPr>
          </a:lstStyle>
          <a:p>
            <a:r>
              <a:rPr lang="en-US" dirty="0" smtClean="0"/>
              <a:t>Click to edit Master title style</a:t>
            </a:r>
            <a:endParaRPr lang="en-GB" dirty="0"/>
          </a:p>
        </p:txBody>
      </p:sp>
      <p:sp>
        <p:nvSpPr>
          <p:cNvPr id="20" name="Content Placeholder 2"/>
          <p:cNvSpPr>
            <a:spLocks noGrp="1"/>
          </p:cNvSpPr>
          <p:nvPr>
            <p:ph idx="11"/>
          </p:nvPr>
        </p:nvSpPr>
        <p:spPr>
          <a:xfrm>
            <a:off x="4122002" y="5301208"/>
            <a:ext cx="4456881" cy="720080"/>
          </a:xfrm>
          <a:prstGeom prst="rect">
            <a:avLst/>
          </a:prstGeom>
        </p:spPr>
        <p:txBody>
          <a:bodyPr/>
          <a:lstStyle>
            <a:lvl1pPr marL="0" indent="0">
              <a:spcBef>
                <a:spcPts val="300"/>
              </a:spcBef>
              <a:spcAft>
                <a:spcPts val="300"/>
              </a:spcAft>
              <a:buNone/>
              <a:defRPr sz="1600" b="0" i="0">
                <a:solidFill>
                  <a:schemeClr val="bg1"/>
                </a:solidFill>
                <a:latin typeface="Verdana" pitchFamily="34" charset="0"/>
                <a:ea typeface="Verdana" pitchFamily="34" charset="0"/>
                <a:cs typeface="Verdana" pitchFamily="34" charset="0"/>
              </a:defRPr>
            </a:lvl1pPr>
            <a:lvl3pPr marL="228600" indent="-228600" algn="l">
              <a:defRPr sz="3000" b="1">
                <a:solidFill>
                  <a:schemeClr val="bg1"/>
                </a:solidFill>
              </a:defRPr>
            </a:lvl3pPr>
          </a:lstStyle>
          <a:p>
            <a:pPr lvl="0"/>
            <a:r>
              <a:rPr lang="en-US" dirty="0" smtClean="0"/>
              <a:t>Click to edit Master text styles</a:t>
            </a:r>
          </a:p>
        </p:txBody>
      </p:sp>
    </p:spTree>
    <p:extLst>
      <p:ext uri="{BB962C8B-B14F-4D97-AF65-F5344CB8AC3E}">
        <p14:creationId xmlns:p14="http://schemas.microsoft.com/office/powerpoint/2010/main" val="315682952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solidFill>
                <a:srgbClr val="FFFFFF"/>
              </a:solidFill>
            </a:endParaRPr>
          </a:p>
        </p:txBody>
      </p:sp>
      <p:sp>
        <p:nvSpPr>
          <p:cNvPr id="2" name="Title 1"/>
          <p:cNvSpPr>
            <a:spLocks noGrp="1"/>
          </p:cNvSpPr>
          <p:nvPr>
            <p:ph type="title"/>
          </p:nvPr>
        </p:nvSpPr>
        <p:spPr>
          <a:xfrm>
            <a:off x="468313" y="1556285"/>
            <a:ext cx="8229600" cy="936625"/>
          </a:xfrm>
        </p:spPr>
        <p:txBody>
          <a:bodyPr/>
          <a:lstStyle/>
          <a:p>
            <a:r>
              <a:rPr lang="en-US" dirty="0" smtClean="0"/>
              <a:t>Click to edit Master title style</a:t>
            </a:r>
            <a:endParaRPr lang="en-GB" dirty="0"/>
          </a:p>
        </p:txBody>
      </p:sp>
      <p:sp>
        <p:nvSpPr>
          <p:cNvPr id="10" name="Content Placeholder 2"/>
          <p:cNvSpPr>
            <a:spLocks noGrp="1"/>
          </p:cNvSpPr>
          <p:nvPr>
            <p:ph idx="1"/>
          </p:nvPr>
        </p:nvSpPr>
        <p:spPr>
          <a:xfrm>
            <a:off x="457200" y="2564907"/>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a:spLocks noGrp="1" noChangeArrowheads="1"/>
          </p:cNvSpPr>
          <p:nvPr>
            <p:ph type="dt" sz="half" idx="10"/>
          </p:nvPr>
        </p:nvSpPr>
        <p:spPr/>
        <p:txBody>
          <a:bodyPr/>
          <a:lstStyle>
            <a:lvl1pPr>
              <a:defRPr smtClean="0">
                <a:solidFill>
                  <a:srgbClr val="000000"/>
                </a:solidFill>
              </a:defRPr>
            </a:lvl1pPr>
          </a:lstStyle>
          <a:p>
            <a:pPr>
              <a:defRPr/>
            </a:pPr>
            <a:endParaRPr lang="en-GB" dirty="0"/>
          </a:p>
        </p:txBody>
      </p:sp>
      <p:sp>
        <p:nvSpPr>
          <p:cNvPr id="8" name="Rectangle 5"/>
          <p:cNvSpPr>
            <a:spLocks noGrp="1" noChangeArrowheads="1"/>
          </p:cNvSpPr>
          <p:nvPr>
            <p:ph type="ftr" sz="quarter" idx="11"/>
          </p:nvPr>
        </p:nvSpPr>
        <p:spPr>
          <a:xfrm>
            <a:off x="3124200" y="6237289"/>
            <a:ext cx="2895600" cy="484187"/>
          </a:xfrm>
        </p:spPr>
        <p:txBody>
          <a:bodyPr/>
          <a:lstStyle>
            <a:lvl1pPr>
              <a:defRPr>
                <a:solidFill>
                  <a:srgbClr val="000000"/>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a:solidFill>
                  <a:srgbClr val="000000"/>
                </a:solidFill>
              </a:defRPr>
            </a:lvl1pPr>
          </a:lstStyle>
          <a:p>
            <a:pPr>
              <a:defRPr/>
            </a:pPr>
            <a:fld id="{FB75F4D9-CE5C-4897-BF07-1CF2598E4ABD}" type="slidenum">
              <a:rPr lang="en-GB"/>
              <a:pPr>
                <a:defRPr/>
              </a:pPr>
              <a:t>‹#›</a:t>
            </a:fld>
            <a:endParaRPr lang="en-GB"/>
          </a:p>
        </p:txBody>
      </p:sp>
    </p:spTree>
    <p:extLst>
      <p:ext uri="{BB962C8B-B14F-4D97-AF65-F5344CB8AC3E}">
        <p14:creationId xmlns:p14="http://schemas.microsoft.com/office/powerpoint/2010/main" val="40407721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E09BF41-3571-4B42-A945-5E882819E02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7292170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A731E74-3787-4975-8473-82FBD7479BC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944023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94114F3-AD3C-4A10-8022-0D7FB426C8E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0971221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7B21D3-A41A-459C-8FA5-AAD3ECBDAB8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6198062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6C4A714-F8EB-45FF-AA81-F3ECC9B0E74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376272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461A76-1415-4312-96D4-E15566AE87A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52760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40FDE57-2C7D-40E1-967D-2BD9AB122BD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1421608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ea typeface="ＭＳ Ｐゴシック" charset="0"/>
                <a:cs typeface="+mn-cs"/>
              </a:defRPr>
            </a:lvl1pPr>
          </a:lstStyle>
          <a:p>
            <a:pPr>
              <a:defRPr/>
            </a:pPr>
            <a:endParaRPr lang="en-GB" b="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ea typeface="ＭＳ Ｐゴシック" charset="0"/>
                <a:cs typeface="+mn-cs"/>
              </a:defRPr>
            </a:lvl1pPr>
          </a:lstStyle>
          <a:p>
            <a:pPr>
              <a:defRPr/>
            </a:pPr>
            <a:endParaRPr lang="en-GB" b="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F208BA92-6C4B-4292-B415-87AC876CAFE3}" type="slidenum">
              <a:rPr lang="en-GB" b="0">
                <a:solidFill>
                  <a:srgbClr val="000000"/>
                </a:solidFill>
              </a:rPr>
              <a:pPr>
                <a:defRPr/>
              </a:pPr>
              <a:t>‹#›</a:t>
            </a:fld>
            <a:endParaRPr lang="en-GB" b="0">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a:spLocks noChangeArrowheads="1"/>
          </p:cNvSpPr>
          <p:nvPr/>
        </p:nvSpPr>
        <p:spPr bwMode="auto">
          <a:xfrm>
            <a:off x="4262438" y="6659563"/>
            <a:ext cx="611187"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pic>
        <p:nvPicPr>
          <p:cNvPr id="1033" name="Picture 17" descr="LOGO CE_Vertical_EN_NEG_quadri_H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7169378"/>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Lst>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ＭＳ Ｐゴシック" charset="0"/>
        </a:defRPr>
      </a:lvl1pPr>
      <a:lvl2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2pPr>
      <a:lvl3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3pPr>
      <a:lvl4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4pPr>
      <a:lvl5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ＭＳ Ｐゴシック"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mn-ea"/>
        </a:defRPr>
      </a:lvl2pPr>
      <a:lvl3pPr marL="1143000" indent="-228600" algn="l" rtl="0" eaLnBrk="0" fontAlgn="base" hangingPunct="0">
        <a:spcBef>
          <a:spcPct val="20000"/>
        </a:spcBef>
        <a:spcAft>
          <a:spcPct val="0"/>
        </a:spcAft>
        <a:defRPr sz="1400">
          <a:solidFill>
            <a:srgbClr val="0F5494"/>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64"/>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Title</a:t>
            </a:r>
          </a:p>
        </p:txBody>
      </p:sp>
      <p:sp>
        <p:nvSpPr>
          <p:cNvPr id="1027" name="Rectangle 3"/>
          <p:cNvSpPr>
            <a:spLocks noGrp="1" noChangeArrowheads="1"/>
          </p:cNvSpPr>
          <p:nvPr>
            <p:ph type="body" idx="1"/>
          </p:nvPr>
        </p:nvSpPr>
        <p:spPr bwMode="auto">
          <a:xfrm>
            <a:off x="457200" y="2492376"/>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Second level</a:t>
            </a:r>
            <a:endParaRPr lang="en-GB" smtClean="0"/>
          </a:p>
          <a:p>
            <a:pPr lvl="1"/>
            <a:r>
              <a:rPr lang="en-GB" smtClean="0"/>
              <a:t>Third level</a:t>
            </a:r>
          </a:p>
          <a:p>
            <a:pPr lvl="2"/>
            <a:r>
              <a:rPr lang="en-GB" smtClean="0"/>
              <a:t>- Fourth level</a:t>
            </a:r>
          </a:p>
        </p:txBody>
      </p:sp>
      <p:sp>
        <p:nvSpPr>
          <p:cNvPr id="1028" name="Rectangle 4"/>
          <p:cNvSpPr>
            <a:spLocks noGrp="1" noChangeArrowheads="1"/>
          </p:cNvSpPr>
          <p:nvPr>
            <p:ph type="dt" sz="half" idx="2"/>
          </p:nvPr>
        </p:nvSpPr>
        <p:spPr bwMode="auto">
          <a:xfrm>
            <a:off x="457200" y="6245225"/>
            <a:ext cx="2133600" cy="476251"/>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ea typeface="ＭＳ Ｐゴシック" charset="0"/>
                <a:cs typeface="+mn-cs"/>
              </a:defRPr>
            </a:lvl1pPr>
          </a:lstStyle>
          <a:p>
            <a:pPr>
              <a:defRPr/>
            </a:pPr>
            <a:endParaRPr lang="en-GB" b="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1"/>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ea typeface="ＭＳ Ｐゴシック" charset="0"/>
                <a:cs typeface="+mn-cs"/>
              </a:defRPr>
            </a:lvl1pPr>
          </a:lstStyle>
          <a:p>
            <a:pPr>
              <a:defRPr/>
            </a:pPr>
            <a:endParaRPr lang="en-GB" b="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1"/>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F208BA92-6C4B-4292-B415-87AC876CAFE3}" type="slidenum">
              <a:rPr lang="en-GB" b="0">
                <a:solidFill>
                  <a:srgbClr val="000000"/>
                </a:solidFill>
                <a:cs typeface="Arial" charset="0"/>
              </a:rPr>
              <a:pPr>
                <a:defRPr/>
              </a:pPr>
              <a:t>‹#›</a:t>
            </a:fld>
            <a:endParaRPr lang="en-GB" b="0">
              <a:solidFill>
                <a:srgbClr val="000000"/>
              </a:solidFill>
              <a:cs typeface="Arial" charset="0"/>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a:spLocks noChangeArrowheads="1"/>
          </p:cNvSpPr>
          <p:nvPr/>
        </p:nvSpPr>
        <p:spPr bwMode="auto">
          <a:xfrm>
            <a:off x="4262458" y="6659564"/>
            <a:ext cx="611187" cy="198437"/>
          </a:xfrm>
          <a:prstGeom prst="rect">
            <a:avLst/>
          </a:prstGeom>
          <a:solidFill>
            <a:srgbClr val="133176"/>
          </a:solidFill>
          <a:ln w="9525">
            <a:solidFill>
              <a:srgbClr val="133176"/>
            </a:solidFill>
            <a:miter lim="800000"/>
            <a:headEnd/>
            <a:tailEnd/>
          </a:ln>
          <a:effectLst>
            <a:outerShdw blurRad="635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rgbClr val="FFFFFF"/>
              </a:solidFill>
              <a:latin typeface="Verdana"/>
              <a:cs typeface="Arial" charset="0"/>
            </a:endParaRPr>
          </a:p>
        </p:txBody>
      </p:sp>
      <p:pic>
        <p:nvPicPr>
          <p:cNvPr id="1033" name="Picture 17" descr="LOGO CE_Vertical_EN_NEG_quadri_H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3957639" y="258777"/>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6264204"/>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Lst>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ＭＳ Ｐゴシック" charset="0"/>
        </a:defRPr>
      </a:lvl1pPr>
      <a:lvl2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2pPr>
      <a:lvl3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3pPr>
      <a:lvl4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4pPr>
      <a:lvl5pPr marL="358775" indent="-358775" algn="l" rtl="0" eaLnBrk="0" fontAlgn="base" hangingPunct="0">
        <a:spcBef>
          <a:spcPct val="0"/>
        </a:spcBef>
        <a:spcAft>
          <a:spcPct val="0"/>
        </a:spcAft>
        <a:defRPr sz="3000" b="1">
          <a:solidFill>
            <a:srgbClr val="0F5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ＭＳ Ｐゴシック"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mn-ea"/>
        </a:defRPr>
      </a:lvl2pPr>
      <a:lvl3pPr marL="1143000" indent="-228600" algn="l" rtl="0" eaLnBrk="0" fontAlgn="base" hangingPunct="0">
        <a:spcBef>
          <a:spcPct val="20000"/>
        </a:spcBef>
        <a:spcAft>
          <a:spcPct val="0"/>
        </a:spcAft>
        <a:defRPr sz="1400">
          <a:solidFill>
            <a:srgbClr val="0F5494"/>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jpe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5.xml"/><Relationship Id="rId16"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png"/><Relationship Id="rId15" Type="http://schemas.openxmlformats.org/officeDocument/2006/relationships/image" Target="../media/image20.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Grp="1" noChangeArrowheads="1"/>
          </p:cNvSpPr>
          <p:nvPr/>
        </p:nvSpPr>
        <p:spPr bwMode="auto">
          <a:xfrm>
            <a:off x="336113" y="2035283"/>
            <a:ext cx="8532812"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eaLnBrk="1" hangingPunct="1">
              <a:defRPr/>
            </a:pPr>
            <a:r>
              <a:rPr lang="en-GB" dirty="0">
                <a:solidFill>
                  <a:srgbClr val="FFD624"/>
                </a:solidFill>
                <a:effectLst>
                  <a:outerShdw blurRad="38100" dist="38100" dir="2700000" algn="tl">
                    <a:srgbClr val="000000">
                      <a:alpha val="43137"/>
                    </a:srgbClr>
                  </a:outerShdw>
                </a:effectLst>
              </a:rPr>
              <a:t>5G: </a:t>
            </a:r>
            <a:r>
              <a:rPr lang="en-GB" dirty="0" smtClean="0">
                <a:solidFill>
                  <a:srgbClr val="FFD624"/>
                </a:solidFill>
                <a:effectLst>
                  <a:outerShdw blurRad="38100" dist="38100" dir="2700000" algn="tl">
                    <a:srgbClr val="000000">
                      <a:alpha val="43137"/>
                    </a:srgbClr>
                  </a:outerShdw>
                </a:effectLst>
              </a:rPr>
              <a:t>from dawn to deployment</a:t>
            </a:r>
            <a:endParaRPr lang="en-GB" dirty="0">
              <a:solidFill>
                <a:srgbClr val="FFD624"/>
              </a:solidFill>
              <a:effectLst>
                <a:outerShdw blurRad="38100" dist="38100" dir="2700000" algn="tl">
                  <a:srgbClr val="000000">
                    <a:alpha val="43137"/>
                  </a:srgbClr>
                </a:outerShdw>
              </a:effectLst>
            </a:endParaRPr>
          </a:p>
          <a:p>
            <a:pPr algn="r" eaLnBrk="1" hangingPunct="1">
              <a:defRPr/>
            </a:pPr>
            <a:endParaRPr lang="fr-BE" sz="1800" dirty="0" smtClean="0">
              <a:effectLst>
                <a:outerShdw blurRad="38100" dist="38100" dir="2700000" algn="tl">
                  <a:srgbClr val="000000">
                    <a:alpha val="43137"/>
                  </a:srgbClr>
                </a:outerShdw>
              </a:effectLst>
            </a:endParaRPr>
          </a:p>
          <a:p>
            <a:pPr algn="r" eaLnBrk="1" hangingPunct="1">
              <a:defRPr/>
            </a:pPr>
            <a:endParaRPr lang="fr-BE" sz="1800" dirty="0">
              <a:effectLst>
                <a:outerShdw blurRad="38100" dist="38100" dir="2700000" algn="tl">
                  <a:srgbClr val="000000">
                    <a:alpha val="43137"/>
                  </a:srgbClr>
                </a:outerShdw>
              </a:effectLst>
            </a:endParaRPr>
          </a:p>
          <a:p>
            <a:pPr algn="r" eaLnBrk="1" hangingPunct="1">
              <a:defRPr/>
            </a:pPr>
            <a:endParaRPr lang="fr-BE" sz="1800" dirty="0" smtClean="0">
              <a:effectLst>
                <a:outerShdw blurRad="38100" dist="38100" dir="2700000" algn="tl">
                  <a:srgbClr val="000000">
                    <a:alpha val="43137"/>
                  </a:srgbClr>
                </a:outerShdw>
              </a:effectLst>
            </a:endParaRPr>
          </a:p>
          <a:p>
            <a:pPr algn="r" eaLnBrk="1" hangingPunct="1">
              <a:defRPr/>
            </a:pPr>
            <a:r>
              <a:rPr lang="en-GB" sz="1800" dirty="0">
                <a:effectLst>
                  <a:outerShdw blurRad="38100" dist="38100" dir="2700000" algn="tl">
                    <a:srgbClr val="000000">
                      <a:alpha val="43137"/>
                    </a:srgbClr>
                  </a:outerShdw>
                </a:effectLst>
              </a:rPr>
              <a:t>EUCNC, Athens</a:t>
            </a:r>
          </a:p>
          <a:p>
            <a:pPr algn="r" eaLnBrk="1" hangingPunct="1">
              <a:defRPr/>
            </a:pPr>
            <a:r>
              <a:rPr lang="en-GB" sz="1800" dirty="0">
                <a:effectLst>
                  <a:outerShdw blurRad="38100" dist="38100" dir="2700000" algn="tl">
                    <a:srgbClr val="000000">
                      <a:alpha val="43137"/>
                    </a:srgbClr>
                  </a:outerShdw>
                </a:effectLst>
              </a:rPr>
              <a:t>28 June 2016</a:t>
            </a:r>
          </a:p>
        </p:txBody>
      </p:sp>
      <p:sp>
        <p:nvSpPr>
          <p:cNvPr id="9" name="Rectangle 8"/>
          <p:cNvSpPr>
            <a:spLocks noGrp="1" noChangeArrowheads="1"/>
          </p:cNvSpPr>
          <p:nvPr/>
        </p:nvSpPr>
        <p:spPr bwMode="auto">
          <a:xfrm>
            <a:off x="107950" y="3068960"/>
            <a:ext cx="8729663"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l" rtl="0" eaLnBrk="0" fontAlgn="base" hangingPunct="0">
              <a:spcBef>
                <a:spcPct val="20000"/>
              </a:spcBef>
              <a:spcAft>
                <a:spcPct val="0"/>
              </a:spcAft>
              <a:buClr>
                <a:schemeClr val="bg1"/>
              </a:buClr>
              <a:buFontTx/>
              <a:buNone/>
              <a:defRPr sz="3000" b="1" i="0">
                <a:solidFill>
                  <a:schemeClr val="bg1"/>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eaLnBrk="1" hangingPunct="1">
              <a:defRPr/>
            </a:pPr>
            <a:endParaRPr lang="en-GB" sz="1600" dirty="0">
              <a:solidFill>
                <a:srgbClr val="FFD624"/>
              </a:solidFill>
              <a:effectLst>
                <a:outerShdw blurRad="38100" dist="38100" dir="2700000" algn="tl">
                  <a:srgbClr val="000000">
                    <a:alpha val="43137"/>
                  </a:srgbClr>
                </a:outerShdw>
              </a:effectLst>
            </a:endParaRPr>
          </a:p>
        </p:txBody>
      </p:sp>
      <p:sp>
        <p:nvSpPr>
          <p:cNvPr id="10" name="Rectangle 30"/>
          <p:cNvSpPr>
            <a:spLocks noChangeArrowheads="1"/>
          </p:cNvSpPr>
          <p:nvPr/>
        </p:nvSpPr>
        <p:spPr bwMode="auto">
          <a:xfrm>
            <a:off x="494184" y="6678613"/>
            <a:ext cx="842327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lgn="ctr" eaLnBrk="0" hangingPunct="0">
              <a:lnSpc>
                <a:spcPct val="89000"/>
              </a:lnSpc>
            </a:pPr>
            <a:r>
              <a:rPr lang="en-GB" sz="800" b="0" dirty="0">
                <a:solidFill>
                  <a:srgbClr val="3399FF"/>
                </a:solidFill>
                <a:cs typeface="Arial" charset="0"/>
              </a:rPr>
              <a:t>"The views expressed in this presentation are those of the author                          and do not necessarily reflect the views of the European Commission"</a:t>
            </a:r>
          </a:p>
        </p:txBody>
      </p:sp>
      <p:sp>
        <p:nvSpPr>
          <p:cNvPr id="11" name="Text Box 42"/>
          <p:cNvSpPr txBox="1">
            <a:spLocks noChangeArrowheads="1"/>
          </p:cNvSpPr>
          <p:nvPr/>
        </p:nvSpPr>
        <p:spPr bwMode="auto">
          <a:xfrm>
            <a:off x="1362432" y="5920899"/>
            <a:ext cx="64801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a:lstStyle>
          <a:p>
            <a:pPr algn="ctr"/>
            <a:r>
              <a:rPr lang="en-GB" sz="1400" b="1" dirty="0" err="1">
                <a:solidFill>
                  <a:srgbClr val="FFC000"/>
                </a:solidFill>
                <a:effectLst>
                  <a:outerShdw blurRad="38100" dist="38100" dir="2700000" algn="tl">
                    <a:srgbClr val="000000">
                      <a:alpha val="43137"/>
                    </a:srgbClr>
                  </a:outerShdw>
                </a:effectLst>
                <a:cs typeface="Arial" charset="0"/>
              </a:rPr>
              <a:t>Mário</a:t>
            </a:r>
            <a:r>
              <a:rPr lang="en-GB" sz="1400" b="1" dirty="0">
                <a:solidFill>
                  <a:srgbClr val="FFC000"/>
                </a:solidFill>
                <a:effectLst>
                  <a:outerShdw blurRad="38100" dist="38100" dir="2700000" algn="tl">
                    <a:srgbClr val="000000">
                      <a:alpha val="43137"/>
                    </a:srgbClr>
                  </a:outerShdw>
                </a:effectLst>
                <a:cs typeface="Arial" charset="0"/>
              </a:rPr>
              <a:t> </a:t>
            </a:r>
            <a:r>
              <a:rPr lang="en-GB" sz="1400" b="1" dirty="0" err="1">
                <a:solidFill>
                  <a:srgbClr val="FFC000"/>
                </a:solidFill>
                <a:effectLst>
                  <a:outerShdw blurRad="38100" dist="38100" dir="2700000" algn="tl">
                    <a:srgbClr val="000000">
                      <a:alpha val="43137"/>
                    </a:srgbClr>
                  </a:outerShdw>
                </a:effectLst>
                <a:cs typeface="Arial" charset="0"/>
              </a:rPr>
              <a:t>Campolargo</a:t>
            </a:r>
            <a:endParaRPr lang="en-GB" sz="1400" b="1" dirty="0">
              <a:solidFill>
                <a:srgbClr val="FFC000"/>
              </a:solidFill>
              <a:effectLst>
                <a:outerShdw blurRad="38100" dist="38100" dir="2700000" algn="tl">
                  <a:srgbClr val="000000">
                    <a:alpha val="43137"/>
                  </a:srgbClr>
                </a:outerShdw>
              </a:effectLst>
              <a:cs typeface="Arial" charset="0"/>
            </a:endParaRPr>
          </a:p>
          <a:p>
            <a:pPr algn="ctr"/>
            <a:r>
              <a:rPr lang="en-GB" sz="1400" b="1" dirty="0">
                <a:solidFill>
                  <a:srgbClr val="FFC000"/>
                </a:solidFill>
                <a:effectLst>
                  <a:outerShdw blurRad="38100" dist="38100" dir="2700000" algn="tl">
                    <a:srgbClr val="000000">
                      <a:alpha val="43137"/>
                    </a:srgbClr>
                  </a:outerShdw>
                </a:effectLst>
                <a:cs typeface="Arial" charset="0"/>
              </a:rPr>
              <a:t>European Commission - DG </a:t>
            </a:r>
            <a:r>
              <a:rPr lang="en-GB" sz="1400" b="1" dirty="0" smtClean="0">
                <a:solidFill>
                  <a:srgbClr val="FFC000"/>
                </a:solidFill>
                <a:effectLst>
                  <a:outerShdw blurRad="38100" dist="38100" dir="2700000" algn="tl">
                    <a:srgbClr val="000000">
                      <a:alpha val="43137"/>
                    </a:srgbClr>
                  </a:outerShdw>
                </a:effectLst>
                <a:cs typeface="Arial" charset="0"/>
              </a:rPr>
              <a:t>CONNECT</a:t>
            </a:r>
            <a:endParaRPr lang="en-GB" sz="1400" b="1" dirty="0">
              <a:solidFill>
                <a:srgbClr val="FFC000"/>
              </a:solidFill>
              <a:effectLst>
                <a:outerShdw blurRad="38100" dist="38100" dir="2700000" algn="tl">
                  <a:srgbClr val="000000">
                    <a:alpha val="43137"/>
                  </a:srgbClr>
                </a:outerShdw>
              </a:effectLst>
              <a:cs typeface="Arial" charset="0"/>
            </a:endParaRPr>
          </a:p>
          <a:p>
            <a:pPr algn="ctr"/>
            <a:r>
              <a:rPr lang="en-GB" sz="1400" b="1" dirty="0">
                <a:solidFill>
                  <a:srgbClr val="FFC000"/>
                </a:solidFill>
                <a:effectLst>
                  <a:outerShdw blurRad="38100" dist="38100" dir="2700000" algn="tl">
                    <a:srgbClr val="000000">
                      <a:alpha val="43137"/>
                    </a:srgbClr>
                  </a:outerShdw>
                </a:effectLst>
                <a:cs typeface="Arial" charset="0"/>
              </a:rPr>
              <a:t>Director, </a:t>
            </a:r>
            <a:r>
              <a:rPr lang="en-GB" sz="1400" b="1" dirty="0" smtClean="0">
                <a:solidFill>
                  <a:srgbClr val="FFC000"/>
                </a:solidFill>
                <a:effectLst>
                  <a:outerShdw blurRad="38100" dist="38100" dir="2700000" algn="tl">
                    <a:srgbClr val="000000">
                      <a:alpha val="43137"/>
                    </a:srgbClr>
                  </a:outerShdw>
                </a:effectLst>
                <a:cs typeface="Arial" charset="0"/>
              </a:rPr>
              <a:t>NET Futures</a:t>
            </a:r>
            <a:endParaRPr lang="en-GB" sz="1400" b="1" dirty="0">
              <a:solidFill>
                <a:srgbClr val="FFC000"/>
              </a:solidFill>
              <a:effectLst>
                <a:outerShdw blurRad="38100" dist="38100" dir="2700000" algn="tl">
                  <a:srgbClr val="000000">
                    <a:alpha val="43137"/>
                  </a:srgbClr>
                </a:outerShdw>
              </a:effectLst>
              <a:cs typeface="Arial" charset="0"/>
            </a:endParaRPr>
          </a:p>
        </p:txBody>
      </p:sp>
      <p:pic>
        <p:nvPicPr>
          <p:cNvPr id="1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99046" y="4814074"/>
            <a:ext cx="712787" cy="1073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a:spLocks noChangeArrowheads="1"/>
          </p:cNvSpPr>
          <p:nvPr/>
        </p:nvSpPr>
        <p:spPr bwMode="auto">
          <a:xfrm>
            <a:off x="4267200" y="6659563"/>
            <a:ext cx="611188" cy="215900"/>
          </a:xfrm>
          <a:prstGeom prst="rect">
            <a:avLst/>
          </a:prstGeom>
          <a:solidFill>
            <a:srgbClr val="133176"/>
          </a:solidFill>
          <a:ln w="9525">
            <a:solidFill>
              <a:srgbClr val="133176"/>
            </a:solidFill>
            <a:miter lim="800000"/>
            <a:headEnd/>
            <a:tailEnd/>
          </a:ln>
          <a:effectLst>
            <a:outerShdw blurRad="40000"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a typeface="+mn-ea"/>
              <a:cs typeface="+mn-cs"/>
            </a:endParaRPr>
          </a:p>
        </p:txBody>
      </p:sp>
    </p:spTree>
    <p:extLst>
      <p:ext uri="{BB962C8B-B14F-4D97-AF65-F5344CB8AC3E}">
        <p14:creationId xmlns:p14="http://schemas.microsoft.com/office/powerpoint/2010/main" val="14928947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sosceles Triangle 9"/>
          <p:cNvSpPr/>
          <p:nvPr/>
        </p:nvSpPr>
        <p:spPr bwMode="auto">
          <a:xfrm>
            <a:off x="2123967" y="2571690"/>
            <a:ext cx="4860000" cy="3149856"/>
          </a:xfrm>
          <a:prstGeom prst="triangle">
            <a:avLst/>
          </a:prstGeom>
          <a:solidFill>
            <a:schemeClr val="accent1">
              <a:lumMod val="9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1" name="Group 10"/>
          <p:cNvGrpSpPr/>
          <p:nvPr/>
        </p:nvGrpSpPr>
        <p:grpSpPr>
          <a:xfrm>
            <a:off x="6026687" y="5014013"/>
            <a:ext cx="311806" cy="311806"/>
            <a:chOff x="9894654" y="3026698"/>
            <a:chExt cx="311806" cy="311806"/>
          </a:xfrm>
        </p:grpSpPr>
        <p:sp>
          <p:nvSpPr>
            <p:cNvPr id="12" name="Rounded Rectangle 11"/>
            <p:cNvSpPr/>
            <p:nvPr/>
          </p:nvSpPr>
          <p:spPr bwMode="auto">
            <a:xfrm>
              <a:off x="9894654" y="3026698"/>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3" name="Group 12"/>
            <p:cNvGrpSpPr/>
            <p:nvPr/>
          </p:nvGrpSpPr>
          <p:grpSpPr>
            <a:xfrm>
              <a:off x="9951087" y="3112930"/>
              <a:ext cx="200482" cy="169012"/>
              <a:chOff x="8515350" y="5321808"/>
              <a:chExt cx="950976" cy="604174"/>
            </a:xfrm>
          </p:grpSpPr>
          <p:sp>
            <p:nvSpPr>
              <p:cNvPr id="14" name="Freeform 13"/>
              <p:cNvSpPr/>
              <p:nvPr/>
            </p:nvSpPr>
            <p:spPr bwMode="auto">
              <a:xfrm>
                <a:off x="8535924" y="5321808"/>
                <a:ext cx="918972" cy="434340"/>
              </a:xfrm>
              <a:custGeom>
                <a:avLst/>
                <a:gdLst>
                  <a:gd name="connsiteX0" fmla="*/ 0 w 1563624"/>
                  <a:gd name="connsiteY0" fmla="*/ 361188 h 361188"/>
                  <a:gd name="connsiteX1" fmla="*/ 0 w 1563624"/>
                  <a:gd name="connsiteY1" fmla="*/ 173736 h 361188"/>
                  <a:gd name="connsiteX2" fmla="*/ 297180 w 1563624"/>
                  <a:gd name="connsiteY2" fmla="*/ 169164 h 361188"/>
                  <a:gd name="connsiteX3" fmla="*/ 370332 w 1563624"/>
                  <a:gd name="connsiteY3" fmla="*/ 4572 h 361188"/>
                  <a:gd name="connsiteX4" fmla="*/ 864108 w 1563624"/>
                  <a:gd name="connsiteY4" fmla="*/ 0 h 361188"/>
                  <a:gd name="connsiteX5" fmla="*/ 1088136 w 1563624"/>
                  <a:gd name="connsiteY5" fmla="*/ 137160 h 361188"/>
                  <a:gd name="connsiteX6" fmla="*/ 1563624 w 1563624"/>
                  <a:gd name="connsiteY6" fmla="*/ 214884 h 361188"/>
                  <a:gd name="connsiteX7" fmla="*/ 1563624 w 1563624"/>
                  <a:gd name="connsiteY7" fmla="*/ 352044 h 361188"/>
                  <a:gd name="connsiteX8" fmla="*/ 0 w 1563624"/>
                  <a:gd name="connsiteY8" fmla="*/ 361188 h 361188"/>
                  <a:gd name="connsiteX0" fmla="*/ 0 w 1563624"/>
                  <a:gd name="connsiteY0" fmla="*/ 361188 h 361188"/>
                  <a:gd name="connsiteX1" fmla="*/ 0 w 1563624"/>
                  <a:gd name="connsiteY1" fmla="*/ 173736 h 361188"/>
                  <a:gd name="connsiteX2" fmla="*/ 141732 w 1563624"/>
                  <a:gd name="connsiteY2" fmla="*/ 173736 h 361188"/>
                  <a:gd name="connsiteX3" fmla="*/ 370332 w 1563624"/>
                  <a:gd name="connsiteY3" fmla="*/ 4572 h 361188"/>
                  <a:gd name="connsiteX4" fmla="*/ 864108 w 1563624"/>
                  <a:gd name="connsiteY4" fmla="*/ 0 h 361188"/>
                  <a:gd name="connsiteX5" fmla="*/ 1088136 w 1563624"/>
                  <a:gd name="connsiteY5" fmla="*/ 137160 h 361188"/>
                  <a:gd name="connsiteX6" fmla="*/ 1563624 w 1563624"/>
                  <a:gd name="connsiteY6" fmla="*/ 214884 h 361188"/>
                  <a:gd name="connsiteX7" fmla="*/ 1563624 w 1563624"/>
                  <a:gd name="connsiteY7" fmla="*/ 352044 h 361188"/>
                  <a:gd name="connsiteX8" fmla="*/ 0 w 1563624"/>
                  <a:gd name="connsiteY8" fmla="*/ 361188 h 361188"/>
                  <a:gd name="connsiteX0" fmla="*/ 0 w 1563624"/>
                  <a:gd name="connsiteY0" fmla="*/ 361188 h 361188"/>
                  <a:gd name="connsiteX1" fmla="*/ 0 w 1563624"/>
                  <a:gd name="connsiteY1" fmla="*/ 173736 h 361188"/>
                  <a:gd name="connsiteX2" fmla="*/ 141732 w 1563624"/>
                  <a:gd name="connsiteY2" fmla="*/ 173736 h 361188"/>
                  <a:gd name="connsiteX3" fmla="*/ 297180 w 1563624"/>
                  <a:gd name="connsiteY3" fmla="*/ 13716 h 361188"/>
                  <a:gd name="connsiteX4" fmla="*/ 864108 w 1563624"/>
                  <a:gd name="connsiteY4" fmla="*/ 0 h 361188"/>
                  <a:gd name="connsiteX5" fmla="*/ 1088136 w 1563624"/>
                  <a:gd name="connsiteY5" fmla="*/ 137160 h 361188"/>
                  <a:gd name="connsiteX6" fmla="*/ 1563624 w 1563624"/>
                  <a:gd name="connsiteY6" fmla="*/ 214884 h 361188"/>
                  <a:gd name="connsiteX7" fmla="*/ 1563624 w 1563624"/>
                  <a:gd name="connsiteY7" fmla="*/ 352044 h 361188"/>
                  <a:gd name="connsiteX8" fmla="*/ 0 w 1563624"/>
                  <a:gd name="connsiteY8" fmla="*/ 361188 h 361188"/>
                  <a:gd name="connsiteX0" fmla="*/ 0 w 1563624"/>
                  <a:gd name="connsiteY0" fmla="*/ 361188 h 361188"/>
                  <a:gd name="connsiteX1" fmla="*/ 0 w 1563624"/>
                  <a:gd name="connsiteY1" fmla="*/ 173736 h 361188"/>
                  <a:gd name="connsiteX2" fmla="*/ 141732 w 1563624"/>
                  <a:gd name="connsiteY2" fmla="*/ 173736 h 361188"/>
                  <a:gd name="connsiteX3" fmla="*/ 292608 w 1563624"/>
                  <a:gd name="connsiteY3" fmla="*/ 0 h 361188"/>
                  <a:gd name="connsiteX4" fmla="*/ 864108 w 1563624"/>
                  <a:gd name="connsiteY4" fmla="*/ 0 h 361188"/>
                  <a:gd name="connsiteX5" fmla="*/ 1088136 w 1563624"/>
                  <a:gd name="connsiteY5" fmla="*/ 137160 h 361188"/>
                  <a:gd name="connsiteX6" fmla="*/ 1563624 w 1563624"/>
                  <a:gd name="connsiteY6" fmla="*/ 214884 h 361188"/>
                  <a:gd name="connsiteX7" fmla="*/ 1563624 w 1563624"/>
                  <a:gd name="connsiteY7" fmla="*/ 352044 h 361188"/>
                  <a:gd name="connsiteX8" fmla="*/ 0 w 1563624"/>
                  <a:gd name="connsiteY8" fmla="*/ 361188 h 361188"/>
                  <a:gd name="connsiteX0" fmla="*/ 0 w 1563624"/>
                  <a:gd name="connsiteY0" fmla="*/ 361188 h 384048"/>
                  <a:gd name="connsiteX1" fmla="*/ 0 w 1563624"/>
                  <a:gd name="connsiteY1" fmla="*/ 173736 h 384048"/>
                  <a:gd name="connsiteX2" fmla="*/ 141732 w 1563624"/>
                  <a:gd name="connsiteY2" fmla="*/ 173736 h 384048"/>
                  <a:gd name="connsiteX3" fmla="*/ 292608 w 1563624"/>
                  <a:gd name="connsiteY3" fmla="*/ 0 h 384048"/>
                  <a:gd name="connsiteX4" fmla="*/ 864108 w 1563624"/>
                  <a:gd name="connsiteY4" fmla="*/ 0 h 384048"/>
                  <a:gd name="connsiteX5" fmla="*/ 1088136 w 1563624"/>
                  <a:gd name="connsiteY5" fmla="*/ 137160 h 384048"/>
                  <a:gd name="connsiteX6" fmla="*/ 1563624 w 1563624"/>
                  <a:gd name="connsiteY6" fmla="*/ 214884 h 384048"/>
                  <a:gd name="connsiteX7" fmla="*/ 1559052 w 1563624"/>
                  <a:gd name="connsiteY7" fmla="*/ 384048 h 384048"/>
                  <a:gd name="connsiteX8" fmla="*/ 0 w 1563624"/>
                  <a:gd name="connsiteY8" fmla="*/ 361188 h 384048"/>
                  <a:gd name="connsiteX0" fmla="*/ 120916 w 1684540"/>
                  <a:gd name="connsiteY0" fmla="*/ 361188 h 384048"/>
                  <a:gd name="connsiteX1" fmla="*/ 120916 w 1684540"/>
                  <a:gd name="connsiteY1" fmla="*/ 173736 h 384048"/>
                  <a:gd name="connsiteX2" fmla="*/ 262648 w 1684540"/>
                  <a:gd name="connsiteY2" fmla="*/ 173736 h 384048"/>
                  <a:gd name="connsiteX3" fmla="*/ 413524 w 1684540"/>
                  <a:gd name="connsiteY3" fmla="*/ 0 h 384048"/>
                  <a:gd name="connsiteX4" fmla="*/ 985024 w 1684540"/>
                  <a:gd name="connsiteY4" fmla="*/ 0 h 384048"/>
                  <a:gd name="connsiteX5" fmla="*/ 1209052 w 1684540"/>
                  <a:gd name="connsiteY5" fmla="*/ 137160 h 384048"/>
                  <a:gd name="connsiteX6" fmla="*/ 1684540 w 1684540"/>
                  <a:gd name="connsiteY6" fmla="*/ 214884 h 384048"/>
                  <a:gd name="connsiteX7" fmla="*/ 1679968 w 1684540"/>
                  <a:gd name="connsiteY7" fmla="*/ 384048 h 384048"/>
                  <a:gd name="connsiteX8" fmla="*/ 120916 w 1684540"/>
                  <a:gd name="connsiteY8" fmla="*/ 361188 h 384048"/>
                  <a:gd name="connsiteX0" fmla="*/ 116680 w 1680304"/>
                  <a:gd name="connsiteY0" fmla="*/ 361188 h 384048"/>
                  <a:gd name="connsiteX1" fmla="*/ 116680 w 1680304"/>
                  <a:gd name="connsiteY1" fmla="*/ 173736 h 384048"/>
                  <a:gd name="connsiteX2" fmla="*/ 258412 w 1680304"/>
                  <a:gd name="connsiteY2" fmla="*/ 173736 h 384048"/>
                  <a:gd name="connsiteX3" fmla="*/ 409288 w 1680304"/>
                  <a:gd name="connsiteY3" fmla="*/ 0 h 384048"/>
                  <a:gd name="connsiteX4" fmla="*/ 980788 w 1680304"/>
                  <a:gd name="connsiteY4" fmla="*/ 0 h 384048"/>
                  <a:gd name="connsiteX5" fmla="*/ 1204816 w 1680304"/>
                  <a:gd name="connsiteY5" fmla="*/ 137160 h 384048"/>
                  <a:gd name="connsiteX6" fmla="*/ 1680304 w 1680304"/>
                  <a:gd name="connsiteY6" fmla="*/ 214884 h 384048"/>
                  <a:gd name="connsiteX7" fmla="*/ 1675732 w 1680304"/>
                  <a:gd name="connsiteY7" fmla="*/ 384048 h 384048"/>
                  <a:gd name="connsiteX8" fmla="*/ 116680 w 1680304"/>
                  <a:gd name="connsiteY8" fmla="*/ 361188 h 384048"/>
                  <a:gd name="connsiteX0" fmla="*/ 0 w 1563624"/>
                  <a:gd name="connsiteY0" fmla="*/ 361188 h 384048"/>
                  <a:gd name="connsiteX1" fmla="*/ 0 w 1563624"/>
                  <a:gd name="connsiteY1" fmla="*/ 173736 h 384048"/>
                  <a:gd name="connsiteX2" fmla="*/ 141732 w 1563624"/>
                  <a:gd name="connsiteY2" fmla="*/ 173736 h 384048"/>
                  <a:gd name="connsiteX3" fmla="*/ 292608 w 1563624"/>
                  <a:gd name="connsiteY3" fmla="*/ 0 h 384048"/>
                  <a:gd name="connsiteX4" fmla="*/ 864108 w 1563624"/>
                  <a:gd name="connsiteY4" fmla="*/ 0 h 384048"/>
                  <a:gd name="connsiteX5" fmla="*/ 1088136 w 1563624"/>
                  <a:gd name="connsiteY5" fmla="*/ 137160 h 384048"/>
                  <a:gd name="connsiteX6" fmla="*/ 1563624 w 1563624"/>
                  <a:gd name="connsiteY6" fmla="*/ 214884 h 384048"/>
                  <a:gd name="connsiteX7" fmla="*/ 1559052 w 1563624"/>
                  <a:gd name="connsiteY7" fmla="*/ 384048 h 384048"/>
                  <a:gd name="connsiteX8" fmla="*/ 0 w 1563624"/>
                  <a:gd name="connsiteY8" fmla="*/ 361188 h 384048"/>
                  <a:gd name="connsiteX0" fmla="*/ 0 w 1563624"/>
                  <a:gd name="connsiteY0" fmla="*/ 361188 h 384048"/>
                  <a:gd name="connsiteX1" fmla="*/ 0 w 1563624"/>
                  <a:gd name="connsiteY1" fmla="*/ 173736 h 384048"/>
                  <a:gd name="connsiteX2" fmla="*/ 141732 w 1563624"/>
                  <a:gd name="connsiteY2" fmla="*/ 173736 h 384048"/>
                  <a:gd name="connsiteX3" fmla="*/ 292608 w 1563624"/>
                  <a:gd name="connsiteY3" fmla="*/ 0 h 384048"/>
                  <a:gd name="connsiteX4" fmla="*/ 864108 w 1563624"/>
                  <a:gd name="connsiteY4" fmla="*/ 0 h 384048"/>
                  <a:gd name="connsiteX5" fmla="*/ 1088136 w 1563624"/>
                  <a:gd name="connsiteY5" fmla="*/ 137160 h 384048"/>
                  <a:gd name="connsiteX6" fmla="*/ 1563624 w 1563624"/>
                  <a:gd name="connsiteY6" fmla="*/ 214884 h 384048"/>
                  <a:gd name="connsiteX7" fmla="*/ 1559052 w 1563624"/>
                  <a:gd name="connsiteY7" fmla="*/ 384048 h 384048"/>
                  <a:gd name="connsiteX8" fmla="*/ 0 w 1563624"/>
                  <a:gd name="connsiteY8" fmla="*/ 361188 h 384048"/>
                  <a:gd name="connsiteX0" fmla="*/ 0 w 1563624"/>
                  <a:gd name="connsiteY0" fmla="*/ 361188 h 384048"/>
                  <a:gd name="connsiteX1" fmla="*/ 0 w 1563624"/>
                  <a:gd name="connsiteY1" fmla="*/ 173736 h 384048"/>
                  <a:gd name="connsiteX2" fmla="*/ 141732 w 1563624"/>
                  <a:gd name="connsiteY2" fmla="*/ 173736 h 384048"/>
                  <a:gd name="connsiteX3" fmla="*/ 292608 w 1563624"/>
                  <a:gd name="connsiteY3" fmla="*/ 0 h 384048"/>
                  <a:gd name="connsiteX4" fmla="*/ 864108 w 1563624"/>
                  <a:gd name="connsiteY4" fmla="*/ 0 h 384048"/>
                  <a:gd name="connsiteX5" fmla="*/ 1042416 w 1563624"/>
                  <a:gd name="connsiteY5" fmla="*/ 160020 h 384048"/>
                  <a:gd name="connsiteX6" fmla="*/ 1563624 w 1563624"/>
                  <a:gd name="connsiteY6" fmla="*/ 214884 h 384048"/>
                  <a:gd name="connsiteX7" fmla="*/ 1559052 w 1563624"/>
                  <a:gd name="connsiteY7" fmla="*/ 384048 h 384048"/>
                  <a:gd name="connsiteX8" fmla="*/ 0 w 1563624"/>
                  <a:gd name="connsiteY8" fmla="*/ 361188 h 384048"/>
                  <a:gd name="connsiteX0" fmla="*/ 0 w 1559052"/>
                  <a:gd name="connsiteY0" fmla="*/ 361188 h 384048"/>
                  <a:gd name="connsiteX1" fmla="*/ 0 w 1559052"/>
                  <a:gd name="connsiteY1" fmla="*/ 173736 h 384048"/>
                  <a:gd name="connsiteX2" fmla="*/ 141732 w 1559052"/>
                  <a:gd name="connsiteY2" fmla="*/ 173736 h 384048"/>
                  <a:gd name="connsiteX3" fmla="*/ 292608 w 1559052"/>
                  <a:gd name="connsiteY3" fmla="*/ 0 h 384048"/>
                  <a:gd name="connsiteX4" fmla="*/ 864108 w 1559052"/>
                  <a:gd name="connsiteY4" fmla="*/ 0 h 384048"/>
                  <a:gd name="connsiteX5" fmla="*/ 1042416 w 1559052"/>
                  <a:gd name="connsiteY5" fmla="*/ 160020 h 384048"/>
                  <a:gd name="connsiteX6" fmla="*/ 1065276 w 1559052"/>
                  <a:gd name="connsiteY6" fmla="*/ 324612 h 384048"/>
                  <a:gd name="connsiteX7" fmla="*/ 1559052 w 1559052"/>
                  <a:gd name="connsiteY7" fmla="*/ 384048 h 384048"/>
                  <a:gd name="connsiteX8" fmla="*/ 0 w 1559052"/>
                  <a:gd name="connsiteY8" fmla="*/ 361188 h 384048"/>
                  <a:gd name="connsiteX0" fmla="*/ 0 w 1065276"/>
                  <a:gd name="connsiteY0" fmla="*/ 361188 h 361188"/>
                  <a:gd name="connsiteX1" fmla="*/ 0 w 1065276"/>
                  <a:gd name="connsiteY1" fmla="*/ 173736 h 361188"/>
                  <a:gd name="connsiteX2" fmla="*/ 141732 w 1065276"/>
                  <a:gd name="connsiteY2" fmla="*/ 173736 h 361188"/>
                  <a:gd name="connsiteX3" fmla="*/ 292608 w 1065276"/>
                  <a:gd name="connsiteY3" fmla="*/ 0 h 361188"/>
                  <a:gd name="connsiteX4" fmla="*/ 864108 w 1065276"/>
                  <a:gd name="connsiteY4" fmla="*/ 0 h 361188"/>
                  <a:gd name="connsiteX5" fmla="*/ 1042416 w 1065276"/>
                  <a:gd name="connsiteY5" fmla="*/ 160020 h 361188"/>
                  <a:gd name="connsiteX6" fmla="*/ 1065276 w 1065276"/>
                  <a:gd name="connsiteY6" fmla="*/ 324612 h 361188"/>
                  <a:gd name="connsiteX7" fmla="*/ 0 w 1065276"/>
                  <a:gd name="connsiteY7" fmla="*/ 361188 h 361188"/>
                  <a:gd name="connsiteX0" fmla="*/ 0 w 1060704"/>
                  <a:gd name="connsiteY0" fmla="*/ 361188 h 411480"/>
                  <a:gd name="connsiteX1" fmla="*/ 0 w 1060704"/>
                  <a:gd name="connsiteY1" fmla="*/ 173736 h 411480"/>
                  <a:gd name="connsiteX2" fmla="*/ 141732 w 1060704"/>
                  <a:gd name="connsiteY2" fmla="*/ 173736 h 411480"/>
                  <a:gd name="connsiteX3" fmla="*/ 292608 w 1060704"/>
                  <a:gd name="connsiteY3" fmla="*/ 0 h 411480"/>
                  <a:gd name="connsiteX4" fmla="*/ 864108 w 1060704"/>
                  <a:gd name="connsiteY4" fmla="*/ 0 h 411480"/>
                  <a:gd name="connsiteX5" fmla="*/ 1042416 w 1060704"/>
                  <a:gd name="connsiteY5" fmla="*/ 160020 h 411480"/>
                  <a:gd name="connsiteX6" fmla="*/ 1060704 w 1060704"/>
                  <a:gd name="connsiteY6" fmla="*/ 411480 h 411480"/>
                  <a:gd name="connsiteX7" fmla="*/ 0 w 1060704"/>
                  <a:gd name="connsiteY7" fmla="*/ 361188 h 411480"/>
                  <a:gd name="connsiteX0" fmla="*/ 123523 w 1060783"/>
                  <a:gd name="connsiteY0" fmla="*/ 406908 h 411480"/>
                  <a:gd name="connsiteX1" fmla="*/ 79 w 1060783"/>
                  <a:gd name="connsiteY1" fmla="*/ 173736 h 411480"/>
                  <a:gd name="connsiteX2" fmla="*/ 141811 w 1060783"/>
                  <a:gd name="connsiteY2" fmla="*/ 173736 h 411480"/>
                  <a:gd name="connsiteX3" fmla="*/ 292687 w 1060783"/>
                  <a:gd name="connsiteY3" fmla="*/ 0 h 411480"/>
                  <a:gd name="connsiteX4" fmla="*/ 864187 w 1060783"/>
                  <a:gd name="connsiteY4" fmla="*/ 0 h 411480"/>
                  <a:gd name="connsiteX5" fmla="*/ 1042495 w 1060783"/>
                  <a:gd name="connsiteY5" fmla="*/ 160020 h 411480"/>
                  <a:gd name="connsiteX6" fmla="*/ 1060783 w 1060783"/>
                  <a:gd name="connsiteY6" fmla="*/ 411480 h 411480"/>
                  <a:gd name="connsiteX7" fmla="*/ 123523 w 1060783"/>
                  <a:gd name="connsiteY7" fmla="*/ 406908 h 411480"/>
                  <a:gd name="connsiteX0" fmla="*/ 69604 w 1006864"/>
                  <a:gd name="connsiteY0" fmla="*/ 406908 h 411480"/>
                  <a:gd name="connsiteX1" fmla="*/ 87892 w 1006864"/>
                  <a:gd name="connsiteY1" fmla="*/ 173736 h 411480"/>
                  <a:gd name="connsiteX2" fmla="*/ 238768 w 1006864"/>
                  <a:gd name="connsiteY2" fmla="*/ 0 h 411480"/>
                  <a:gd name="connsiteX3" fmla="*/ 810268 w 1006864"/>
                  <a:gd name="connsiteY3" fmla="*/ 0 h 411480"/>
                  <a:gd name="connsiteX4" fmla="*/ 988576 w 1006864"/>
                  <a:gd name="connsiteY4" fmla="*/ 160020 h 411480"/>
                  <a:gd name="connsiteX5" fmla="*/ 1006864 w 1006864"/>
                  <a:gd name="connsiteY5" fmla="*/ 411480 h 411480"/>
                  <a:gd name="connsiteX6" fmla="*/ 69604 w 1006864"/>
                  <a:gd name="connsiteY6" fmla="*/ 406908 h 411480"/>
                  <a:gd name="connsiteX0" fmla="*/ 0 w 937260"/>
                  <a:gd name="connsiteY0" fmla="*/ 406908 h 411480"/>
                  <a:gd name="connsiteX1" fmla="*/ 18288 w 937260"/>
                  <a:gd name="connsiteY1" fmla="*/ 173736 h 411480"/>
                  <a:gd name="connsiteX2" fmla="*/ 169164 w 937260"/>
                  <a:gd name="connsiteY2" fmla="*/ 0 h 411480"/>
                  <a:gd name="connsiteX3" fmla="*/ 740664 w 937260"/>
                  <a:gd name="connsiteY3" fmla="*/ 0 h 411480"/>
                  <a:gd name="connsiteX4" fmla="*/ 918972 w 937260"/>
                  <a:gd name="connsiteY4" fmla="*/ 160020 h 411480"/>
                  <a:gd name="connsiteX5" fmla="*/ 937260 w 937260"/>
                  <a:gd name="connsiteY5" fmla="*/ 411480 h 411480"/>
                  <a:gd name="connsiteX6" fmla="*/ 0 w 937260"/>
                  <a:gd name="connsiteY6" fmla="*/ 406908 h 411480"/>
                  <a:gd name="connsiteX0" fmla="*/ 0 w 918972"/>
                  <a:gd name="connsiteY0" fmla="*/ 406908 h 411480"/>
                  <a:gd name="connsiteX1" fmla="*/ 0 w 918972"/>
                  <a:gd name="connsiteY1" fmla="*/ 173736 h 411480"/>
                  <a:gd name="connsiteX2" fmla="*/ 150876 w 918972"/>
                  <a:gd name="connsiteY2" fmla="*/ 0 h 411480"/>
                  <a:gd name="connsiteX3" fmla="*/ 722376 w 918972"/>
                  <a:gd name="connsiteY3" fmla="*/ 0 h 411480"/>
                  <a:gd name="connsiteX4" fmla="*/ 900684 w 918972"/>
                  <a:gd name="connsiteY4" fmla="*/ 160020 h 411480"/>
                  <a:gd name="connsiteX5" fmla="*/ 918972 w 918972"/>
                  <a:gd name="connsiteY5" fmla="*/ 411480 h 411480"/>
                  <a:gd name="connsiteX6" fmla="*/ 0 w 918972"/>
                  <a:gd name="connsiteY6" fmla="*/ 406908 h 411480"/>
                  <a:gd name="connsiteX0" fmla="*/ 0 w 918972"/>
                  <a:gd name="connsiteY0" fmla="*/ 406908 h 411480"/>
                  <a:gd name="connsiteX1" fmla="*/ 0 w 918972"/>
                  <a:gd name="connsiteY1" fmla="*/ 173736 h 411480"/>
                  <a:gd name="connsiteX2" fmla="*/ 68580 w 918972"/>
                  <a:gd name="connsiteY2" fmla="*/ 0 h 411480"/>
                  <a:gd name="connsiteX3" fmla="*/ 722376 w 918972"/>
                  <a:gd name="connsiteY3" fmla="*/ 0 h 411480"/>
                  <a:gd name="connsiteX4" fmla="*/ 900684 w 918972"/>
                  <a:gd name="connsiteY4" fmla="*/ 160020 h 411480"/>
                  <a:gd name="connsiteX5" fmla="*/ 918972 w 918972"/>
                  <a:gd name="connsiteY5" fmla="*/ 411480 h 411480"/>
                  <a:gd name="connsiteX6" fmla="*/ 0 w 918972"/>
                  <a:gd name="connsiteY6" fmla="*/ 406908 h 411480"/>
                  <a:gd name="connsiteX0" fmla="*/ 0 w 918972"/>
                  <a:gd name="connsiteY0" fmla="*/ 406908 h 411480"/>
                  <a:gd name="connsiteX1" fmla="*/ 0 w 918972"/>
                  <a:gd name="connsiteY1" fmla="*/ 173736 h 411480"/>
                  <a:gd name="connsiteX2" fmla="*/ 68580 w 918972"/>
                  <a:gd name="connsiteY2" fmla="*/ 0 h 411480"/>
                  <a:gd name="connsiteX3" fmla="*/ 836676 w 918972"/>
                  <a:gd name="connsiteY3" fmla="*/ 0 h 411480"/>
                  <a:gd name="connsiteX4" fmla="*/ 900684 w 918972"/>
                  <a:gd name="connsiteY4" fmla="*/ 160020 h 411480"/>
                  <a:gd name="connsiteX5" fmla="*/ 918972 w 918972"/>
                  <a:gd name="connsiteY5" fmla="*/ 411480 h 411480"/>
                  <a:gd name="connsiteX6" fmla="*/ 0 w 918972"/>
                  <a:gd name="connsiteY6" fmla="*/ 406908 h 411480"/>
                  <a:gd name="connsiteX0" fmla="*/ 0 w 918972"/>
                  <a:gd name="connsiteY0" fmla="*/ 429768 h 434340"/>
                  <a:gd name="connsiteX1" fmla="*/ 0 w 918972"/>
                  <a:gd name="connsiteY1" fmla="*/ 196596 h 434340"/>
                  <a:gd name="connsiteX2" fmla="*/ 68580 w 918972"/>
                  <a:gd name="connsiteY2" fmla="*/ 22860 h 434340"/>
                  <a:gd name="connsiteX3" fmla="*/ 443484 w 918972"/>
                  <a:gd name="connsiteY3" fmla="*/ 0 h 434340"/>
                  <a:gd name="connsiteX4" fmla="*/ 836676 w 918972"/>
                  <a:gd name="connsiteY4" fmla="*/ 22860 h 434340"/>
                  <a:gd name="connsiteX5" fmla="*/ 900684 w 918972"/>
                  <a:gd name="connsiteY5" fmla="*/ 182880 h 434340"/>
                  <a:gd name="connsiteX6" fmla="*/ 918972 w 918972"/>
                  <a:gd name="connsiteY6" fmla="*/ 434340 h 434340"/>
                  <a:gd name="connsiteX7" fmla="*/ 0 w 918972"/>
                  <a:gd name="connsiteY7" fmla="*/ 429768 h 4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8972" h="434340">
                    <a:moveTo>
                      <a:pt x="0" y="429768"/>
                    </a:moveTo>
                    <a:lnTo>
                      <a:pt x="0" y="196596"/>
                    </a:lnTo>
                    <a:lnTo>
                      <a:pt x="68580" y="22860"/>
                    </a:lnTo>
                    <a:cubicBezTo>
                      <a:pt x="193548" y="22860"/>
                      <a:pt x="318516" y="0"/>
                      <a:pt x="443484" y="0"/>
                    </a:cubicBezTo>
                    <a:lnTo>
                      <a:pt x="836676" y="22860"/>
                    </a:lnTo>
                    <a:lnTo>
                      <a:pt x="900684" y="182880"/>
                    </a:lnTo>
                    <a:lnTo>
                      <a:pt x="918972" y="434340"/>
                    </a:lnTo>
                    <a:lnTo>
                      <a:pt x="0" y="429768"/>
                    </a:lnTo>
                    <a:close/>
                  </a:path>
                </a:pathLst>
              </a:cu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5" name="Oval 14"/>
              <p:cNvSpPr/>
              <p:nvPr/>
            </p:nvSpPr>
            <p:spPr bwMode="auto">
              <a:xfrm>
                <a:off x="8595209" y="5602184"/>
                <a:ext cx="127250" cy="111052"/>
              </a:xfrm>
              <a:prstGeom prst="ellipse">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6" name="Freeform 15"/>
              <p:cNvSpPr/>
              <p:nvPr/>
            </p:nvSpPr>
            <p:spPr bwMode="auto">
              <a:xfrm>
                <a:off x="8599932" y="5349240"/>
                <a:ext cx="790956" cy="169164"/>
              </a:xfrm>
              <a:custGeom>
                <a:avLst/>
                <a:gdLst>
                  <a:gd name="connsiteX0" fmla="*/ 0 w 790956"/>
                  <a:gd name="connsiteY0" fmla="*/ 146304 h 146304"/>
                  <a:gd name="connsiteX1" fmla="*/ 790956 w 790956"/>
                  <a:gd name="connsiteY1" fmla="*/ 146304 h 146304"/>
                  <a:gd name="connsiteX2" fmla="*/ 626364 w 790956"/>
                  <a:gd name="connsiteY2" fmla="*/ 0 h 146304"/>
                  <a:gd name="connsiteX3" fmla="*/ 128016 w 790956"/>
                  <a:gd name="connsiteY3" fmla="*/ 4572 h 146304"/>
                  <a:gd name="connsiteX4" fmla="*/ 0 w 790956"/>
                  <a:gd name="connsiteY4" fmla="*/ 146304 h 146304"/>
                  <a:gd name="connsiteX0" fmla="*/ 0 w 790956"/>
                  <a:gd name="connsiteY0" fmla="*/ 169164 h 169164"/>
                  <a:gd name="connsiteX1" fmla="*/ 790956 w 790956"/>
                  <a:gd name="connsiteY1" fmla="*/ 169164 h 169164"/>
                  <a:gd name="connsiteX2" fmla="*/ 626364 w 790956"/>
                  <a:gd name="connsiteY2" fmla="*/ 22860 h 169164"/>
                  <a:gd name="connsiteX3" fmla="*/ 361188 w 790956"/>
                  <a:gd name="connsiteY3" fmla="*/ 0 h 169164"/>
                  <a:gd name="connsiteX4" fmla="*/ 128016 w 790956"/>
                  <a:gd name="connsiteY4" fmla="*/ 27432 h 169164"/>
                  <a:gd name="connsiteX5" fmla="*/ 0 w 790956"/>
                  <a:gd name="connsiteY5" fmla="*/ 169164 h 169164"/>
                  <a:gd name="connsiteX0" fmla="*/ 0 w 790956"/>
                  <a:gd name="connsiteY0" fmla="*/ 169164 h 169164"/>
                  <a:gd name="connsiteX1" fmla="*/ 790956 w 790956"/>
                  <a:gd name="connsiteY1" fmla="*/ 169164 h 169164"/>
                  <a:gd name="connsiteX2" fmla="*/ 626364 w 790956"/>
                  <a:gd name="connsiteY2" fmla="*/ 22860 h 169164"/>
                  <a:gd name="connsiteX3" fmla="*/ 361188 w 790956"/>
                  <a:gd name="connsiteY3" fmla="*/ 0 h 169164"/>
                  <a:gd name="connsiteX4" fmla="*/ 45720 w 790956"/>
                  <a:gd name="connsiteY4" fmla="*/ 22860 h 169164"/>
                  <a:gd name="connsiteX5" fmla="*/ 0 w 790956"/>
                  <a:gd name="connsiteY5" fmla="*/ 169164 h 169164"/>
                  <a:gd name="connsiteX0" fmla="*/ 0 w 790956"/>
                  <a:gd name="connsiteY0" fmla="*/ 169164 h 169164"/>
                  <a:gd name="connsiteX1" fmla="*/ 790956 w 790956"/>
                  <a:gd name="connsiteY1" fmla="*/ 169164 h 169164"/>
                  <a:gd name="connsiteX2" fmla="*/ 749808 w 790956"/>
                  <a:gd name="connsiteY2" fmla="*/ 13716 h 169164"/>
                  <a:gd name="connsiteX3" fmla="*/ 361188 w 790956"/>
                  <a:gd name="connsiteY3" fmla="*/ 0 h 169164"/>
                  <a:gd name="connsiteX4" fmla="*/ 45720 w 790956"/>
                  <a:gd name="connsiteY4" fmla="*/ 22860 h 169164"/>
                  <a:gd name="connsiteX5" fmla="*/ 0 w 790956"/>
                  <a:gd name="connsiteY5" fmla="*/ 169164 h 16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956" h="169164">
                    <a:moveTo>
                      <a:pt x="0" y="169164"/>
                    </a:moveTo>
                    <a:lnTo>
                      <a:pt x="790956" y="169164"/>
                    </a:lnTo>
                    <a:lnTo>
                      <a:pt x="749808" y="13716"/>
                    </a:lnTo>
                    <a:cubicBezTo>
                      <a:pt x="662940" y="13716"/>
                      <a:pt x="448056" y="0"/>
                      <a:pt x="361188" y="0"/>
                    </a:cubicBezTo>
                    <a:lnTo>
                      <a:pt x="45720" y="22860"/>
                    </a:lnTo>
                    <a:lnTo>
                      <a:pt x="0" y="169164"/>
                    </a:lnTo>
                    <a:close/>
                  </a:path>
                </a:pathLst>
              </a:cu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7" name="Oval 16"/>
              <p:cNvSpPr/>
              <p:nvPr/>
            </p:nvSpPr>
            <p:spPr bwMode="auto">
              <a:xfrm>
                <a:off x="9264245" y="5602184"/>
                <a:ext cx="127250" cy="111052"/>
              </a:xfrm>
              <a:prstGeom prst="ellipse">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8" name="Rectangle 17"/>
              <p:cNvSpPr/>
              <p:nvPr/>
            </p:nvSpPr>
            <p:spPr bwMode="auto">
              <a:xfrm>
                <a:off x="8567926" y="5782092"/>
                <a:ext cx="119990" cy="13715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9" name="Rectangle 18"/>
              <p:cNvSpPr/>
              <p:nvPr/>
            </p:nvSpPr>
            <p:spPr bwMode="auto">
              <a:xfrm>
                <a:off x="9315907" y="5788823"/>
                <a:ext cx="119990" cy="13715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0" name="Rectangle 19"/>
              <p:cNvSpPr/>
              <p:nvPr/>
            </p:nvSpPr>
            <p:spPr bwMode="auto">
              <a:xfrm>
                <a:off x="8829610" y="5573128"/>
                <a:ext cx="45719" cy="169164"/>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1" name="Rectangle 20"/>
              <p:cNvSpPr/>
              <p:nvPr/>
            </p:nvSpPr>
            <p:spPr bwMode="auto">
              <a:xfrm>
                <a:off x="8899714" y="5573128"/>
                <a:ext cx="45719" cy="169164"/>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2" name="Rectangle 21"/>
              <p:cNvSpPr/>
              <p:nvPr/>
            </p:nvSpPr>
            <p:spPr bwMode="auto">
              <a:xfrm>
                <a:off x="8969818" y="5573128"/>
                <a:ext cx="45719" cy="169164"/>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3" name="Rectangle 22"/>
              <p:cNvSpPr/>
              <p:nvPr/>
            </p:nvSpPr>
            <p:spPr bwMode="auto">
              <a:xfrm>
                <a:off x="9039922" y="5573128"/>
                <a:ext cx="45719" cy="169164"/>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4" name="Rectangle 23"/>
              <p:cNvSpPr/>
              <p:nvPr/>
            </p:nvSpPr>
            <p:spPr bwMode="auto">
              <a:xfrm>
                <a:off x="9110026" y="5573128"/>
                <a:ext cx="45719" cy="169164"/>
              </a:xfrm>
              <a:prstGeom prst="rect">
                <a:avLst/>
              </a:prstGeom>
              <a:solidFill>
                <a:srgbClr val="FFC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25" name="Rectangle 24"/>
              <p:cNvSpPr/>
              <p:nvPr/>
            </p:nvSpPr>
            <p:spPr bwMode="auto">
              <a:xfrm>
                <a:off x="8515350" y="5749150"/>
                <a:ext cx="950976" cy="6858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pic>
        <p:nvPicPr>
          <p:cNvPr id="26" name="Picture 2" descr="C:\Users\baranbe\AppData\Local\Local Documents - no backup\Pictures\eu fla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1601" y="2171696"/>
            <a:ext cx="424113" cy="267861"/>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p:cNvGrpSpPr/>
          <p:nvPr/>
        </p:nvGrpSpPr>
        <p:grpSpPr>
          <a:xfrm>
            <a:off x="3158725" y="4794075"/>
            <a:ext cx="311806" cy="311806"/>
            <a:chOff x="-4796291" y="3508838"/>
            <a:chExt cx="720000" cy="720000"/>
          </a:xfrm>
        </p:grpSpPr>
        <p:sp>
          <p:nvSpPr>
            <p:cNvPr id="28" name="Rounded Rectangle 27"/>
            <p:cNvSpPr/>
            <p:nvPr/>
          </p:nvSpPr>
          <p:spPr bwMode="auto">
            <a:xfrm>
              <a:off x="-4796291" y="350883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29" name="Group 28"/>
            <p:cNvGrpSpPr/>
            <p:nvPr/>
          </p:nvGrpSpPr>
          <p:grpSpPr>
            <a:xfrm>
              <a:off x="-4664255" y="3549975"/>
              <a:ext cx="488478" cy="573200"/>
              <a:chOff x="-4713029" y="6860241"/>
              <a:chExt cx="614611" cy="721210"/>
            </a:xfrm>
          </p:grpSpPr>
          <p:sp>
            <p:nvSpPr>
              <p:cNvPr id="30" name="Rectangle 157"/>
              <p:cNvSpPr/>
              <p:nvPr/>
            </p:nvSpPr>
            <p:spPr bwMode="auto">
              <a:xfrm rot="2956834">
                <a:off x="-4439992" y="6932164"/>
                <a:ext cx="118468" cy="564681"/>
              </a:xfrm>
              <a:custGeom>
                <a:avLst/>
                <a:gdLst>
                  <a:gd name="connsiteX0" fmla="*/ 0 w 329219"/>
                  <a:gd name="connsiteY0" fmla="*/ 0 h 614363"/>
                  <a:gd name="connsiteX1" fmla="*/ 329219 w 329219"/>
                  <a:gd name="connsiteY1" fmla="*/ 0 h 614363"/>
                  <a:gd name="connsiteX2" fmla="*/ 329219 w 329219"/>
                  <a:gd name="connsiteY2" fmla="*/ 614363 h 614363"/>
                  <a:gd name="connsiteX3" fmla="*/ 0 w 329219"/>
                  <a:gd name="connsiteY3" fmla="*/ 614363 h 614363"/>
                  <a:gd name="connsiteX4" fmla="*/ 0 w 329219"/>
                  <a:gd name="connsiteY4" fmla="*/ 0 h 614363"/>
                  <a:gd name="connsiteX0" fmla="*/ 0 w 329219"/>
                  <a:gd name="connsiteY0" fmla="*/ 0 h 614363"/>
                  <a:gd name="connsiteX1" fmla="*/ 329219 w 329219"/>
                  <a:gd name="connsiteY1" fmla="*/ 0 h 614363"/>
                  <a:gd name="connsiteX2" fmla="*/ 214919 w 329219"/>
                  <a:gd name="connsiteY2" fmla="*/ 583407 h 614363"/>
                  <a:gd name="connsiteX3" fmla="*/ 0 w 329219"/>
                  <a:gd name="connsiteY3" fmla="*/ 614363 h 614363"/>
                  <a:gd name="connsiteX4" fmla="*/ 0 w 329219"/>
                  <a:gd name="connsiteY4" fmla="*/ 0 h 614363"/>
                  <a:gd name="connsiteX0" fmla="*/ 0 w 329219"/>
                  <a:gd name="connsiteY0" fmla="*/ 0 h 583407"/>
                  <a:gd name="connsiteX1" fmla="*/ 329219 w 329219"/>
                  <a:gd name="connsiteY1" fmla="*/ 0 h 583407"/>
                  <a:gd name="connsiteX2" fmla="*/ 214919 w 329219"/>
                  <a:gd name="connsiteY2" fmla="*/ 583407 h 583407"/>
                  <a:gd name="connsiteX3" fmla="*/ 97631 w 329219"/>
                  <a:gd name="connsiteY3" fmla="*/ 583407 h 583407"/>
                  <a:gd name="connsiteX4" fmla="*/ 0 w 329219"/>
                  <a:gd name="connsiteY4" fmla="*/ 0 h 583407"/>
                  <a:gd name="connsiteX0" fmla="*/ 0 w 295881"/>
                  <a:gd name="connsiteY0" fmla="*/ 0 h 769144"/>
                  <a:gd name="connsiteX1" fmla="*/ 295881 w 295881"/>
                  <a:gd name="connsiteY1" fmla="*/ 185737 h 769144"/>
                  <a:gd name="connsiteX2" fmla="*/ 181581 w 295881"/>
                  <a:gd name="connsiteY2" fmla="*/ 769144 h 769144"/>
                  <a:gd name="connsiteX3" fmla="*/ 64293 w 295881"/>
                  <a:gd name="connsiteY3" fmla="*/ 769144 h 769144"/>
                  <a:gd name="connsiteX4" fmla="*/ 0 w 295881"/>
                  <a:gd name="connsiteY4" fmla="*/ 0 h 769144"/>
                  <a:gd name="connsiteX0" fmla="*/ 0 w 257781"/>
                  <a:gd name="connsiteY0" fmla="*/ 0 h 769144"/>
                  <a:gd name="connsiteX1" fmla="*/ 257781 w 257781"/>
                  <a:gd name="connsiteY1" fmla="*/ 7143 h 769144"/>
                  <a:gd name="connsiteX2" fmla="*/ 181581 w 257781"/>
                  <a:gd name="connsiteY2" fmla="*/ 769144 h 769144"/>
                  <a:gd name="connsiteX3" fmla="*/ 64293 w 257781"/>
                  <a:gd name="connsiteY3" fmla="*/ 769144 h 769144"/>
                  <a:gd name="connsiteX4" fmla="*/ 0 w 257781"/>
                  <a:gd name="connsiteY4" fmla="*/ 0 h 769144"/>
                  <a:gd name="connsiteX0" fmla="*/ 0 w 257781"/>
                  <a:gd name="connsiteY0" fmla="*/ 0 h 769144"/>
                  <a:gd name="connsiteX1" fmla="*/ 257781 w 257781"/>
                  <a:gd name="connsiteY1" fmla="*/ 0 h 769144"/>
                  <a:gd name="connsiteX2" fmla="*/ 181581 w 257781"/>
                  <a:gd name="connsiteY2" fmla="*/ 769144 h 769144"/>
                  <a:gd name="connsiteX3" fmla="*/ 64293 w 257781"/>
                  <a:gd name="connsiteY3" fmla="*/ 769144 h 769144"/>
                  <a:gd name="connsiteX4" fmla="*/ 0 w 257781"/>
                  <a:gd name="connsiteY4" fmla="*/ 0 h 769144"/>
                  <a:gd name="connsiteX0" fmla="*/ 0 w 257781"/>
                  <a:gd name="connsiteY0" fmla="*/ 0 h 769144"/>
                  <a:gd name="connsiteX1" fmla="*/ 257781 w 257781"/>
                  <a:gd name="connsiteY1" fmla="*/ 0 h 769144"/>
                  <a:gd name="connsiteX2" fmla="*/ 181581 w 257781"/>
                  <a:gd name="connsiteY2" fmla="*/ 769144 h 769144"/>
                  <a:gd name="connsiteX3" fmla="*/ 73818 w 257781"/>
                  <a:gd name="connsiteY3" fmla="*/ 769144 h 769144"/>
                  <a:gd name="connsiteX4" fmla="*/ 0 w 257781"/>
                  <a:gd name="connsiteY4" fmla="*/ 0 h 769144"/>
                  <a:gd name="connsiteX0" fmla="*/ 0 w 257781"/>
                  <a:gd name="connsiteY0" fmla="*/ 114300 h 883444"/>
                  <a:gd name="connsiteX1" fmla="*/ 257781 w 257781"/>
                  <a:gd name="connsiteY1" fmla="*/ 114300 h 883444"/>
                  <a:gd name="connsiteX2" fmla="*/ 181581 w 257781"/>
                  <a:gd name="connsiteY2" fmla="*/ 883444 h 883444"/>
                  <a:gd name="connsiteX3" fmla="*/ 73818 w 257781"/>
                  <a:gd name="connsiteY3" fmla="*/ 883444 h 883444"/>
                  <a:gd name="connsiteX4" fmla="*/ 0 w 257781"/>
                  <a:gd name="connsiteY4" fmla="*/ 114300 h 883444"/>
                  <a:gd name="connsiteX0" fmla="*/ 0 w 257781"/>
                  <a:gd name="connsiteY0" fmla="*/ 184931 h 954075"/>
                  <a:gd name="connsiteX1" fmla="*/ 257781 w 257781"/>
                  <a:gd name="connsiteY1" fmla="*/ 184931 h 954075"/>
                  <a:gd name="connsiteX2" fmla="*/ 181581 w 257781"/>
                  <a:gd name="connsiteY2" fmla="*/ 954075 h 954075"/>
                  <a:gd name="connsiteX3" fmla="*/ 73818 w 257781"/>
                  <a:gd name="connsiteY3" fmla="*/ 954075 h 954075"/>
                  <a:gd name="connsiteX4" fmla="*/ 0 w 257781"/>
                  <a:gd name="connsiteY4" fmla="*/ 184931 h 954075"/>
                  <a:gd name="connsiteX0" fmla="*/ 0 w 257781"/>
                  <a:gd name="connsiteY0" fmla="*/ 196469 h 965613"/>
                  <a:gd name="connsiteX1" fmla="*/ 257781 w 257781"/>
                  <a:gd name="connsiteY1" fmla="*/ 196469 h 965613"/>
                  <a:gd name="connsiteX2" fmla="*/ 181581 w 257781"/>
                  <a:gd name="connsiteY2" fmla="*/ 965613 h 965613"/>
                  <a:gd name="connsiteX3" fmla="*/ 73818 w 257781"/>
                  <a:gd name="connsiteY3" fmla="*/ 965613 h 965613"/>
                  <a:gd name="connsiteX4" fmla="*/ 0 w 257781"/>
                  <a:gd name="connsiteY4" fmla="*/ 196469 h 965613"/>
                  <a:gd name="connsiteX0" fmla="*/ 0 w 258314"/>
                  <a:gd name="connsiteY0" fmla="*/ 206322 h 975466"/>
                  <a:gd name="connsiteX1" fmla="*/ 257781 w 258314"/>
                  <a:gd name="connsiteY1" fmla="*/ 206322 h 975466"/>
                  <a:gd name="connsiteX2" fmla="*/ 181581 w 258314"/>
                  <a:gd name="connsiteY2" fmla="*/ 975466 h 975466"/>
                  <a:gd name="connsiteX3" fmla="*/ 73818 w 258314"/>
                  <a:gd name="connsiteY3" fmla="*/ 975466 h 975466"/>
                  <a:gd name="connsiteX4" fmla="*/ 0 w 258314"/>
                  <a:gd name="connsiteY4" fmla="*/ 206322 h 975466"/>
                  <a:gd name="connsiteX0" fmla="*/ 55 w 258356"/>
                  <a:gd name="connsiteY0" fmla="*/ 210744 h 979888"/>
                  <a:gd name="connsiteX1" fmla="*/ 257836 w 258356"/>
                  <a:gd name="connsiteY1" fmla="*/ 210744 h 979888"/>
                  <a:gd name="connsiteX2" fmla="*/ 181636 w 258356"/>
                  <a:gd name="connsiteY2" fmla="*/ 979888 h 979888"/>
                  <a:gd name="connsiteX3" fmla="*/ 73873 w 258356"/>
                  <a:gd name="connsiteY3" fmla="*/ 979888 h 979888"/>
                  <a:gd name="connsiteX4" fmla="*/ 55 w 258356"/>
                  <a:gd name="connsiteY4" fmla="*/ 210744 h 979888"/>
                  <a:gd name="connsiteX0" fmla="*/ 55 w 258356"/>
                  <a:gd name="connsiteY0" fmla="*/ 210744 h 979888"/>
                  <a:gd name="connsiteX1" fmla="*/ 257836 w 258356"/>
                  <a:gd name="connsiteY1" fmla="*/ 210744 h 979888"/>
                  <a:gd name="connsiteX2" fmla="*/ 181636 w 258356"/>
                  <a:gd name="connsiteY2" fmla="*/ 979888 h 979888"/>
                  <a:gd name="connsiteX3" fmla="*/ 40642 w 258356"/>
                  <a:gd name="connsiteY3" fmla="*/ 978938 h 979888"/>
                  <a:gd name="connsiteX4" fmla="*/ 55 w 258356"/>
                  <a:gd name="connsiteY4" fmla="*/ 210744 h 979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6" h="979888">
                    <a:moveTo>
                      <a:pt x="55" y="210744"/>
                    </a:moveTo>
                    <a:cubicBezTo>
                      <a:pt x="-4506" y="-67862"/>
                      <a:pt x="271921" y="-72624"/>
                      <a:pt x="257836" y="210744"/>
                    </a:cubicBezTo>
                    <a:lnTo>
                      <a:pt x="181636" y="979888"/>
                    </a:lnTo>
                    <a:lnTo>
                      <a:pt x="40642" y="978938"/>
                    </a:lnTo>
                    <a:lnTo>
                      <a:pt x="55" y="210744"/>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31" name="Trapezoid 1024"/>
              <p:cNvSpPr/>
              <p:nvPr/>
            </p:nvSpPr>
            <p:spPr bwMode="auto">
              <a:xfrm rot="2956834">
                <a:off x="-4765590" y="7372565"/>
                <a:ext cx="234236" cy="129114"/>
              </a:xfrm>
              <a:custGeom>
                <a:avLst/>
                <a:gdLst>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0 w 213122"/>
                  <a:gd name="connsiteY4"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11918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11918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02393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55961 w 213122"/>
                  <a:gd name="connsiteY4" fmla="*/ 192880 h 200025"/>
                  <a:gd name="connsiteX5" fmla="*/ 0 w 213122"/>
                  <a:gd name="connsiteY5" fmla="*/ 200025 h 200025"/>
                  <a:gd name="connsiteX0" fmla="*/ 0 w 213122"/>
                  <a:gd name="connsiteY0" fmla="*/ 200025 h 207220"/>
                  <a:gd name="connsiteX1" fmla="*/ 50006 w 213122"/>
                  <a:gd name="connsiteY1" fmla="*/ 0 h 207220"/>
                  <a:gd name="connsiteX2" fmla="*/ 163116 w 213122"/>
                  <a:gd name="connsiteY2" fmla="*/ 0 h 207220"/>
                  <a:gd name="connsiteX3" fmla="*/ 213122 w 213122"/>
                  <a:gd name="connsiteY3" fmla="*/ 200025 h 207220"/>
                  <a:gd name="connsiteX4" fmla="*/ 153591 w 213122"/>
                  <a:gd name="connsiteY4" fmla="*/ 207169 h 207220"/>
                  <a:gd name="connsiteX5" fmla="*/ 55961 w 213122"/>
                  <a:gd name="connsiteY5" fmla="*/ 192880 h 207220"/>
                  <a:gd name="connsiteX6" fmla="*/ 0 w 213122"/>
                  <a:gd name="connsiteY6" fmla="*/ 200025 h 207220"/>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53580 w 213122"/>
                  <a:gd name="connsiteY5" fmla="*/ 209549 h 209549"/>
                  <a:gd name="connsiteX6" fmla="*/ 0 w 213122"/>
                  <a:gd name="connsiteY6"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53580 w 213122"/>
                  <a:gd name="connsiteY5" fmla="*/ 209549 h 209549"/>
                  <a:gd name="connsiteX6" fmla="*/ 0 w 213122"/>
                  <a:gd name="connsiteY6"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105966 w 213122"/>
                  <a:gd name="connsiteY5" fmla="*/ 164305 h 209549"/>
                  <a:gd name="connsiteX6" fmla="*/ 53580 w 213122"/>
                  <a:gd name="connsiteY6" fmla="*/ 209549 h 209549"/>
                  <a:gd name="connsiteX7" fmla="*/ 0 w 213122"/>
                  <a:gd name="connsiteY7"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105966 w 213122"/>
                  <a:gd name="connsiteY5" fmla="*/ 100011 h 209549"/>
                  <a:gd name="connsiteX6" fmla="*/ 53580 w 213122"/>
                  <a:gd name="connsiteY6" fmla="*/ 209549 h 209549"/>
                  <a:gd name="connsiteX7" fmla="*/ 0 w 213122"/>
                  <a:gd name="connsiteY7" fmla="*/ 200025 h 209549"/>
                  <a:gd name="connsiteX0" fmla="*/ 0 w 306605"/>
                  <a:gd name="connsiteY0" fmla="*/ 200025 h 213226"/>
                  <a:gd name="connsiteX1" fmla="*/ 50006 w 306605"/>
                  <a:gd name="connsiteY1" fmla="*/ 0 h 213226"/>
                  <a:gd name="connsiteX2" fmla="*/ 163116 w 306605"/>
                  <a:gd name="connsiteY2" fmla="*/ 0 h 213226"/>
                  <a:gd name="connsiteX3" fmla="*/ 306606 w 306605"/>
                  <a:gd name="connsiteY3" fmla="*/ 213226 h 213226"/>
                  <a:gd name="connsiteX4" fmla="*/ 153591 w 306605"/>
                  <a:gd name="connsiteY4" fmla="*/ 207169 h 213226"/>
                  <a:gd name="connsiteX5" fmla="*/ 105966 w 306605"/>
                  <a:gd name="connsiteY5" fmla="*/ 100011 h 213226"/>
                  <a:gd name="connsiteX6" fmla="*/ 53580 w 306605"/>
                  <a:gd name="connsiteY6" fmla="*/ 209549 h 213226"/>
                  <a:gd name="connsiteX7" fmla="*/ 0 w 306605"/>
                  <a:gd name="connsiteY7" fmla="*/ 200025 h 213226"/>
                  <a:gd name="connsiteX0" fmla="*/ 0 w 389012"/>
                  <a:gd name="connsiteY0" fmla="*/ 224052 h 224053"/>
                  <a:gd name="connsiteX1" fmla="*/ 132412 w 389012"/>
                  <a:gd name="connsiteY1" fmla="*/ 0 h 224053"/>
                  <a:gd name="connsiteX2" fmla="*/ 245522 w 389012"/>
                  <a:gd name="connsiteY2" fmla="*/ 0 h 224053"/>
                  <a:gd name="connsiteX3" fmla="*/ 389012 w 389012"/>
                  <a:gd name="connsiteY3" fmla="*/ 213226 h 224053"/>
                  <a:gd name="connsiteX4" fmla="*/ 235997 w 389012"/>
                  <a:gd name="connsiteY4" fmla="*/ 207169 h 224053"/>
                  <a:gd name="connsiteX5" fmla="*/ 188372 w 389012"/>
                  <a:gd name="connsiteY5" fmla="*/ 100011 h 224053"/>
                  <a:gd name="connsiteX6" fmla="*/ 135986 w 389012"/>
                  <a:gd name="connsiteY6" fmla="*/ 209549 h 224053"/>
                  <a:gd name="connsiteX7" fmla="*/ 0 w 389012"/>
                  <a:gd name="connsiteY7" fmla="*/ 224052 h 224053"/>
                  <a:gd name="connsiteX0" fmla="*/ 0 w 389012"/>
                  <a:gd name="connsiteY0" fmla="*/ 224052 h 224051"/>
                  <a:gd name="connsiteX1" fmla="*/ 132412 w 389012"/>
                  <a:gd name="connsiteY1" fmla="*/ 0 h 224051"/>
                  <a:gd name="connsiteX2" fmla="*/ 245522 w 389012"/>
                  <a:gd name="connsiteY2" fmla="*/ 0 h 224051"/>
                  <a:gd name="connsiteX3" fmla="*/ 389012 w 389012"/>
                  <a:gd name="connsiteY3" fmla="*/ 213226 h 224051"/>
                  <a:gd name="connsiteX4" fmla="*/ 235997 w 389012"/>
                  <a:gd name="connsiteY4" fmla="*/ 207169 h 224051"/>
                  <a:gd name="connsiteX5" fmla="*/ 135986 w 389012"/>
                  <a:gd name="connsiteY5" fmla="*/ 209549 h 224051"/>
                  <a:gd name="connsiteX6" fmla="*/ 0 w 389012"/>
                  <a:gd name="connsiteY6" fmla="*/ 224052 h 22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12" h="224051">
                    <a:moveTo>
                      <a:pt x="0" y="224052"/>
                    </a:moveTo>
                    <a:lnTo>
                      <a:pt x="132412" y="0"/>
                    </a:lnTo>
                    <a:lnTo>
                      <a:pt x="245522" y="0"/>
                    </a:lnTo>
                    <a:lnTo>
                      <a:pt x="389012" y="213226"/>
                    </a:lnTo>
                    <a:lnTo>
                      <a:pt x="235997" y="207169"/>
                    </a:lnTo>
                    <a:cubicBezTo>
                      <a:pt x="193826" y="206556"/>
                      <a:pt x="175319" y="206735"/>
                      <a:pt x="135986" y="209549"/>
                    </a:cubicBezTo>
                    <a:lnTo>
                      <a:pt x="0" y="224052"/>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32" name="Rounded Rectangle 1027"/>
              <p:cNvSpPr/>
              <p:nvPr/>
            </p:nvSpPr>
            <p:spPr bwMode="auto">
              <a:xfrm rot="2956834">
                <a:off x="-4760572" y="7128219"/>
                <a:ext cx="721210" cy="185254"/>
              </a:xfrm>
              <a:custGeom>
                <a:avLst/>
                <a:gdLst>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16669 w 995363"/>
                  <a:gd name="connsiteY6" fmla="*/ 100013 h 100013"/>
                  <a:gd name="connsiteX7" fmla="*/ 0 w 995363"/>
                  <a:gd name="connsiteY7" fmla="*/ 83344 h 100013"/>
                  <a:gd name="connsiteX8" fmla="*/ 0 w 995363"/>
                  <a:gd name="connsiteY8" fmla="*/ 16669 h 100013"/>
                  <a:gd name="connsiteX0" fmla="*/ 95824 w 1091187"/>
                  <a:gd name="connsiteY0" fmla="*/ 16669 h 295276"/>
                  <a:gd name="connsiteX1" fmla="*/ 112493 w 1091187"/>
                  <a:gd name="connsiteY1" fmla="*/ 0 h 295276"/>
                  <a:gd name="connsiteX2" fmla="*/ 1074518 w 1091187"/>
                  <a:gd name="connsiteY2" fmla="*/ 0 h 295276"/>
                  <a:gd name="connsiteX3" fmla="*/ 1091187 w 1091187"/>
                  <a:gd name="connsiteY3" fmla="*/ 16669 h 295276"/>
                  <a:gd name="connsiteX4" fmla="*/ 1091187 w 1091187"/>
                  <a:gd name="connsiteY4" fmla="*/ 83344 h 295276"/>
                  <a:gd name="connsiteX5" fmla="*/ 1074518 w 1091187"/>
                  <a:gd name="connsiteY5" fmla="*/ 100013 h 295276"/>
                  <a:gd name="connsiteX6" fmla="*/ 574 w 1091187"/>
                  <a:gd name="connsiteY6" fmla="*/ 295276 h 295276"/>
                  <a:gd name="connsiteX7" fmla="*/ 95824 w 1091187"/>
                  <a:gd name="connsiteY7" fmla="*/ 83344 h 295276"/>
                  <a:gd name="connsiteX8" fmla="*/ 95824 w 1091187"/>
                  <a:gd name="connsiteY8" fmla="*/ 16669 h 295276"/>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84789"/>
                  <a:gd name="connsiteX1" fmla="*/ 16669 w 995363"/>
                  <a:gd name="connsiteY1" fmla="*/ 0 h 84789"/>
                  <a:gd name="connsiteX2" fmla="*/ 978694 w 995363"/>
                  <a:gd name="connsiteY2" fmla="*/ 0 h 84789"/>
                  <a:gd name="connsiteX3" fmla="*/ 995363 w 995363"/>
                  <a:gd name="connsiteY3" fmla="*/ 16669 h 84789"/>
                  <a:gd name="connsiteX4" fmla="*/ 995363 w 995363"/>
                  <a:gd name="connsiteY4" fmla="*/ 83344 h 84789"/>
                  <a:gd name="connsiteX5" fmla="*/ 500062 w 995363"/>
                  <a:gd name="connsiteY5" fmla="*/ 54769 h 84789"/>
                  <a:gd name="connsiteX6" fmla="*/ 0 w 995363"/>
                  <a:gd name="connsiteY6" fmla="*/ 83344 h 84789"/>
                  <a:gd name="connsiteX7" fmla="*/ 0 w 995363"/>
                  <a:gd name="connsiteY7" fmla="*/ 16669 h 84789"/>
                  <a:gd name="connsiteX0" fmla="*/ 0 w 1073944"/>
                  <a:gd name="connsiteY0" fmla="*/ 16669 h 219273"/>
                  <a:gd name="connsiteX1" fmla="*/ 16669 w 1073944"/>
                  <a:gd name="connsiteY1" fmla="*/ 0 h 219273"/>
                  <a:gd name="connsiteX2" fmla="*/ 978694 w 1073944"/>
                  <a:gd name="connsiteY2" fmla="*/ 0 h 219273"/>
                  <a:gd name="connsiteX3" fmla="*/ 995363 w 1073944"/>
                  <a:gd name="connsiteY3" fmla="*/ 16669 h 219273"/>
                  <a:gd name="connsiteX4" fmla="*/ 1073944 w 1073944"/>
                  <a:gd name="connsiteY4" fmla="*/ 219075 h 219273"/>
                  <a:gd name="connsiteX5" fmla="*/ 500062 w 1073944"/>
                  <a:gd name="connsiteY5" fmla="*/ 54769 h 219273"/>
                  <a:gd name="connsiteX6" fmla="*/ 0 w 1073944"/>
                  <a:gd name="connsiteY6" fmla="*/ 83344 h 219273"/>
                  <a:gd name="connsiteX7" fmla="*/ 0 w 1073944"/>
                  <a:gd name="connsiteY7" fmla="*/ 16669 h 219273"/>
                  <a:gd name="connsiteX0" fmla="*/ 104775 w 1178719"/>
                  <a:gd name="connsiteY0" fmla="*/ 16669 h 228938"/>
                  <a:gd name="connsiteX1" fmla="*/ 121444 w 1178719"/>
                  <a:gd name="connsiteY1" fmla="*/ 0 h 228938"/>
                  <a:gd name="connsiteX2" fmla="*/ 1083469 w 1178719"/>
                  <a:gd name="connsiteY2" fmla="*/ 0 h 228938"/>
                  <a:gd name="connsiteX3" fmla="*/ 1100138 w 1178719"/>
                  <a:gd name="connsiteY3" fmla="*/ 16669 h 228938"/>
                  <a:gd name="connsiteX4" fmla="*/ 1178719 w 1178719"/>
                  <a:gd name="connsiteY4" fmla="*/ 219075 h 228938"/>
                  <a:gd name="connsiteX5" fmla="*/ 604837 w 1178719"/>
                  <a:gd name="connsiteY5" fmla="*/ 54769 h 228938"/>
                  <a:gd name="connsiteX6" fmla="*/ 0 w 1178719"/>
                  <a:gd name="connsiteY6" fmla="*/ 228600 h 228938"/>
                  <a:gd name="connsiteX7" fmla="*/ 104775 w 1178719"/>
                  <a:gd name="connsiteY7" fmla="*/ 16669 h 228938"/>
                  <a:gd name="connsiteX0" fmla="*/ 104775 w 1178719"/>
                  <a:gd name="connsiteY0" fmla="*/ 22675 h 234944"/>
                  <a:gd name="connsiteX1" fmla="*/ 1083469 w 1178719"/>
                  <a:gd name="connsiteY1" fmla="*/ 6006 h 234944"/>
                  <a:gd name="connsiteX2" fmla="*/ 1100138 w 1178719"/>
                  <a:gd name="connsiteY2" fmla="*/ 22675 h 234944"/>
                  <a:gd name="connsiteX3" fmla="*/ 1178719 w 1178719"/>
                  <a:gd name="connsiteY3" fmla="*/ 225081 h 234944"/>
                  <a:gd name="connsiteX4" fmla="*/ 604837 w 1178719"/>
                  <a:gd name="connsiteY4" fmla="*/ 60775 h 234944"/>
                  <a:gd name="connsiteX5" fmla="*/ 0 w 1178719"/>
                  <a:gd name="connsiteY5" fmla="*/ 234606 h 234944"/>
                  <a:gd name="connsiteX6" fmla="*/ 104775 w 1178719"/>
                  <a:gd name="connsiteY6" fmla="*/ 22675 h 234944"/>
                  <a:gd name="connsiteX0" fmla="*/ 42863 w 1178719"/>
                  <a:gd name="connsiteY0" fmla="*/ 111919 h 228938"/>
                  <a:gd name="connsiteX1" fmla="*/ 1083469 w 1178719"/>
                  <a:gd name="connsiteY1" fmla="*/ 0 h 228938"/>
                  <a:gd name="connsiteX2" fmla="*/ 1100138 w 1178719"/>
                  <a:gd name="connsiteY2" fmla="*/ 16669 h 228938"/>
                  <a:gd name="connsiteX3" fmla="*/ 1178719 w 1178719"/>
                  <a:gd name="connsiteY3" fmla="*/ 219075 h 228938"/>
                  <a:gd name="connsiteX4" fmla="*/ 604837 w 1178719"/>
                  <a:gd name="connsiteY4" fmla="*/ 54769 h 228938"/>
                  <a:gd name="connsiteX5" fmla="*/ 0 w 1178719"/>
                  <a:gd name="connsiteY5" fmla="*/ 228600 h 228938"/>
                  <a:gd name="connsiteX6" fmla="*/ 42863 w 1178719"/>
                  <a:gd name="connsiteY6" fmla="*/ 111919 h 228938"/>
                  <a:gd name="connsiteX0" fmla="*/ 42863 w 1178719"/>
                  <a:gd name="connsiteY0" fmla="*/ 206816 h 323835"/>
                  <a:gd name="connsiteX1" fmla="*/ 604834 w 1178719"/>
                  <a:gd name="connsiteY1" fmla="*/ 2027 h 323835"/>
                  <a:gd name="connsiteX2" fmla="*/ 1083469 w 1178719"/>
                  <a:gd name="connsiteY2" fmla="*/ 94897 h 323835"/>
                  <a:gd name="connsiteX3" fmla="*/ 1100138 w 1178719"/>
                  <a:gd name="connsiteY3" fmla="*/ 111566 h 323835"/>
                  <a:gd name="connsiteX4" fmla="*/ 1178719 w 1178719"/>
                  <a:gd name="connsiteY4" fmla="*/ 313972 h 323835"/>
                  <a:gd name="connsiteX5" fmla="*/ 604837 w 1178719"/>
                  <a:gd name="connsiteY5" fmla="*/ 149666 h 323835"/>
                  <a:gd name="connsiteX6" fmla="*/ 0 w 1178719"/>
                  <a:gd name="connsiteY6" fmla="*/ 323497 h 323835"/>
                  <a:gd name="connsiteX7" fmla="*/ 42863 w 1178719"/>
                  <a:gd name="connsiteY7" fmla="*/ 206816 h 323835"/>
                  <a:gd name="connsiteX0" fmla="*/ 42863 w 1178719"/>
                  <a:gd name="connsiteY0" fmla="*/ 206816 h 323835"/>
                  <a:gd name="connsiteX1" fmla="*/ 604834 w 1178719"/>
                  <a:gd name="connsiteY1" fmla="*/ 2027 h 323835"/>
                  <a:gd name="connsiteX2" fmla="*/ 1083469 w 1178719"/>
                  <a:gd name="connsiteY2" fmla="*/ 94897 h 323835"/>
                  <a:gd name="connsiteX3" fmla="*/ 1100138 w 1178719"/>
                  <a:gd name="connsiteY3" fmla="*/ 111566 h 323835"/>
                  <a:gd name="connsiteX4" fmla="*/ 1178719 w 1178719"/>
                  <a:gd name="connsiteY4" fmla="*/ 313972 h 323835"/>
                  <a:gd name="connsiteX5" fmla="*/ 604837 w 1178719"/>
                  <a:gd name="connsiteY5" fmla="*/ 149666 h 323835"/>
                  <a:gd name="connsiteX6" fmla="*/ 0 w 1178719"/>
                  <a:gd name="connsiteY6" fmla="*/ 323497 h 323835"/>
                  <a:gd name="connsiteX7" fmla="*/ 42863 w 1178719"/>
                  <a:gd name="connsiteY7" fmla="*/ 206816 h 323835"/>
                  <a:gd name="connsiteX0" fmla="*/ 42863 w 1178719"/>
                  <a:gd name="connsiteY0" fmla="*/ 204789 h 321808"/>
                  <a:gd name="connsiteX1" fmla="*/ 604834 w 1178719"/>
                  <a:gd name="connsiteY1" fmla="*/ 0 h 321808"/>
                  <a:gd name="connsiteX2" fmla="*/ 1083469 w 1178719"/>
                  <a:gd name="connsiteY2" fmla="*/ 92870 h 321808"/>
                  <a:gd name="connsiteX3" fmla="*/ 1100138 w 1178719"/>
                  <a:gd name="connsiteY3" fmla="*/ 109539 h 321808"/>
                  <a:gd name="connsiteX4" fmla="*/ 1178719 w 1178719"/>
                  <a:gd name="connsiteY4" fmla="*/ 311945 h 321808"/>
                  <a:gd name="connsiteX5" fmla="*/ 604837 w 1178719"/>
                  <a:gd name="connsiteY5" fmla="*/ 147639 h 321808"/>
                  <a:gd name="connsiteX6" fmla="*/ 0 w 1178719"/>
                  <a:gd name="connsiteY6" fmla="*/ 321470 h 321808"/>
                  <a:gd name="connsiteX7" fmla="*/ 42863 w 1178719"/>
                  <a:gd name="connsiteY7" fmla="*/ 204789 h 321808"/>
                  <a:gd name="connsiteX0" fmla="*/ 42863 w 1211454"/>
                  <a:gd name="connsiteY0" fmla="*/ 204789 h 321808"/>
                  <a:gd name="connsiteX1" fmla="*/ 604834 w 1211454"/>
                  <a:gd name="connsiteY1" fmla="*/ 0 h 321808"/>
                  <a:gd name="connsiteX2" fmla="*/ 1083469 w 1211454"/>
                  <a:gd name="connsiteY2" fmla="*/ 92870 h 321808"/>
                  <a:gd name="connsiteX3" fmla="*/ 1178719 w 1211454"/>
                  <a:gd name="connsiteY3" fmla="*/ 311945 h 321808"/>
                  <a:gd name="connsiteX4" fmla="*/ 604837 w 1211454"/>
                  <a:gd name="connsiteY4" fmla="*/ 147639 h 321808"/>
                  <a:gd name="connsiteX5" fmla="*/ 0 w 1211454"/>
                  <a:gd name="connsiteY5" fmla="*/ 321470 h 321808"/>
                  <a:gd name="connsiteX6" fmla="*/ 42863 w 1211454"/>
                  <a:gd name="connsiteY6" fmla="*/ 204789 h 321808"/>
                  <a:gd name="connsiteX0" fmla="*/ 42863 w 1240930"/>
                  <a:gd name="connsiteY0" fmla="*/ 204789 h 321808"/>
                  <a:gd name="connsiteX1" fmla="*/ 604834 w 1240930"/>
                  <a:gd name="connsiteY1" fmla="*/ 0 h 321808"/>
                  <a:gd name="connsiteX2" fmla="*/ 1171575 w 1240930"/>
                  <a:gd name="connsiteY2" fmla="*/ 185739 h 321808"/>
                  <a:gd name="connsiteX3" fmla="*/ 1178719 w 1240930"/>
                  <a:gd name="connsiteY3" fmla="*/ 311945 h 321808"/>
                  <a:gd name="connsiteX4" fmla="*/ 604837 w 1240930"/>
                  <a:gd name="connsiteY4" fmla="*/ 147639 h 321808"/>
                  <a:gd name="connsiteX5" fmla="*/ 0 w 1240930"/>
                  <a:gd name="connsiteY5" fmla="*/ 321470 h 321808"/>
                  <a:gd name="connsiteX6" fmla="*/ 42863 w 1240930"/>
                  <a:gd name="connsiteY6" fmla="*/ 204789 h 321808"/>
                  <a:gd name="connsiteX0" fmla="*/ 42863 w 1178719"/>
                  <a:gd name="connsiteY0" fmla="*/ 204789 h 321808"/>
                  <a:gd name="connsiteX1" fmla="*/ 604834 w 1178719"/>
                  <a:gd name="connsiteY1" fmla="*/ 0 h 321808"/>
                  <a:gd name="connsiteX2" fmla="*/ 1171575 w 1178719"/>
                  <a:gd name="connsiteY2" fmla="*/ 185739 h 321808"/>
                  <a:gd name="connsiteX3" fmla="*/ 1178719 w 1178719"/>
                  <a:gd name="connsiteY3" fmla="*/ 311945 h 321808"/>
                  <a:gd name="connsiteX4" fmla="*/ 604837 w 1178719"/>
                  <a:gd name="connsiteY4" fmla="*/ 147639 h 321808"/>
                  <a:gd name="connsiteX5" fmla="*/ 0 w 1178719"/>
                  <a:gd name="connsiteY5" fmla="*/ 321470 h 321808"/>
                  <a:gd name="connsiteX6" fmla="*/ 42863 w 1178719"/>
                  <a:gd name="connsiteY6" fmla="*/ 204789 h 321808"/>
                  <a:gd name="connsiteX0" fmla="*/ 42863 w 1178719"/>
                  <a:gd name="connsiteY0" fmla="*/ 204789 h 321808"/>
                  <a:gd name="connsiteX1" fmla="*/ 604834 w 1178719"/>
                  <a:gd name="connsiteY1" fmla="*/ 0 h 321808"/>
                  <a:gd name="connsiteX2" fmla="*/ 1171575 w 1178719"/>
                  <a:gd name="connsiteY2" fmla="*/ 185739 h 321808"/>
                  <a:gd name="connsiteX3" fmla="*/ 1178719 w 1178719"/>
                  <a:gd name="connsiteY3" fmla="*/ 311945 h 321808"/>
                  <a:gd name="connsiteX4" fmla="*/ 604837 w 1178719"/>
                  <a:gd name="connsiteY4" fmla="*/ 147639 h 321808"/>
                  <a:gd name="connsiteX5" fmla="*/ 0 w 1178719"/>
                  <a:gd name="connsiteY5" fmla="*/ 321470 h 321808"/>
                  <a:gd name="connsiteX6" fmla="*/ 42863 w 1178719"/>
                  <a:gd name="connsiteY6" fmla="*/ 204789 h 321808"/>
                  <a:gd name="connsiteX0" fmla="*/ 42863 w 1178719"/>
                  <a:gd name="connsiteY0" fmla="*/ 204789 h 321470"/>
                  <a:gd name="connsiteX1" fmla="*/ 604834 w 1178719"/>
                  <a:gd name="connsiteY1" fmla="*/ 0 h 321470"/>
                  <a:gd name="connsiteX2" fmla="*/ 1171575 w 1178719"/>
                  <a:gd name="connsiteY2" fmla="*/ 185739 h 321470"/>
                  <a:gd name="connsiteX3" fmla="*/ 1178719 w 1178719"/>
                  <a:gd name="connsiteY3" fmla="*/ 311945 h 321470"/>
                  <a:gd name="connsiteX4" fmla="*/ 604837 w 1178719"/>
                  <a:gd name="connsiteY4" fmla="*/ 147639 h 321470"/>
                  <a:gd name="connsiteX5" fmla="*/ 0 w 1178719"/>
                  <a:gd name="connsiteY5" fmla="*/ 321470 h 321470"/>
                  <a:gd name="connsiteX6" fmla="*/ 42863 w 117871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11516 w 1197769"/>
                  <a:gd name="connsiteY4" fmla="*/ 240878 h 321470"/>
                  <a:gd name="connsiteX5" fmla="*/ 0 w 1197769"/>
                  <a:gd name="connsiteY5" fmla="*/ 321470 h 321470"/>
                  <a:gd name="connsiteX6" fmla="*/ 42863 w 1197769"/>
                  <a:gd name="connsiteY6" fmla="*/ 204789 h 321470"/>
                  <a:gd name="connsiteX0" fmla="*/ 79324 w 1197769"/>
                  <a:gd name="connsiteY0" fmla="*/ 204868 h 321470"/>
                  <a:gd name="connsiteX1" fmla="*/ 604834 w 1197769"/>
                  <a:gd name="connsiteY1" fmla="*/ 0 h 321470"/>
                  <a:gd name="connsiteX2" fmla="*/ 1171575 w 1197769"/>
                  <a:gd name="connsiteY2" fmla="*/ 185739 h 321470"/>
                  <a:gd name="connsiteX3" fmla="*/ 1197769 w 1197769"/>
                  <a:gd name="connsiteY3" fmla="*/ 302420 h 321470"/>
                  <a:gd name="connsiteX4" fmla="*/ 611516 w 1197769"/>
                  <a:gd name="connsiteY4" fmla="*/ 240878 h 321470"/>
                  <a:gd name="connsiteX5" fmla="*/ 0 w 1197769"/>
                  <a:gd name="connsiteY5" fmla="*/ 321470 h 321470"/>
                  <a:gd name="connsiteX6" fmla="*/ 79324 w 1197769"/>
                  <a:gd name="connsiteY6" fmla="*/ 204868 h 321470"/>
                  <a:gd name="connsiteX0" fmla="*/ 79324 w 1197769"/>
                  <a:gd name="connsiteY0" fmla="*/ 204868 h 321470"/>
                  <a:gd name="connsiteX1" fmla="*/ 604834 w 1197769"/>
                  <a:gd name="connsiteY1" fmla="*/ 0 h 321470"/>
                  <a:gd name="connsiteX2" fmla="*/ 1138529 w 1197769"/>
                  <a:gd name="connsiteY2" fmla="*/ 194181 h 321470"/>
                  <a:gd name="connsiteX3" fmla="*/ 1197769 w 1197769"/>
                  <a:gd name="connsiteY3" fmla="*/ 302420 h 321470"/>
                  <a:gd name="connsiteX4" fmla="*/ 611516 w 1197769"/>
                  <a:gd name="connsiteY4" fmla="*/ 240878 h 321470"/>
                  <a:gd name="connsiteX5" fmla="*/ 0 w 1197769"/>
                  <a:gd name="connsiteY5" fmla="*/ 321470 h 321470"/>
                  <a:gd name="connsiteX6" fmla="*/ 79324 w 1197769"/>
                  <a:gd name="connsiteY6" fmla="*/ 204868 h 32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769" h="321470">
                    <a:moveTo>
                      <a:pt x="79324" y="204868"/>
                    </a:moveTo>
                    <a:lnTo>
                      <a:pt x="604834" y="0"/>
                    </a:lnTo>
                    <a:lnTo>
                      <a:pt x="1138529" y="194181"/>
                    </a:lnTo>
                    <a:lnTo>
                      <a:pt x="1197769" y="302420"/>
                    </a:lnTo>
                    <a:lnTo>
                      <a:pt x="611516" y="240878"/>
                    </a:lnTo>
                    <a:lnTo>
                      <a:pt x="0" y="321470"/>
                    </a:lnTo>
                    <a:lnTo>
                      <a:pt x="79324" y="204868"/>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33" name="Group 32"/>
          <p:cNvGrpSpPr/>
          <p:nvPr/>
        </p:nvGrpSpPr>
        <p:grpSpPr>
          <a:xfrm>
            <a:off x="3158725" y="5125187"/>
            <a:ext cx="311806" cy="311806"/>
            <a:chOff x="-3889035" y="3836428"/>
            <a:chExt cx="720000" cy="720000"/>
          </a:xfrm>
        </p:grpSpPr>
        <p:sp>
          <p:nvSpPr>
            <p:cNvPr id="34" name="Rounded Rectangle 33"/>
            <p:cNvSpPr/>
            <p:nvPr/>
          </p:nvSpPr>
          <p:spPr bwMode="auto">
            <a:xfrm>
              <a:off x="-3889035" y="383642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35" name="Group 34"/>
            <p:cNvGrpSpPr/>
            <p:nvPr/>
          </p:nvGrpSpPr>
          <p:grpSpPr>
            <a:xfrm>
              <a:off x="-3729191" y="3976334"/>
              <a:ext cx="388599" cy="453961"/>
              <a:chOff x="-3729191" y="7241984"/>
              <a:chExt cx="388599" cy="453961"/>
            </a:xfrm>
            <a:solidFill>
              <a:schemeClr val="bg1"/>
            </a:solidFill>
          </p:grpSpPr>
          <p:sp>
            <p:nvSpPr>
              <p:cNvPr id="36" name="Pentagon 35"/>
              <p:cNvSpPr/>
              <p:nvPr/>
            </p:nvSpPr>
            <p:spPr bwMode="auto">
              <a:xfrm rot="16200000">
                <a:off x="-3754730" y="7292567"/>
                <a:ext cx="453961" cy="352795"/>
              </a:xfrm>
              <a:prstGeom prst="homePlat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37" name="Rectangle 36"/>
              <p:cNvSpPr/>
              <p:nvPr/>
            </p:nvSpPr>
            <p:spPr bwMode="auto">
              <a:xfrm>
                <a:off x="-3593615" y="7509953"/>
                <a:ext cx="131734" cy="185992"/>
              </a:xfrm>
              <a:prstGeom prst="rect">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38" name="Half Frame 37"/>
              <p:cNvSpPr/>
              <p:nvPr/>
            </p:nvSpPr>
            <p:spPr bwMode="auto">
              <a:xfrm rot="2665450">
                <a:off x="-3729191" y="7266192"/>
                <a:ext cx="388599" cy="409734"/>
              </a:xfrm>
              <a:prstGeom prst="halfFrame">
                <a:avLst>
                  <a:gd name="adj1" fmla="val 9475"/>
                  <a:gd name="adj2" fmla="val 9855"/>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39" name="Group 38"/>
          <p:cNvGrpSpPr/>
          <p:nvPr/>
        </p:nvGrpSpPr>
        <p:grpSpPr>
          <a:xfrm>
            <a:off x="5071339" y="3767433"/>
            <a:ext cx="311806" cy="311806"/>
            <a:chOff x="-6371091" y="3762988"/>
            <a:chExt cx="720000" cy="720000"/>
          </a:xfrm>
        </p:grpSpPr>
        <p:sp>
          <p:nvSpPr>
            <p:cNvPr id="40" name="Rounded Rectangle 39"/>
            <p:cNvSpPr/>
            <p:nvPr/>
          </p:nvSpPr>
          <p:spPr bwMode="auto">
            <a:xfrm>
              <a:off x="-6371091" y="376298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41" name="Group 40"/>
            <p:cNvGrpSpPr/>
            <p:nvPr/>
          </p:nvGrpSpPr>
          <p:grpSpPr>
            <a:xfrm>
              <a:off x="-6236560" y="3929996"/>
              <a:ext cx="450937" cy="343643"/>
              <a:chOff x="-6216041" y="4009557"/>
              <a:chExt cx="381880" cy="288500"/>
            </a:xfrm>
          </p:grpSpPr>
          <p:sp>
            <p:nvSpPr>
              <p:cNvPr id="42" name="Rounded Rectangle 41"/>
              <p:cNvSpPr/>
              <p:nvPr/>
            </p:nvSpPr>
            <p:spPr bwMode="auto">
              <a:xfrm>
                <a:off x="-6216041" y="4038962"/>
                <a:ext cx="381880" cy="259095"/>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43" name="Oval 42"/>
              <p:cNvSpPr/>
              <p:nvPr/>
            </p:nvSpPr>
            <p:spPr bwMode="auto">
              <a:xfrm>
                <a:off x="-6081552" y="4064574"/>
                <a:ext cx="216000" cy="21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44" name="Rounded Rectangle 43"/>
              <p:cNvSpPr/>
              <p:nvPr/>
            </p:nvSpPr>
            <p:spPr bwMode="auto">
              <a:xfrm>
                <a:off x="-6162805" y="4009557"/>
                <a:ext cx="45719" cy="76357"/>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45" name="Oval 44"/>
              <p:cNvSpPr/>
              <p:nvPr/>
            </p:nvSpPr>
            <p:spPr bwMode="auto">
              <a:xfrm>
                <a:off x="-6045552" y="4100303"/>
                <a:ext cx="144000" cy="144000"/>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46" name="Oval 45"/>
              <p:cNvSpPr/>
              <p:nvPr/>
            </p:nvSpPr>
            <p:spPr bwMode="auto">
              <a:xfrm>
                <a:off x="-6173260" y="4083818"/>
                <a:ext cx="36000" cy="3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47" name="Group 46"/>
          <p:cNvGrpSpPr/>
          <p:nvPr/>
        </p:nvGrpSpPr>
        <p:grpSpPr>
          <a:xfrm>
            <a:off x="5129600" y="5361444"/>
            <a:ext cx="311806" cy="311806"/>
            <a:chOff x="10236616" y="4177037"/>
            <a:chExt cx="311806" cy="311806"/>
          </a:xfrm>
        </p:grpSpPr>
        <p:sp>
          <p:nvSpPr>
            <p:cNvPr id="48" name="Rounded Rectangle 47"/>
            <p:cNvSpPr/>
            <p:nvPr/>
          </p:nvSpPr>
          <p:spPr bwMode="auto">
            <a:xfrm>
              <a:off x="10236616" y="4177037"/>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49" name="Oval 48"/>
            <p:cNvSpPr/>
            <p:nvPr/>
          </p:nvSpPr>
          <p:spPr bwMode="auto">
            <a:xfrm>
              <a:off x="10338201" y="4278940"/>
              <a:ext cx="108637" cy="108000"/>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cxnSp>
          <p:nvCxnSpPr>
            <p:cNvPr id="50" name="Straight Arrow Connector 49"/>
            <p:cNvCxnSpPr/>
            <p:nvPr/>
          </p:nvCxnSpPr>
          <p:spPr bwMode="auto">
            <a:xfrm>
              <a:off x="10252171" y="4331968"/>
              <a:ext cx="275809" cy="1944"/>
            </a:xfrm>
            <a:prstGeom prst="straightConnector1">
              <a:avLst/>
            </a:prstGeom>
            <a:noFill/>
            <a:ln w="9525" cap="flat" cmpd="sng" algn="ctr">
              <a:solidFill>
                <a:schemeClr val="bg1"/>
              </a:solidFill>
              <a:prstDash val="solid"/>
              <a:round/>
              <a:headEnd type="stealth"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Straight Arrow Connector 50"/>
            <p:cNvCxnSpPr/>
            <p:nvPr/>
          </p:nvCxnSpPr>
          <p:spPr bwMode="auto">
            <a:xfrm rot="16200000">
              <a:off x="10254615" y="4330659"/>
              <a:ext cx="275809" cy="1944"/>
            </a:xfrm>
            <a:prstGeom prst="straightConnector1">
              <a:avLst/>
            </a:prstGeom>
            <a:noFill/>
            <a:ln w="9525" cap="flat" cmpd="sng" algn="ctr">
              <a:solidFill>
                <a:schemeClr val="bg1"/>
              </a:solidFill>
              <a:prstDash val="solid"/>
              <a:round/>
              <a:headEnd type="stealth"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2" name="Group 51"/>
          <p:cNvGrpSpPr/>
          <p:nvPr/>
        </p:nvGrpSpPr>
        <p:grpSpPr>
          <a:xfrm>
            <a:off x="4405671" y="2868264"/>
            <a:ext cx="311806" cy="311806"/>
            <a:chOff x="9701872" y="1907854"/>
            <a:chExt cx="311806" cy="311806"/>
          </a:xfrm>
        </p:grpSpPr>
        <p:sp>
          <p:nvSpPr>
            <p:cNvPr id="53" name="Rounded Rectangle 52"/>
            <p:cNvSpPr/>
            <p:nvPr/>
          </p:nvSpPr>
          <p:spPr bwMode="auto">
            <a:xfrm>
              <a:off x="9701872" y="1907854"/>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54" name="Flowchart: Magnetic Disk 53"/>
            <p:cNvSpPr/>
            <p:nvPr/>
          </p:nvSpPr>
          <p:spPr bwMode="auto">
            <a:xfrm>
              <a:off x="9788575" y="1947328"/>
              <a:ext cx="138401" cy="203566"/>
            </a:xfrm>
            <a:prstGeom prst="flowChartMagneticDisk">
              <a:avLst/>
            </a:prstGeom>
            <a:solidFill>
              <a:schemeClr val="bg1"/>
            </a:solidFill>
            <a:ln w="12700">
              <a:solidFill>
                <a:srgbClr val="FFC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nvGrpSpPr>
          <p:cNvPr id="55" name="Group 54"/>
          <p:cNvGrpSpPr/>
          <p:nvPr/>
        </p:nvGrpSpPr>
        <p:grpSpPr>
          <a:xfrm>
            <a:off x="4416677" y="4384159"/>
            <a:ext cx="311806" cy="311806"/>
            <a:chOff x="9933365" y="3258061"/>
            <a:chExt cx="311806" cy="311806"/>
          </a:xfrm>
        </p:grpSpPr>
        <p:sp>
          <p:nvSpPr>
            <p:cNvPr id="56" name="Rounded Rectangle 55"/>
            <p:cNvSpPr/>
            <p:nvPr/>
          </p:nvSpPr>
          <p:spPr bwMode="auto">
            <a:xfrm>
              <a:off x="9933365" y="3258061"/>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57" name="Group 56"/>
            <p:cNvGrpSpPr/>
            <p:nvPr/>
          </p:nvGrpSpPr>
          <p:grpSpPr>
            <a:xfrm>
              <a:off x="10010133" y="3290250"/>
              <a:ext cx="158270" cy="248551"/>
              <a:chOff x="7607011" y="2962020"/>
              <a:chExt cx="973462" cy="1695527"/>
            </a:xfrm>
            <a:solidFill>
              <a:schemeClr val="bg1">
                <a:lumMod val="65000"/>
              </a:schemeClr>
            </a:solidFill>
            <a:effectLst/>
          </p:grpSpPr>
          <p:sp>
            <p:nvSpPr>
              <p:cNvPr id="58" name="Rounded Rectangle 57"/>
              <p:cNvSpPr/>
              <p:nvPr/>
            </p:nvSpPr>
            <p:spPr bwMode="auto">
              <a:xfrm>
                <a:off x="7607011" y="2962020"/>
                <a:ext cx="973462" cy="1695527"/>
              </a:xfrm>
              <a:prstGeom prst="roundRect">
                <a:avLst>
                  <a:gd name="adj" fmla="val 12296"/>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59" name="Rectangle 58"/>
              <p:cNvSpPr/>
              <p:nvPr/>
            </p:nvSpPr>
            <p:spPr bwMode="auto">
              <a:xfrm>
                <a:off x="7710821" y="3152053"/>
                <a:ext cx="778368" cy="1179778"/>
              </a:xfrm>
              <a:prstGeom prst="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60" name="Rounded Rectangle 59"/>
              <p:cNvSpPr/>
              <p:nvPr/>
            </p:nvSpPr>
            <p:spPr bwMode="auto">
              <a:xfrm>
                <a:off x="8039578" y="4418672"/>
                <a:ext cx="108001" cy="108001"/>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61" name="Rounded Rectangle 60"/>
              <p:cNvSpPr/>
              <p:nvPr/>
            </p:nvSpPr>
            <p:spPr bwMode="auto">
              <a:xfrm>
                <a:off x="7967743" y="3040459"/>
                <a:ext cx="252000" cy="36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62" name="Group 61"/>
          <p:cNvGrpSpPr/>
          <p:nvPr/>
        </p:nvGrpSpPr>
        <p:grpSpPr>
          <a:xfrm>
            <a:off x="4789417" y="3359557"/>
            <a:ext cx="311806" cy="311806"/>
            <a:chOff x="9638682" y="3526536"/>
            <a:chExt cx="311806" cy="311806"/>
          </a:xfrm>
        </p:grpSpPr>
        <p:sp>
          <p:nvSpPr>
            <p:cNvPr id="63" name="Rounded Rectangle 62"/>
            <p:cNvSpPr/>
            <p:nvPr/>
          </p:nvSpPr>
          <p:spPr bwMode="auto">
            <a:xfrm>
              <a:off x="9638682" y="3526536"/>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64" name="Group 63"/>
            <p:cNvGrpSpPr/>
            <p:nvPr/>
          </p:nvGrpSpPr>
          <p:grpSpPr>
            <a:xfrm>
              <a:off x="9669799" y="3585737"/>
              <a:ext cx="256577" cy="178363"/>
              <a:chOff x="-3279646" y="4516279"/>
              <a:chExt cx="2114900" cy="1344427"/>
            </a:xfrm>
          </p:grpSpPr>
          <p:grpSp>
            <p:nvGrpSpPr>
              <p:cNvPr id="65" name="Group 64"/>
              <p:cNvGrpSpPr/>
              <p:nvPr/>
            </p:nvGrpSpPr>
            <p:grpSpPr>
              <a:xfrm>
                <a:off x="-3279646" y="4516279"/>
                <a:ext cx="2114900" cy="1344427"/>
                <a:chOff x="1781117" y="4106385"/>
                <a:chExt cx="2114900" cy="1344427"/>
              </a:xfrm>
            </p:grpSpPr>
            <p:sp>
              <p:nvSpPr>
                <p:cNvPr id="68" name="Freeform 67"/>
                <p:cNvSpPr/>
                <p:nvPr/>
              </p:nvSpPr>
              <p:spPr bwMode="auto">
                <a:xfrm>
                  <a:off x="1781117" y="4106385"/>
                  <a:ext cx="2114900" cy="1256599"/>
                </a:xfrm>
                <a:custGeom>
                  <a:avLst/>
                  <a:gdLst>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34034 h 1265013"/>
                    <a:gd name="connsiteX5" fmla="*/ 1910142 w 2114900"/>
                    <a:gd name="connsiteY5" fmla="*/ 0 h 1265013"/>
                    <a:gd name="connsiteX6" fmla="*/ 215977 w 2114900"/>
                    <a:gd name="connsiteY6" fmla="*/ 8414 h 1265013"/>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56473 h 1265013"/>
                    <a:gd name="connsiteX5" fmla="*/ 1910142 w 2114900"/>
                    <a:gd name="connsiteY5" fmla="*/ 0 h 1265013"/>
                    <a:gd name="connsiteX6" fmla="*/ 215977 w 2114900"/>
                    <a:gd name="connsiteY6" fmla="*/ 8414 h 1265013"/>
                    <a:gd name="connsiteX0" fmla="*/ 215977 w 2114900"/>
                    <a:gd name="connsiteY0" fmla="*/ 0 h 1256599"/>
                    <a:gd name="connsiteX1" fmla="*/ 218782 w 2114900"/>
                    <a:gd name="connsiteY1" fmla="*/ 959279 h 1256599"/>
                    <a:gd name="connsiteX2" fmla="*/ 0 w 2114900"/>
                    <a:gd name="connsiteY2" fmla="*/ 1256599 h 1256599"/>
                    <a:gd name="connsiteX3" fmla="*/ 2114900 w 2114900"/>
                    <a:gd name="connsiteY3" fmla="*/ 1250989 h 1256599"/>
                    <a:gd name="connsiteX4" fmla="*/ 1912947 w 2114900"/>
                    <a:gd name="connsiteY4" fmla="*/ 948059 h 1256599"/>
                    <a:gd name="connsiteX5" fmla="*/ 1910142 w 2114900"/>
                    <a:gd name="connsiteY5" fmla="*/ 0 h 1256599"/>
                    <a:gd name="connsiteX6" fmla="*/ 215977 w 2114900"/>
                    <a:gd name="connsiteY6" fmla="*/ 0 h 125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900" h="1256599">
                      <a:moveTo>
                        <a:pt x="215977" y="0"/>
                      </a:moveTo>
                      <a:lnTo>
                        <a:pt x="218782" y="959279"/>
                      </a:lnTo>
                      <a:lnTo>
                        <a:pt x="0" y="1256599"/>
                      </a:lnTo>
                      <a:lnTo>
                        <a:pt x="2114900" y="1250989"/>
                      </a:lnTo>
                      <a:lnTo>
                        <a:pt x="1912947" y="948059"/>
                      </a:lnTo>
                      <a:lnTo>
                        <a:pt x="1910142" y="0"/>
                      </a:lnTo>
                      <a:lnTo>
                        <a:pt x="215977" y="0"/>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69" name="Snip Same Side Corner Rectangle 68"/>
                <p:cNvSpPr/>
                <p:nvPr/>
              </p:nvSpPr>
              <p:spPr bwMode="auto">
                <a:xfrm flipV="1">
                  <a:off x="1781117" y="5353840"/>
                  <a:ext cx="2114900" cy="96972"/>
                </a:xfrm>
                <a:prstGeom prst="snip2SameRect">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sp>
            <p:nvSpPr>
              <p:cNvPr id="66" name="Rounded Rectangle 65"/>
              <p:cNvSpPr/>
              <p:nvPr/>
            </p:nvSpPr>
            <p:spPr bwMode="auto">
              <a:xfrm>
                <a:off x="-2963726" y="4603572"/>
                <a:ext cx="1483695" cy="889157"/>
              </a:xfrm>
              <a:prstGeom prst="roundRect">
                <a:avLst>
                  <a:gd name="adj" fmla="val 11304"/>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67" name="Isosceles Triangle 66"/>
              <p:cNvSpPr/>
              <p:nvPr/>
            </p:nvSpPr>
            <p:spPr bwMode="auto">
              <a:xfrm rot="5400000">
                <a:off x="-2375063" y="4808464"/>
                <a:ext cx="434165" cy="474782"/>
              </a:xfrm>
              <a:prstGeom prst="triangle">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sp>
        <p:nvSpPr>
          <p:cNvPr id="70" name="TextBox 69"/>
          <p:cNvSpPr txBox="1"/>
          <p:nvPr/>
        </p:nvSpPr>
        <p:spPr>
          <a:xfrm>
            <a:off x="5273084" y="3226927"/>
            <a:ext cx="2632452" cy="338554"/>
          </a:xfrm>
          <a:prstGeom prst="rect">
            <a:avLst/>
          </a:prstGeom>
          <a:noFill/>
        </p:spPr>
        <p:txBody>
          <a:bodyPr wrap="none" rtlCol="0">
            <a:spAutoFit/>
          </a:bodyPr>
          <a:lstStyle/>
          <a:p>
            <a:r>
              <a:rPr lang="en-GB" sz="1600" b="0" dirty="0" smtClean="0">
                <a:solidFill>
                  <a:srgbClr val="2D2D8A"/>
                </a:solidFill>
                <a:latin typeface="+mn-lt"/>
              </a:rPr>
              <a:t>3D, video, UHD screens</a:t>
            </a:r>
            <a:endParaRPr lang="en-GB" sz="1600" b="0" dirty="0">
              <a:solidFill>
                <a:srgbClr val="2D2D8A"/>
              </a:solidFill>
              <a:latin typeface="+mn-lt"/>
            </a:endParaRPr>
          </a:p>
        </p:txBody>
      </p:sp>
      <p:sp>
        <p:nvSpPr>
          <p:cNvPr id="71" name="TextBox 70"/>
          <p:cNvSpPr txBox="1"/>
          <p:nvPr/>
        </p:nvSpPr>
        <p:spPr>
          <a:xfrm>
            <a:off x="5604482" y="3631166"/>
            <a:ext cx="2947858" cy="338554"/>
          </a:xfrm>
          <a:prstGeom prst="rect">
            <a:avLst/>
          </a:prstGeom>
          <a:noFill/>
        </p:spPr>
        <p:txBody>
          <a:bodyPr wrap="none" rtlCol="0">
            <a:spAutoFit/>
          </a:bodyPr>
          <a:lstStyle/>
          <a:p>
            <a:r>
              <a:rPr lang="en-GB" sz="1600" b="0" dirty="0" smtClean="0">
                <a:solidFill>
                  <a:srgbClr val="2D2D8A"/>
                </a:solidFill>
                <a:latin typeface="+mn-lt"/>
              </a:rPr>
              <a:t>Work and play in the cloud</a:t>
            </a:r>
            <a:endParaRPr lang="en-GB" sz="1600" b="0" dirty="0">
              <a:solidFill>
                <a:srgbClr val="2D2D8A"/>
              </a:solidFill>
              <a:latin typeface="+mn-lt"/>
            </a:endParaRPr>
          </a:p>
        </p:txBody>
      </p:sp>
      <p:sp>
        <p:nvSpPr>
          <p:cNvPr id="72" name="TextBox 71"/>
          <p:cNvSpPr txBox="1"/>
          <p:nvPr/>
        </p:nvSpPr>
        <p:spPr>
          <a:xfrm>
            <a:off x="5926217" y="4035405"/>
            <a:ext cx="2083776" cy="338554"/>
          </a:xfrm>
          <a:prstGeom prst="rect">
            <a:avLst/>
          </a:prstGeom>
          <a:noFill/>
        </p:spPr>
        <p:txBody>
          <a:bodyPr wrap="none" rtlCol="0">
            <a:spAutoFit/>
          </a:bodyPr>
          <a:lstStyle/>
          <a:p>
            <a:r>
              <a:rPr lang="en-GB" sz="1600" b="0" dirty="0" smtClean="0">
                <a:solidFill>
                  <a:srgbClr val="2D2D8A"/>
                </a:solidFill>
                <a:latin typeface="+mn-lt"/>
              </a:rPr>
              <a:t>Augmented reality</a:t>
            </a:r>
            <a:endParaRPr lang="en-GB" sz="1600" b="0" dirty="0">
              <a:solidFill>
                <a:srgbClr val="2D2D8A"/>
              </a:solidFill>
              <a:latin typeface="+mn-lt"/>
            </a:endParaRPr>
          </a:p>
        </p:txBody>
      </p:sp>
      <p:sp>
        <p:nvSpPr>
          <p:cNvPr id="73" name="TextBox 72"/>
          <p:cNvSpPr txBox="1"/>
          <p:nvPr/>
        </p:nvSpPr>
        <p:spPr>
          <a:xfrm>
            <a:off x="6247952" y="4439644"/>
            <a:ext cx="2302233" cy="338554"/>
          </a:xfrm>
          <a:prstGeom prst="rect">
            <a:avLst/>
          </a:prstGeom>
          <a:noFill/>
        </p:spPr>
        <p:txBody>
          <a:bodyPr wrap="none" rtlCol="0">
            <a:spAutoFit/>
          </a:bodyPr>
          <a:lstStyle/>
          <a:p>
            <a:r>
              <a:rPr lang="en-GB" sz="1600" b="0" dirty="0" smtClean="0">
                <a:solidFill>
                  <a:srgbClr val="2D2D8A"/>
                </a:solidFill>
                <a:latin typeface="+mn-lt"/>
              </a:rPr>
              <a:t>Industry automation</a:t>
            </a:r>
            <a:endParaRPr lang="en-GB" sz="1600" b="0" dirty="0">
              <a:solidFill>
                <a:srgbClr val="2D2D8A"/>
              </a:solidFill>
              <a:latin typeface="+mn-lt"/>
            </a:endParaRPr>
          </a:p>
        </p:txBody>
      </p:sp>
      <p:sp>
        <p:nvSpPr>
          <p:cNvPr id="74" name="TextBox 73"/>
          <p:cNvSpPr txBox="1"/>
          <p:nvPr/>
        </p:nvSpPr>
        <p:spPr>
          <a:xfrm>
            <a:off x="6512312" y="4843883"/>
            <a:ext cx="1356462" cy="338554"/>
          </a:xfrm>
          <a:prstGeom prst="rect">
            <a:avLst/>
          </a:prstGeom>
          <a:noFill/>
        </p:spPr>
        <p:txBody>
          <a:bodyPr wrap="none" rtlCol="0">
            <a:spAutoFit/>
          </a:bodyPr>
          <a:lstStyle/>
          <a:p>
            <a:r>
              <a:rPr lang="en-GB" sz="1600" b="0" dirty="0" err="1" smtClean="0">
                <a:solidFill>
                  <a:srgbClr val="2D2D8A"/>
                </a:solidFill>
                <a:latin typeface="+mn-lt"/>
              </a:rPr>
              <a:t>Self driving</a:t>
            </a:r>
            <a:endParaRPr lang="en-GB" sz="1600" b="0" dirty="0">
              <a:solidFill>
                <a:srgbClr val="2D2D8A"/>
              </a:solidFill>
              <a:latin typeface="+mn-lt"/>
            </a:endParaRPr>
          </a:p>
        </p:txBody>
      </p:sp>
      <p:sp>
        <p:nvSpPr>
          <p:cNvPr id="75" name="TextBox 74"/>
          <p:cNvSpPr txBox="1"/>
          <p:nvPr/>
        </p:nvSpPr>
        <p:spPr>
          <a:xfrm>
            <a:off x="5704508" y="5248122"/>
            <a:ext cx="2980303" cy="338554"/>
          </a:xfrm>
          <a:prstGeom prst="rect">
            <a:avLst/>
          </a:prstGeom>
          <a:noFill/>
        </p:spPr>
        <p:txBody>
          <a:bodyPr wrap="none" rtlCol="0">
            <a:spAutoFit/>
          </a:bodyPr>
          <a:lstStyle/>
          <a:p>
            <a:r>
              <a:rPr lang="en-GB" sz="1600" b="0" dirty="0" smtClean="0">
                <a:solidFill>
                  <a:srgbClr val="2D2D8A"/>
                </a:solidFill>
                <a:latin typeface="+mn-lt"/>
              </a:rPr>
              <a:t>Mission critical applications</a:t>
            </a:r>
            <a:endParaRPr lang="en-GB" sz="1600" b="0" dirty="0">
              <a:solidFill>
                <a:srgbClr val="2D2D8A"/>
              </a:solidFill>
              <a:latin typeface="+mn-lt"/>
            </a:endParaRPr>
          </a:p>
        </p:txBody>
      </p:sp>
      <p:grpSp>
        <p:nvGrpSpPr>
          <p:cNvPr id="76" name="Group 75"/>
          <p:cNvGrpSpPr/>
          <p:nvPr/>
        </p:nvGrpSpPr>
        <p:grpSpPr>
          <a:xfrm>
            <a:off x="5731402" y="4583185"/>
            <a:ext cx="311806" cy="311806"/>
            <a:chOff x="5731402" y="4583185"/>
            <a:chExt cx="311806" cy="311806"/>
          </a:xfrm>
        </p:grpSpPr>
        <p:sp>
          <p:nvSpPr>
            <p:cNvPr id="77" name="Rounded Rectangle 76"/>
            <p:cNvSpPr/>
            <p:nvPr/>
          </p:nvSpPr>
          <p:spPr bwMode="auto">
            <a:xfrm>
              <a:off x="5731402" y="4583185"/>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78" name="Group 77"/>
            <p:cNvGrpSpPr/>
            <p:nvPr/>
          </p:nvGrpSpPr>
          <p:grpSpPr>
            <a:xfrm>
              <a:off x="5794685" y="4646534"/>
              <a:ext cx="180000" cy="180000"/>
              <a:chOff x="5056541" y="4876413"/>
              <a:chExt cx="180000" cy="180000"/>
            </a:xfrm>
          </p:grpSpPr>
          <p:sp>
            <p:nvSpPr>
              <p:cNvPr id="79" name="Oval 78"/>
              <p:cNvSpPr/>
              <p:nvPr/>
            </p:nvSpPr>
            <p:spPr bwMode="auto">
              <a:xfrm>
                <a:off x="5074541" y="4894284"/>
                <a:ext cx="144000" cy="144259"/>
              </a:xfrm>
              <a:prstGeom prst="ellipse">
                <a:avLst/>
              </a:prstGeom>
              <a:noFill/>
              <a:ln w="190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80" name="Oval 79"/>
              <p:cNvSpPr/>
              <p:nvPr/>
            </p:nvSpPr>
            <p:spPr bwMode="auto">
              <a:xfrm>
                <a:off x="5056541" y="4876413"/>
                <a:ext cx="180000" cy="180000"/>
              </a:xfrm>
              <a:prstGeom prst="ellipse">
                <a:avLst/>
              </a:prstGeom>
              <a:noFill/>
              <a:ln w="19050" cap="flat" cmpd="sng" algn="ctr">
                <a:solidFill>
                  <a:schemeClr val="bg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cxnSp>
        <p:nvCxnSpPr>
          <p:cNvPr id="81" name="Straight Connector 80"/>
          <p:cNvCxnSpPr/>
          <p:nvPr/>
        </p:nvCxnSpPr>
        <p:spPr bwMode="auto">
          <a:xfrm>
            <a:off x="5162005" y="3528723"/>
            <a:ext cx="2716543" cy="5783"/>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p:nvPr/>
        </p:nvCxnSpPr>
        <p:spPr bwMode="auto">
          <a:xfrm>
            <a:off x="5453390" y="3934222"/>
            <a:ext cx="3060805" cy="0"/>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Connector 82"/>
          <p:cNvCxnSpPr/>
          <p:nvPr/>
        </p:nvCxnSpPr>
        <p:spPr bwMode="auto">
          <a:xfrm>
            <a:off x="5795980" y="4339721"/>
            <a:ext cx="2158759" cy="5783"/>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Connector 83"/>
          <p:cNvCxnSpPr/>
          <p:nvPr/>
        </p:nvCxnSpPr>
        <p:spPr bwMode="auto">
          <a:xfrm>
            <a:off x="6101995" y="4745220"/>
            <a:ext cx="2353680" cy="5783"/>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a:off x="6393380" y="5150719"/>
            <a:ext cx="1475394" cy="15699"/>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7" name="TextBox 86"/>
          <p:cNvSpPr txBox="1"/>
          <p:nvPr/>
        </p:nvSpPr>
        <p:spPr>
          <a:xfrm>
            <a:off x="2317932" y="4278597"/>
            <a:ext cx="726096" cy="338554"/>
          </a:xfrm>
          <a:prstGeom prst="rect">
            <a:avLst/>
          </a:prstGeom>
          <a:noFill/>
        </p:spPr>
        <p:txBody>
          <a:bodyPr wrap="none" rtlCol="0">
            <a:spAutoFit/>
          </a:bodyPr>
          <a:lstStyle/>
          <a:p>
            <a:r>
              <a:rPr lang="en-GB" sz="1600" b="0" dirty="0" smtClean="0">
                <a:solidFill>
                  <a:srgbClr val="2D2D8A"/>
                </a:solidFill>
                <a:latin typeface="+mn-lt"/>
              </a:rPr>
              <a:t>Voice</a:t>
            </a:r>
            <a:endParaRPr lang="en-GB" sz="1600" b="0" dirty="0">
              <a:solidFill>
                <a:srgbClr val="2D2D8A"/>
              </a:solidFill>
              <a:latin typeface="+mn-lt"/>
            </a:endParaRPr>
          </a:p>
        </p:txBody>
      </p:sp>
      <p:cxnSp>
        <p:nvCxnSpPr>
          <p:cNvPr id="88" name="Straight Connector 87"/>
          <p:cNvCxnSpPr/>
          <p:nvPr/>
        </p:nvCxnSpPr>
        <p:spPr bwMode="auto">
          <a:xfrm flipH="1">
            <a:off x="2363191" y="4537169"/>
            <a:ext cx="1959449" cy="27879"/>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p:cNvCxnSpPr/>
          <p:nvPr/>
        </p:nvCxnSpPr>
        <p:spPr bwMode="auto">
          <a:xfrm flipH="1" flipV="1">
            <a:off x="1466460" y="5099338"/>
            <a:ext cx="1275239" cy="12508"/>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Oval 89"/>
          <p:cNvSpPr/>
          <p:nvPr/>
        </p:nvSpPr>
        <p:spPr bwMode="auto">
          <a:xfrm>
            <a:off x="2737125" y="4718245"/>
            <a:ext cx="1138085" cy="781785"/>
          </a:xfrm>
          <a:prstGeom prst="ellipse">
            <a:avLst/>
          </a:prstGeom>
          <a:noFill/>
          <a:ln w="9525" cap="flat" cmpd="sng" algn="ctr">
            <a:solidFill>
              <a:srgbClr val="0F54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91" name="Group 90"/>
          <p:cNvGrpSpPr/>
          <p:nvPr/>
        </p:nvGrpSpPr>
        <p:grpSpPr>
          <a:xfrm>
            <a:off x="2827407" y="4957529"/>
            <a:ext cx="311806" cy="311806"/>
            <a:chOff x="2580073" y="5502215"/>
            <a:chExt cx="311806" cy="311806"/>
          </a:xfrm>
        </p:grpSpPr>
        <p:sp>
          <p:nvSpPr>
            <p:cNvPr id="92" name="Rounded Rectangle 91"/>
            <p:cNvSpPr/>
            <p:nvPr/>
          </p:nvSpPr>
          <p:spPr bwMode="auto">
            <a:xfrm>
              <a:off x="2580073" y="5502215"/>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93" name="Oval 92"/>
            <p:cNvSpPr/>
            <p:nvPr/>
          </p:nvSpPr>
          <p:spPr bwMode="auto">
            <a:xfrm>
              <a:off x="2713733" y="5544275"/>
              <a:ext cx="107378" cy="67506"/>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94" name="Group 93"/>
            <p:cNvGrpSpPr/>
            <p:nvPr/>
          </p:nvGrpSpPr>
          <p:grpSpPr>
            <a:xfrm>
              <a:off x="2732022" y="5618924"/>
              <a:ext cx="89089" cy="97106"/>
              <a:chOff x="2579622" y="5442615"/>
              <a:chExt cx="89089" cy="115665"/>
            </a:xfrm>
          </p:grpSpPr>
          <p:cxnSp>
            <p:nvCxnSpPr>
              <p:cNvPr id="96" name="Straight Connector 95"/>
              <p:cNvCxnSpPr/>
              <p:nvPr/>
            </p:nvCxnSpPr>
            <p:spPr bwMode="auto">
              <a:xfrm flipH="1">
                <a:off x="2579622" y="5442615"/>
                <a:ext cx="16744" cy="104319"/>
              </a:xfrm>
              <a:prstGeom prst="line">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Connector 96"/>
              <p:cNvCxnSpPr/>
              <p:nvPr/>
            </p:nvCxnSpPr>
            <p:spPr bwMode="auto">
              <a:xfrm>
                <a:off x="2619975" y="5453959"/>
                <a:ext cx="0" cy="104321"/>
              </a:xfrm>
              <a:prstGeom prst="line">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Straight Connector 97"/>
              <p:cNvCxnSpPr/>
              <p:nvPr/>
            </p:nvCxnSpPr>
            <p:spPr bwMode="auto">
              <a:xfrm>
                <a:off x="2641009" y="5442615"/>
                <a:ext cx="27702" cy="104319"/>
              </a:xfrm>
              <a:prstGeom prst="line">
                <a:avLst/>
              </a:pr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5" name="Bent Arrow 94"/>
            <p:cNvSpPr/>
            <p:nvPr/>
          </p:nvSpPr>
          <p:spPr bwMode="auto">
            <a:xfrm>
              <a:off x="2655093" y="5549063"/>
              <a:ext cx="117281" cy="213562"/>
            </a:xfrm>
            <a:prstGeom prst="bentArrow">
              <a:avLst>
                <a:gd name="adj1" fmla="val 27283"/>
                <a:gd name="adj2" fmla="val 25000"/>
                <a:gd name="adj3" fmla="val 25000"/>
                <a:gd name="adj4" fmla="val 43750"/>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nvGrpSpPr>
          <p:cNvPr id="99" name="Group 98"/>
          <p:cNvGrpSpPr/>
          <p:nvPr/>
        </p:nvGrpSpPr>
        <p:grpSpPr>
          <a:xfrm>
            <a:off x="3479233" y="4957529"/>
            <a:ext cx="311806" cy="311806"/>
            <a:chOff x="2427673" y="5349815"/>
            <a:chExt cx="311806" cy="311806"/>
          </a:xfrm>
        </p:grpSpPr>
        <p:sp>
          <p:nvSpPr>
            <p:cNvPr id="100" name="Rounded Rectangle 99"/>
            <p:cNvSpPr/>
            <p:nvPr/>
          </p:nvSpPr>
          <p:spPr bwMode="auto">
            <a:xfrm>
              <a:off x="2427673" y="5349815"/>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01" name="Flowchart: Merge 29"/>
            <p:cNvSpPr/>
            <p:nvPr/>
          </p:nvSpPr>
          <p:spPr bwMode="auto">
            <a:xfrm rot="18300000" flipH="1">
              <a:off x="2624116" y="5489132"/>
              <a:ext cx="36000" cy="104290"/>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789 h 17453"/>
                <a:gd name="connsiteX1" fmla="*/ 10000 w 10000"/>
                <a:gd name="connsiteY1" fmla="*/ 789 h 17453"/>
                <a:gd name="connsiteX2" fmla="*/ 5000 w 10000"/>
                <a:gd name="connsiteY2" fmla="*/ 17453 h 17453"/>
                <a:gd name="connsiteX3" fmla="*/ 0 w 10000"/>
                <a:gd name="connsiteY3" fmla="*/ 789 h 17453"/>
                <a:gd name="connsiteX0" fmla="*/ 0 w 10000"/>
                <a:gd name="connsiteY0" fmla="*/ 959 h 17623"/>
                <a:gd name="connsiteX1" fmla="*/ 10000 w 10000"/>
                <a:gd name="connsiteY1" fmla="*/ 959 h 17623"/>
                <a:gd name="connsiteX2" fmla="*/ 5000 w 10000"/>
                <a:gd name="connsiteY2" fmla="*/ 17623 h 17623"/>
                <a:gd name="connsiteX3" fmla="*/ 0 w 10000"/>
                <a:gd name="connsiteY3" fmla="*/ 959 h 17623"/>
                <a:gd name="connsiteX0" fmla="*/ 0 w 10000"/>
                <a:gd name="connsiteY0" fmla="*/ 1250 h 17914"/>
                <a:gd name="connsiteX1" fmla="*/ 10000 w 10000"/>
                <a:gd name="connsiteY1" fmla="*/ 1250 h 17914"/>
                <a:gd name="connsiteX2" fmla="*/ 5000 w 10000"/>
                <a:gd name="connsiteY2" fmla="*/ 17914 h 17914"/>
                <a:gd name="connsiteX3" fmla="*/ 0 w 10000"/>
                <a:gd name="connsiteY3" fmla="*/ 1250 h 17914"/>
              </a:gdLst>
              <a:ahLst/>
              <a:cxnLst>
                <a:cxn ang="0">
                  <a:pos x="connsiteX0" y="connsiteY0"/>
                </a:cxn>
                <a:cxn ang="0">
                  <a:pos x="connsiteX1" y="connsiteY1"/>
                </a:cxn>
                <a:cxn ang="0">
                  <a:pos x="connsiteX2" y="connsiteY2"/>
                </a:cxn>
                <a:cxn ang="0">
                  <a:pos x="connsiteX3" y="connsiteY3"/>
                </a:cxn>
              </a:cxnLst>
              <a:rect l="l" t="t" r="r" b="b"/>
              <a:pathLst>
                <a:path w="10000" h="17914">
                  <a:moveTo>
                    <a:pt x="0" y="1250"/>
                  </a:moveTo>
                  <a:cubicBezTo>
                    <a:pt x="2708" y="-305"/>
                    <a:pt x="6667" y="-527"/>
                    <a:pt x="10000" y="1250"/>
                  </a:cubicBezTo>
                  <a:cubicBezTo>
                    <a:pt x="8333" y="6805"/>
                    <a:pt x="6042" y="10804"/>
                    <a:pt x="5000" y="17914"/>
                  </a:cubicBezTo>
                  <a:cubicBezTo>
                    <a:pt x="4583" y="11693"/>
                    <a:pt x="1667" y="6805"/>
                    <a:pt x="0" y="1250"/>
                  </a:cubicBezTo>
                  <a:close/>
                </a:path>
              </a:pathLst>
            </a:cu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cxnSp>
          <p:nvCxnSpPr>
            <p:cNvPr id="102" name="Straight Connector 101"/>
            <p:cNvCxnSpPr/>
            <p:nvPr/>
          </p:nvCxnSpPr>
          <p:spPr bwMode="auto">
            <a:xfrm flipH="1">
              <a:off x="2575230" y="5513916"/>
              <a:ext cx="1" cy="108000"/>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Oval 102"/>
            <p:cNvSpPr/>
            <p:nvPr/>
          </p:nvSpPr>
          <p:spPr bwMode="auto">
            <a:xfrm>
              <a:off x="2566755" y="5491624"/>
              <a:ext cx="18000" cy="18000"/>
            </a:xfrm>
            <a:prstGeom prst="ellipse">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04" name="Flowchart: Merge 29"/>
            <p:cNvSpPr/>
            <p:nvPr/>
          </p:nvSpPr>
          <p:spPr bwMode="auto">
            <a:xfrm rot="3300000">
              <a:off x="2493336" y="5489132"/>
              <a:ext cx="36000" cy="104290"/>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789 h 17453"/>
                <a:gd name="connsiteX1" fmla="*/ 10000 w 10000"/>
                <a:gd name="connsiteY1" fmla="*/ 789 h 17453"/>
                <a:gd name="connsiteX2" fmla="*/ 5000 w 10000"/>
                <a:gd name="connsiteY2" fmla="*/ 17453 h 17453"/>
                <a:gd name="connsiteX3" fmla="*/ 0 w 10000"/>
                <a:gd name="connsiteY3" fmla="*/ 789 h 17453"/>
                <a:gd name="connsiteX0" fmla="*/ 0 w 10000"/>
                <a:gd name="connsiteY0" fmla="*/ 959 h 17623"/>
                <a:gd name="connsiteX1" fmla="*/ 10000 w 10000"/>
                <a:gd name="connsiteY1" fmla="*/ 959 h 17623"/>
                <a:gd name="connsiteX2" fmla="*/ 5000 w 10000"/>
                <a:gd name="connsiteY2" fmla="*/ 17623 h 17623"/>
                <a:gd name="connsiteX3" fmla="*/ 0 w 10000"/>
                <a:gd name="connsiteY3" fmla="*/ 959 h 17623"/>
                <a:gd name="connsiteX0" fmla="*/ 0 w 10000"/>
                <a:gd name="connsiteY0" fmla="*/ 1250 h 17914"/>
                <a:gd name="connsiteX1" fmla="*/ 10000 w 10000"/>
                <a:gd name="connsiteY1" fmla="*/ 1250 h 17914"/>
                <a:gd name="connsiteX2" fmla="*/ 5000 w 10000"/>
                <a:gd name="connsiteY2" fmla="*/ 17914 h 17914"/>
                <a:gd name="connsiteX3" fmla="*/ 0 w 10000"/>
                <a:gd name="connsiteY3" fmla="*/ 1250 h 17914"/>
              </a:gdLst>
              <a:ahLst/>
              <a:cxnLst>
                <a:cxn ang="0">
                  <a:pos x="connsiteX0" y="connsiteY0"/>
                </a:cxn>
                <a:cxn ang="0">
                  <a:pos x="connsiteX1" y="connsiteY1"/>
                </a:cxn>
                <a:cxn ang="0">
                  <a:pos x="connsiteX2" y="connsiteY2"/>
                </a:cxn>
                <a:cxn ang="0">
                  <a:pos x="connsiteX3" y="connsiteY3"/>
                </a:cxn>
              </a:cxnLst>
              <a:rect l="l" t="t" r="r" b="b"/>
              <a:pathLst>
                <a:path w="10000" h="17914">
                  <a:moveTo>
                    <a:pt x="0" y="1250"/>
                  </a:moveTo>
                  <a:cubicBezTo>
                    <a:pt x="2708" y="-305"/>
                    <a:pt x="6667" y="-527"/>
                    <a:pt x="10000" y="1250"/>
                  </a:cubicBezTo>
                  <a:cubicBezTo>
                    <a:pt x="8333" y="6805"/>
                    <a:pt x="6042" y="10804"/>
                    <a:pt x="5000" y="17914"/>
                  </a:cubicBezTo>
                  <a:cubicBezTo>
                    <a:pt x="4583" y="11693"/>
                    <a:pt x="1667" y="6805"/>
                    <a:pt x="0" y="1250"/>
                  </a:cubicBezTo>
                  <a:close/>
                </a:path>
              </a:pathLst>
            </a:cu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05" name="Flowchart: Merge 29"/>
            <p:cNvSpPr/>
            <p:nvPr/>
          </p:nvSpPr>
          <p:spPr bwMode="auto">
            <a:xfrm rot="10800000">
              <a:off x="2558705" y="5373205"/>
              <a:ext cx="36000" cy="104290"/>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0 h 16664"/>
                <a:gd name="connsiteX1" fmla="*/ 10000 w 10000"/>
                <a:gd name="connsiteY1" fmla="*/ 0 h 16664"/>
                <a:gd name="connsiteX2" fmla="*/ 5000 w 10000"/>
                <a:gd name="connsiteY2" fmla="*/ 16664 h 16664"/>
                <a:gd name="connsiteX3" fmla="*/ 0 w 10000"/>
                <a:gd name="connsiteY3" fmla="*/ 0 h 16664"/>
                <a:gd name="connsiteX0" fmla="*/ 0 w 10000"/>
                <a:gd name="connsiteY0" fmla="*/ 789 h 17453"/>
                <a:gd name="connsiteX1" fmla="*/ 10000 w 10000"/>
                <a:gd name="connsiteY1" fmla="*/ 789 h 17453"/>
                <a:gd name="connsiteX2" fmla="*/ 5000 w 10000"/>
                <a:gd name="connsiteY2" fmla="*/ 17453 h 17453"/>
                <a:gd name="connsiteX3" fmla="*/ 0 w 10000"/>
                <a:gd name="connsiteY3" fmla="*/ 789 h 17453"/>
                <a:gd name="connsiteX0" fmla="*/ 0 w 10000"/>
                <a:gd name="connsiteY0" fmla="*/ 959 h 17623"/>
                <a:gd name="connsiteX1" fmla="*/ 10000 w 10000"/>
                <a:gd name="connsiteY1" fmla="*/ 959 h 17623"/>
                <a:gd name="connsiteX2" fmla="*/ 5000 w 10000"/>
                <a:gd name="connsiteY2" fmla="*/ 17623 h 17623"/>
                <a:gd name="connsiteX3" fmla="*/ 0 w 10000"/>
                <a:gd name="connsiteY3" fmla="*/ 959 h 17623"/>
                <a:gd name="connsiteX0" fmla="*/ 0 w 10000"/>
                <a:gd name="connsiteY0" fmla="*/ 1250 h 17914"/>
                <a:gd name="connsiteX1" fmla="*/ 10000 w 10000"/>
                <a:gd name="connsiteY1" fmla="*/ 1250 h 17914"/>
                <a:gd name="connsiteX2" fmla="*/ 5000 w 10000"/>
                <a:gd name="connsiteY2" fmla="*/ 17914 h 17914"/>
                <a:gd name="connsiteX3" fmla="*/ 0 w 10000"/>
                <a:gd name="connsiteY3" fmla="*/ 1250 h 17914"/>
              </a:gdLst>
              <a:ahLst/>
              <a:cxnLst>
                <a:cxn ang="0">
                  <a:pos x="connsiteX0" y="connsiteY0"/>
                </a:cxn>
                <a:cxn ang="0">
                  <a:pos x="connsiteX1" y="connsiteY1"/>
                </a:cxn>
                <a:cxn ang="0">
                  <a:pos x="connsiteX2" y="connsiteY2"/>
                </a:cxn>
                <a:cxn ang="0">
                  <a:pos x="connsiteX3" y="connsiteY3"/>
                </a:cxn>
              </a:cxnLst>
              <a:rect l="l" t="t" r="r" b="b"/>
              <a:pathLst>
                <a:path w="10000" h="17914">
                  <a:moveTo>
                    <a:pt x="0" y="1250"/>
                  </a:moveTo>
                  <a:cubicBezTo>
                    <a:pt x="2708" y="-305"/>
                    <a:pt x="6667" y="-527"/>
                    <a:pt x="10000" y="1250"/>
                  </a:cubicBezTo>
                  <a:cubicBezTo>
                    <a:pt x="8333" y="6805"/>
                    <a:pt x="6042" y="10804"/>
                    <a:pt x="5000" y="17914"/>
                  </a:cubicBezTo>
                  <a:cubicBezTo>
                    <a:pt x="4583" y="11693"/>
                    <a:pt x="1667" y="6805"/>
                    <a:pt x="0" y="1250"/>
                  </a:cubicBezTo>
                  <a:close/>
                </a:path>
              </a:pathLst>
            </a:cu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nvGrpSpPr>
          <p:cNvPr id="106" name="Group 105"/>
          <p:cNvGrpSpPr/>
          <p:nvPr/>
        </p:nvGrpSpPr>
        <p:grpSpPr>
          <a:xfrm>
            <a:off x="4059639" y="3988770"/>
            <a:ext cx="311806" cy="311806"/>
            <a:chOff x="-3889035" y="3836428"/>
            <a:chExt cx="720000" cy="720000"/>
          </a:xfrm>
        </p:grpSpPr>
        <p:sp>
          <p:nvSpPr>
            <p:cNvPr id="107" name="Rounded Rectangle 106"/>
            <p:cNvSpPr/>
            <p:nvPr/>
          </p:nvSpPr>
          <p:spPr bwMode="auto">
            <a:xfrm>
              <a:off x="-3889035" y="383642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08" name="Group 107"/>
            <p:cNvGrpSpPr/>
            <p:nvPr/>
          </p:nvGrpSpPr>
          <p:grpSpPr>
            <a:xfrm>
              <a:off x="-3729191" y="3976334"/>
              <a:ext cx="388599" cy="453961"/>
              <a:chOff x="-3729191" y="7241984"/>
              <a:chExt cx="388599" cy="453961"/>
            </a:xfrm>
            <a:solidFill>
              <a:schemeClr val="bg1"/>
            </a:solidFill>
          </p:grpSpPr>
          <p:sp>
            <p:nvSpPr>
              <p:cNvPr id="109" name="Pentagon 108"/>
              <p:cNvSpPr/>
              <p:nvPr/>
            </p:nvSpPr>
            <p:spPr bwMode="auto">
              <a:xfrm rot="16200000">
                <a:off x="-3754730" y="7292567"/>
                <a:ext cx="453961" cy="352795"/>
              </a:xfrm>
              <a:prstGeom prst="homePlat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0" name="Rectangle 109"/>
              <p:cNvSpPr/>
              <p:nvPr/>
            </p:nvSpPr>
            <p:spPr bwMode="auto">
              <a:xfrm>
                <a:off x="-3593615" y="7509953"/>
                <a:ext cx="131734" cy="185992"/>
              </a:xfrm>
              <a:prstGeom prst="rect">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1" name="Half Frame 110"/>
              <p:cNvSpPr/>
              <p:nvPr/>
            </p:nvSpPr>
            <p:spPr bwMode="auto">
              <a:xfrm rot="2665450">
                <a:off x="-3729191" y="7266192"/>
                <a:ext cx="388599" cy="409734"/>
              </a:xfrm>
              <a:prstGeom prst="halfFrame">
                <a:avLst>
                  <a:gd name="adj1" fmla="val 9475"/>
                  <a:gd name="adj2" fmla="val 9855"/>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cxnSp>
        <p:nvCxnSpPr>
          <p:cNvPr id="112" name="Straight Connector 111"/>
          <p:cNvCxnSpPr/>
          <p:nvPr/>
        </p:nvCxnSpPr>
        <p:spPr bwMode="auto">
          <a:xfrm flipH="1">
            <a:off x="1270660" y="3975429"/>
            <a:ext cx="2371953" cy="1662"/>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 name="Oval 112"/>
          <p:cNvSpPr/>
          <p:nvPr/>
        </p:nvSpPr>
        <p:spPr bwMode="auto">
          <a:xfrm>
            <a:off x="3638039" y="3581828"/>
            <a:ext cx="1138085" cy="781785"/>
          </a:xfrm>
          <a:prstGeom prst="ellipse">
            <a:avLst/>
          </a:prstGeom>
          <a:noFill/>
          <a:ln w="9525" cap="flat" cmpd="sng" algn="ctr">
            <a:solidFill>
              <a:srgbClr val="0F54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14" name="Group 113"/>
          <p:cNvGrpSpPr/>
          <p:nvPr/>
        </p:nvGrpSpPr>
        <p:grpSpPr>
          <a:xfrm>
            <a:off x="4407956" y="3810926"/>
            <a:ext cx="311806" cy="311806"/>
            <a:chOff x="1450167" y="2489699"/>
            <a:chExt cx="311806" cy="311806"/>
          </a:xfrm>
        </p:grpSpPr>
        <p:sp>
          <p:nvSpPr>
            <p:cNvPr id="115" name="Rounded Rectangle 114"/>
            <p:cNvSpPr/>
            <p:nvPr/>
          </p:nvSpPr>
          <p:spPr bwMode="auto">
            <a:xfrm>
              <a:off x="1450167" y="2489699"/>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6" name="Rounded Rectangle 115"/>
            <p:cNvSpPr/>
            <p:nvPr/>
          </p:nvSpPr>
          <p:spPr bwMode="auto">
            <a:xfrm rot="5400000">
              <a:off x="1526935" y="2521888"/>
              <a:ext cx="158270" cy="248551"/>
            </a:xfrm>
            <a:prstGeom prst="roundRect">
              <a:avLst>
                <a:gd name="adj" fmla="val 12296"/>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7" name="Oval 116"/>
            <p:cNvSpPr/>
            <p:nvPr/>
          </p:nvSpPr>
          <p:spPr bwMode="auto">
            <a:xfrm>
              <a:off x="1592546" y="2582340"/>
              <a:ext cx="126000" cy="126000"/>
            </a:xfrm>
            <a:prstGeom prst="ellipse">
              <a:avLst/>
            </a:prstGeom>
            <a:solidFill>
              <a:srgbClr val="FFC000"/>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8" name="Oval 117"/>
            <p:cNvSpPr/>
            <p:nvPr/>
          </p:nvSpPr>
          <p:spPr bwMode="auto">
            <a:xfrm>
              <a:off x="1610546" y="2600602"/>
              <a:ext cx="90000" cy="90000"/>
            </a:xfrm>
            <a:prstGeom prst="ellipse">
              <a:avLst/>
            </a:prstGeom>
            <a:solidFill>
              <a:srgbClr val="FFC000"/>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19" name="Oval 118"/>
            <p:cNvSpPr/>
            <p:nvPr/>
          </p:nvSpPr>
          <p:spPr bwMode="auto">
            <a:xfrm>
              <a:off x="1627930" y="2620081"/>
              <a:ext cx="55233" cy="52164"/>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20" name="Rectangle 119"/>
            <p:cNvSpPr/>
            <p:nvPr/>
          </p:nvSpPr>
          <p:spPr bwMode="auto">
            <a:xfrm>
              <a:off x="1503124" y="2655622"/>
              <a:ext cx="45719" cy="45719"/>
            </a:xfrm>
            <a:prstGeom prst="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nvGrpSpPr>
          <p:cNvPr id="121" name="Group 120"/>
          <p:cNvGrpSpPr/>
          <p:nvPr/>
        </p:nvGrpSpPr>
        <p:grpSpPr>
          <a:xfrm>
            <a:off x="4051178" y="3641277"/>
            <a:ext cx="311806" cy="311806"/>
            <a:chOff x="9638682" y="3526536"/>
            <a:chExt cx="311806" cy="311806"/>
          </a:xfrm>
        </p:grpSpPr>
        <p:sp>
          <p:nvSpPr>
            <p:cNvPr id="122" name="Rounded Rectangle 121"/>
            <p:cNvSpPr/>
            <p:nvPr/>
          </p:nvSpPr>
          <p:spPr bwMode="auto">
            <a:xfrm>
              <a:off x="9638682" y="3526536"/>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23" name="Group 122"/>
            <p:cNvGrpSpPr/>
            <p:nvPr/>
          </p:nvGrpSpPr>
          <p:grpSpPr>
            <a:xfrm>
              <a:off x="9669799" y="3585737"/>
              <a:ext cx="256577" cy="178363"/>
              <a:chOff x="-3279646" y="4516279"/>
              <a:chExt cx="2114900" cy="1344427"/>
            </a:xfrm>
          </p:grpSpPr>
          <p:grpSp>
            <p:nvGrpSpPr>
              <p:cNvPr id="124" name="Group 123"/>
              <p:cNvGrpSpPr/>
              <p:nvPr/>
            </p:nvGrpSpPr>
            <p:grpSpPr>
              <a:xfrm>
                <a:off x="-3279646" y="4516279"/>
                <a:ext cx="2114900" cy="1344427"/>
                <a:chOff x="1781117" y="4106385"/>
                <a:chExt cx="2114900" cy="1344427"/>
              </a:xfrm>
            </p:grpSpPr>
            <p:sp>
              <p:nvSpPr>
                <p:cNvPr id="126" name="Freeform 125"/>
                <p:cNvSpPr/>
                <p:nvPr/>
              </p:nvSpPr>
              <p:spPr bwMode="auto">
                <a:xfrm>
                  <a:off x="1781117" y="4106385"/>
                  <a:ext cx="2114900" cy="1256599"/>
                </a:xfrm>
                <a:custGeom>
                  <a:avLst/>
                  <a:gdLst>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34034 h 1265013"/>
                    <a:gd name="connsiteX5" fmla="*/ 1910142 w 2114900"/>
                    <a:gd name="connsiteY5" fmla="*/ 0 h 1265013"/>
                    <a:gd name="connsiteX6" fmla="*/ 215977 w 2114900"/>
                    <a:gd name="connsiteY6" fmla="*/ 8414 h 1265013"/>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56473 h 1265013"/>
                    <a:gd name="connsiteX5" fmla="*/ 1910142 w 2114900"/>
                    <a:gd name="connsiteY5" fmla="*/ 0 h 1265013"/>
                    <a:gd name="connsiteX6" fmla="*/ 215977 w 2114900"/>
                    <a:gd name="connsiteY6" fmla="*/ 8414 h 1265013"/>
                    <a:gd name="connsiteX0" fmla="*/ 215977 w 2114900"/>
                    <a:gd name="connsiteY0" fmla="*/ 0 h 1256599"/>
                    <a:gd name="connsiteX1" fmla="*/ 218782 w 2114900"/>
                    <a:gd name="connsiteY1" fmla="*/ 959279 h 1256599"/>
                    <a:gd name="connsiteX2" fmla="*/ 0 w 2114900"/>
                    <a:gd name="connsiteY2" fmla="*/ 1256599 h 1256599"/>
                    <a:gd name="connsiteX3" fmla="*/ 2114900 w 2114900"/>
                    <a:gd name="connsiteY3" fmla="*/ 1250989 h 1256599"/>
                    <a:gd name="connsiteX4" fmla="*/ 1912947 w 2114900"/>
                    <a:gd name="connsiteY4" fmla="*/ 948059 h 1256599"/>
                    <a:gd name="connsiteX5" fmla="*/ 1910142 w 2114900"/>
                    <a:gd name="connsiteY5" fmla="*/ 0 h 1256599"/>
                    <a:gd name="connsiteX6" fmla="*/ 215977 w 2114900"/>
                    <a:gd name="connsiteY6" fmla="*/ 0 h 125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900" h="1256599">
                      <a:moveTo>
                        <a:pt x="215977" y="0"/>
                      </a:moveTo>
                      <a:lnTo>
                        <a:pt x="218782" y="959279"/>
                      </a:lnTo>
                      <a:lnTo>
                        <a:pt x="0" y="1256599"/>
                      </a:lnTo>
                      <a:lnTo>
                        <a:pt x="2114900" y="1250989"/>
                      </a:lnTo>
                      <a:lnTo>
                        <a:pt x="1912947" y="948059"/>
                      </a:lnTo>
                      <a:lnTo>
                        <a:pt x="1910142" y="0"/>
                      </a:lnTo>
                      <a:lnTo>
                        <a:pt x="215977" y="0"/>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27" name="Snip Same Side Corner Rectangle 126"/>
                <p:cNvSpPr/>
                <p:nvPr/>
              </p:nvSpPr>
              <p:spPr bwMode="auto">
                <a:xfrm flipV="1">
                  <a:off x="1781117" y="5353840"/>
                  <a:ext cx="2114900" cy="96972"/>
                </a:xfrm>
                <a:prstGeom prst="snip2SameRect">
                  <a:avLst/>
                </a:prstGeom>
                <a:solidFill>
                  <a:schemeClr val="bg1"/>
                </a:solidFill>
                <a:ln>
                  <a:solidFill>
                    <a:schemeClr val="bg1"/>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sp>
            <p:nvSpPr>
              <p:cNvPr id="125" name="Rounded Rectangle 124"/>
              <p:cNvSpPr/>
              <p:nvPr/>
            </p:nvSpPr>
            <p:spPr bwMode="auto">
              <a:xfrm>
                <a:off x="-2963726" y="4603572"/>
                <a:ext cx="1483695" cy="889157"/>
              </a:xfrm>
              <a:prstGeom prst="roundRect">
                <a:avLst>
                  <a:gd name="adj" fmla="val 11304"/>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128" name="Group 127"/>
          <p:cNvGrpSpPr/>
          <p:nvPr/>
        </p:nvGrpSpPr>
        <p:grpSpPr>
          <a:xfrm>
            <a:off x="3710172" y="3820669"/>
            <a:ext cx="311806" cy="311806"/>
            <a:chOff x="-6371091" y="3762988"/>
            <a:chExt cx="720000" cy="720000"/>
          </a:xfrm>
        </p:grpSpPr>
        <p:sp>
          <p:nvSpPr>
            <p:cNvPr id="129" name="Rounded Rectangle 128"/>
            <p:cNvSpPr/>
            <p:nvPr/>
          </p:nvSpPr>
          <p:spPr bwMode="auto">
            <a:xfrm>
              <a:off x="-6371091" y="376298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30" name="Group 129"/>
            <p:cNvGrpSpPr/>
            <p:nvPr/>
          </p:nvGrpSpPr>
          <p:grpSpPr>
            <a:xfrm>
              <a:off x="-6236560" y="3817906"/>
              <a:ext cx="450937" cy="455747"/>
              <a:chOff x="-6216041" y="3915443"/>
              <a:chExt cx="381880" cy="382614"/>
            </a:xfrm>
          </p:grpSpPr>
          <p:sp>
            <p:nvSpPr>
              <p:cNvPr id="131" name="Rounded Rectangle 130"/>
              <p:cNvSpPr/>
              <p:nvPr/>
            </p:nvSpPr>
            <p:spPr bwMode="auto">
              <a:xfrm>
                <a:off x="-6216041" y="4038962"/>
                <a:ext cx="381880" cy="259095"/>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32" name="Oval 131"/>
              <p:cNvSpPr/>
              <p:nvPr/>
            </p:nvSpPr>
            <p:spPr bwMode="auto">
              <a:xfrm>
                <a:off x="-6081552" y="4064574"/>
                <a:ext cx="216000" cy="21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33" name="Rounded Rectangle 132"/>
              <p:cNvSpPr/>
              <p:nvPr/>
            </p:nvSpPr>
            <p:spPr bwMode="auto">
              <a:xfrm flipH="1">
                <a:off x="-6168323" y="3915443"/>
                <a:ext cx="56318" cy="150157"/>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34" name="Oval 133"/>
              <p:cNvSpPr/>
              <p:nvPr/>
            </p:nvSpPr>
            <p:spPr bwMode="auto">
              <a:xfrm>
                <a:off x="-6045552" y="4100303"/>
                <a:ext cx="144000" cy="144000"/>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35" name="Oval 134"/>
              <p:cNvSpPr/>
              <p:nvPr/>
            </p:nvSpPr>
            <p:spPr bwMode="auto">
              <a:xfrm>
                <a:off x="-6173260" y="4083818"/>
                <a:ext cx="36000" cy="3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grpSp>
        <p:nvGrpSpPr>
          <p:cNvPr id="136" name="Group 135"/>
          <p:cNvGrpSpPr/>
          <p:nvPr/>
        </p:nvGrpSpPr>
        <p:grpSpPr>
          <a:xfrm>
            <a:off x="5418059" y="4175309"/>
            <a:ext cx="311806" cy="311806"/>
            <a:chOff x="5418059" y="4175309"/>
            <a:chExt cx="311806" cy="311806"/>
          </a:xfrm>
        </p:grpSpPr>
        <p:grpSp>
          <p:nvGrpSpPr>
            <p:cNvPr id="137" name="Group 136"/>
            <p:cNvGrpSpPr/>
            <p:nvPr/>
          </p:nvGrpSpPr>
          <p:grpSpPr>
            <a:xfrm>
              <a:off x="5418059" y="4175309"/>
              <a:ext cx="311806" cy="311806"/>
              <a:chOff x="9933365" y="3258061"/>
              <a:chExt cx="311806" cy="311806"/>
            </a:xfrm>
          </p:grpSpPr>
          <p:sp>
            <p:nvSpPr>
              <p:cNvPr id="139" name="Rounded Rectangle 138"/>
              <p:cNvSpPr/>
              <p:nvPr/>
            </p:nvSpPr>
            <p:spPr bwMode="auto">
              <a:xfrm>
                <a:off x="9933365" y="3258061"/>
                <a:ext cx="311806" cy="311806"/>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nvGrpSpPr>
              <p:cNvPr id="140" name="Group 139"/>
              <p:cNvGrpSpPr/>
              <p:nvPr/>
            </p:nvGrpSpPr>
            <p:grpSpPr>
              <a:xfrm>
                <a:off x="10010133" y="3290250"/>
                <a:ext cx="158270" cy="248551"/>
                <a:chOff x="7607011" y="2962020"/>
                <a:chExt cx="973462" cy="1695527"/>
              </a:xfrm>
              <a:solidFill>
                <a:schemeClr val="bg1">
                  <a:lumMod val="65000"/>
                </a:schemeClr>
              </a:solidFill>
              <a:effectLst/>
            </p:grpSpPr>
            <p:sp>
              <p:nvSpPr>
                <p:cNvPr id="141" name="Rounded Rectangle 140"/>
                <p:cNvSpPr/>
                <p:nvPr/>
              </p:nvSpPr>
              <p:spPr bwMode="auto">
                <a:xfrm>
                  <a:off x="7607011" y="2962020"/>
                  <a:ext cx="973462" cy="1695527"/>
                </a:xfrm>
                <a:prstGeom prst="roundRect">
                  <a:avLst>
                    <a:gd name="adj" fmla="val 12296"/>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42" name="Rectangle 141"/>
                <p:cNvSpPr/>
                <p:nvPr/>
              </p:nvSpPr>
              <p:spPr bwMode="auto">
                <a:xfrm>
                  <a:off x="7710821" y="3152053"/>
                  <a:ext cx="778368" cy="1179778"/>
                </a:xfrm>
                <a:prstGeom prst="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43" name="Rounded Rectangle 142"/>
                <p:cNvSpPr/>
                <p:nvPr/>
              </p:nvSpPr>
              <p:spPr bwMode="auto">
                <a:xfrm>
                  <a:off x="8039578" y="4418672"/>
                  <a:ext cx="108001" cy="108001"/>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sp>
              <p:nvSpPr>
                <p:cNvPr id="144" name="Rounded Rectangle 143"/>
                <p:cNvSpPr/>
                <p:nvPr/>
              </p:nvSpPr>
              <p:spPr bwMode="auto">
                <a:xfrm>
                  <a:off x="7967743" y="3040459"/>
                  <a:ext cx="252000" cy="36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grpSp>
        <p:sp>
          <p:nvSpPr>
            <p:cNvPr id="138" name="Freeform 137"/>
            <p:cNvSpPr/>
            <p:nvPr/>
          </p:nvSpPr>
          <p:spPr bwMode="auto">
            <a:xfrm>
              <a:off x="5532533" y="4261930"/>
              <a:ext cx="76711" cy="105562"/>
            </a:xfrm>
            <a:custGeom>
              <a:avLst/>
              <a:gdLst>
                <a:gd name="connsiteX0" fmla="*/ 0 w 150020"/>
                <a:gd name="connsiteY0" fmla="*/ 116681 h 157162"/>
                <a:gd name="connsiteX1" fmla="*/ 47625 w 150020"/>
                <a:gd name="connsiteY1" fmla="*/ 47625 h 157162"/>
                <a:gd name="connsiteX2" fmla="*/ 73819 w 150020"/>
                <a:gd name="connsiteY2" fmla="*/ 157162 h 157162"/>
                <a:gd name="connsiteX3" fmla="*/ 73819 w 150020"/>
                <a:gd name="connsiteY3" fmla="*/ 157162 h 157162"/>
                <a:gd name="connsiteX4" fmla="*/ 80963 w 150020"/>
                <a:gd name="connsiteY4" fmla="*/ 123825 h 157162"/>
                <a:gd name="connsiteX5" fmla="*/ 90488 w 150020"/>
                <a:gd name="connsiteY5" fmla="*/ 119062 h 157162"/>
                <a:gd name="connsiteX6" fmla="*/ 109538 w 150020"/>
                <a:gd name="connsiteY6" fmla="*/ 100012 h 157162"/>
                <a:gd name="connsiteX7" fmla="*/ 116681 w 150020"/>
                <a:gd name="connsiteY7" fmla="*/ 88106 h 157162"/>
                <a:gd name="connsiteX8" fmla="*/ 123825 w 150020"/>
                <a:gd name="connsiteY8" fmla="*/ 69056 h 157162"/>
                <a:gd name="connsiteX9" fmla="*/ 130969 w 150020"/>
                <a:gd name="connsiteY9" fmla="*/ 54769 h 157162"/>
                <a:gd name="connsiteX10" fmla="*/ 138113 w 150020"/>
                <a:gd name="connsiteY10" fmla="*/ 28575 h 157162"/>
                <a:gd name="connsiteX11" fmla="*/ 147638 w 150020"/>
                <a:gd name="connsiteY11" fmla="*/ 14287 h 157162"/>
                <a:gd name="connsiteX12" fmla="*/ 150019 w 150020"/>
                <a:gd name="connsiteY12" fmla="*/ 0 h 157162"/>
                <a:gd name="connsiteX13" fmla="*/ 150019 w 150020"/>
                <a:gd name="connsiteY13" fmla="*/ 0 h 157162"/>
                <a:gd name="connsiteX0" fmla="*/ 0 w 150020"/>
                <a:gd name="connsiteY0" fmla="*/ 116681 h 157162"/>
                <a:gd name="connsiteX1" fmla="*/ 47625 w 150020"/>
                <a:gd name="connsiteY1" fmla="*/ 47625 h 157162"/>
                <a:gd name="connsiteX2" fmla="*/ 73819 w 150020"/>
                <a:gd name="connsiteY2" fmla="*/ 157162 h 157162"/>
                <a:gd name="connsiteX3" fmla="*/ 73819 w 150020"/>
                <a:gd name="connsiteY3" fmla="*/ 157162 h 157162"/>
                <a:gd name="connsiteX4" fmla="*/ 121445 w 150020"/>
                <a:gd name="connsiteY4" fmla="*/ 33337 h 157162"/>
                <a:gd name="connsiteX5" fmla="*/ 90488 w 150020"/>
                <a:gd name="connsiteY5" fmla="*/ 119062 h 157162"/>
                <a:gd name="connsiteX6" fmla="*/ 109538 w 150020"/>
                <a:gd name="connsiteY6" fmla="*/ 100012 h 157162"/>
                <a:gd name="connsiteX7" fmla="*/ 116681 w 150020"/>
                <a:gd name="connsiteY7" fmla="*/ 88106 h 157162"/>
                <a:gd name="connsiteX8" fmla="*/ 123825 w 150020"/>
                <a:gd name="connsiteY8" fmla="*/ 69056 h 157162"/>
                <a:gd name="connsiteX9" fmla="*/ 130969 w 150020"/>
                <a:gd name="connsiteY9" fmla="*/ 54769 h 157162"/>
                <a:gd name="connsiteX10" fmla="*/ 138113 w 150020"/>
                <a:gd name="connsiteY10" fmla="*/ 28575 h 157162"/>
                <a:gd name="connsiteX11" fmla="*/ 147638 w 150020"/>
                <a:gd name="connsiteY11" fmla="*/ 14287 h 157162"/>
                <a:gd name="connsiteX12" fmla="*/ 150019 w 150020"/>
                <a:gd name="connsiteY12" fmla="*/ 0 h 157162"/>
                <a:gd name="connsiteX13" fmla="*/ 150019 w 150020"/>
                <a:gd name="connsiteY13" fmla="*/ 0 h 157162"/>
                <a:gd name="connsiteX0" fmla="*/ 0 w 150019"/>
                <a:gd name="connsiteY0" fmla="*/ 116681 h 157162"/>
                <a:gd name="connsiteX1" fmla="*/ 47625 w 150019"/>
                <a:gd name="connsiteY1" fmla="*/ 47625 h 157162"/>
                <a:gd name="connsiteX2" fmla="*/ 73819 w 150019"/>
                <a:gd name="connsiteY2" fmla="*/ 157162 h 157162"/>
                <a:gd name="connsiteX3" fmla="*/ 73819 w 150019"/>
                <a:gd name="connsiteY3" fmla="*/ 157162 h 157162"/>
                <a:gd name="connsiteX4" fmla="*/ 121445 w 150019"/>
                <a:gd name="connsiteY4" fmla="*/ 33337 h 157162"/>
                <a:gd name="connsiteX5" fmla="*/ 90488 w 150019"/>
                <a:gd name="connsiteY5" fmla="*/ 119062 h 157162"/>
                <a:gd name="connsiteX6" fmla="*/ 109538 w 150019"/>
                <a:gd name="connsiteY6" fmla="*/ 100012 h 157162"/>
                <a:gd name="connsiteX7" fmla="*/ 116681 w 150019"/>
                <a:gd name="connsiteY7" fmla="*/ 88106 h 157162"/>
                <a:gd name="connsiteX8" fmla="*/ 123825 w 150019"/>
                <a:gd name="connsiteY8" fmla="*/ 69056 h 157162"/>
                <a:gd name="connsiteX9" fmla="*/ 130969 w 150019"/>
                <a:gd name="connsiteY9" fmla="*/ 54769 h 157162"/>
                <a:gd name="connsiteX10" fmla="*/ 138113 w 150019"/>
                <a:gd name="connsiteY10" fmla="*/ 28575 h 157162"/>
                <a:gd name="connsiteX11" fmla="*/ 150019 w 150019"/>
                <a:gd name="connsiteY11" fmla="*/ 0 h 157162"/>
                <a:gd name="connsiteX12" fmla="*/ 150019 w 150019"/>
                <a:gd name="connsiteY12" fmla="*/ 0 h 157162"/>
                <a:gd name="connsiteX0" fmla="*/ 0 w 150019"/>
                <a:gd name="connsiteY0" fmla="*/ 116681 h 157162"/>
                <a:gd name="connsiteX1" fmla="*/ 47625 w 150019"/>
                <a:gd name="connsiteY1" fmla="*/ 47625 h 157162"/>
                <a:gd name="connsiteX2" fmla="*/ 73819 w 150019"/>
                <a:gd name="connsiteY2" fmla="*/ 157162 h 157162"/>
                <a:gd name="connsiteX3" fmla="*/ 73819 w 150019"/>
                <a:gd name="connsiteY3" fmla="*/ 157162 h 157162"/>
                <a:gd name="connsiteX4" fmla="*/ 121445 w 150019"/>
                <a:gd name="connsiteY4" fmla="*/ 33337 h 157162"/>
                <a:gd name="connsiteX5" fmla="*/ 90488 w 150019"/>
                <a:gd name="connsiteY5" fmla="*/ 119062 h 157162"/>
                <a:gd name="connsiteX6" fmla="*/ 109538 w 150019"/>
                <a:gd name="connsiteY6" fmla="*/ 100012 h 157162"/>
                <a:gd name="connsiteX7" fmla="*/ 116681 w 150019"/>
                <a:gd name="connsiteY7" fmla="*/ 88106 h 157162"/>
                <a:gd name="connsiteX8" fmla="*/ 123825 w 150019"/>
                <a:gd name="connsiteY8" fmla="*/ 69056 h 157162"/>
                <a:gd name="connsiteX9" fmla="*/ 130969 w 150019"/>
                <a:gd name="connsiteY9" fmla="*/ 54769 h 157162"/>
                <a:gd name="connsiteX10" fmla="*/ 138113 w 150019"/>
                <a:gd name="connsiteY10" fmla="*/ 28575 h 157162"/>
                <a:gd name="connsiteX11" fmla="*/ 150019 w 150019"/>
                <a:gd name="connsiteY11" fmla="*/ 0 h 157162"/>
                <a:gd name="connsiteX0" fmla="*/ 0 w 150019"/>
                <a:gd name="connsiteY0" fmla="*/ 116681 h 157162"/>
                <a:gd name="connsiteX1" fmla="*/ 47625 w 150019"/>
                <a:gd name="connsiteY1" fmla="*/ 47625 h 157162"/>
                <a:gd name="connsiteX2" fmla="*/ 73819 w 150019"/>
                <a:gd name="connsiteY2" fmla="*/ 157162 h 157162"/>
                <a:gd name="connsiteX3" fmla="*/ 73819 w 150019"/>
                <a:gd name="connsiteY3" fmla="*/ 157162 h 157162"/>
                <a:gd name="connsiteX4" fmla="*/ 121445 w 150019"/>
                <a:gd name="connsiteY4" fmla="*/ 33337 h 157162"/>
                <a:gd name="connsiteX5" fmla="*/ 90488 w 150019"/>
                <a:gd name="connsiteY5" fmla="*/ 119062 h 157162"/>
                <a:gd name="connsiteX6" fmla="*/ 109538 w 150019"/>
                <a:gd name="connsiteY6" fmla="*/ 100012 h 157162"/>
                <a:gd name="connsiteX7" fmla="*/ 116681 w 150019"/>
                <a:gd name="connsiteY7" fmla="*/ 88106 h 157162"/>
                <a:gd name="connsiteX8" fmla="*/ 123825 w 150019"/>
                <a:gd name="connsiteY8" fmla="*/ 69056 h 157162"/>
                <a:gd name="connsiteX9" fmla="*/ 130969 w 150019"/>
                <a:gd name="connsiteY9" fmla="*/ 54769 h 157162"/>
                <a:gd name="connsiteX10" fmla="*/ 150019 w 150019"/>
                <a:gd name="connsiteY10" fmla="*/ 0 h 157162"/>
                <a:gd name="connsiteX0" fmla="*/ 0 w 130969"/>
                <a:gd name="connsiteY0" fmla="*/ 83413 h 123894"/>
                <a:gd name="connsiteX1" fmla="*/ 47625 w 130969"/>
                <a:gd name="connsiteY1" fmla="*/ 14357 h 123894"/>
                <a:gd name="connsiteX2" fmla="*/ 73819 w 130969"/>
                <a:gd name="connsiteY2" fmla="*/ 123894 h 123894"/>
                <a:gd name="connsiteX3" fmla="*/ 73819 w 130969"/>
                <a:gd name="connsiteY3" fmla="*/ 123894 h 123894"/>
                <a:gd name="connsiteX4" fmla="*/ 121445 w 130969"/>
                <a:gd name="connsiteY4" fmla="*/ 69 h 123894"/>
                <a:gd name="connsiteX5" fmla="*/ 90488 w 130969"/>
                <a:gd name="connsiteY5" fmla="*/ 85794 h 123894"/>
                <a:gd name="connsiteX6" fmla="*/ 109538 w 130969"/>
                <a:gd name="connsiteY6" fmla="*/ 66744 h 123894"/>
                <a:gd name="connsiteX7" fmla="*/ 116681 w 130969"/>
                <a:gd name="connsiteY7" fmla="*/ 54838 h 123894"/>
                <a:gd name="connsiteX8" fmla="*/ 123825 w 130969"/>
                <a:gd name="connsiteY8" fmla="*/ 35788 h 123894"/>
                <a:gd name="connsiteX9" fmla="*/ 130969 w 130969"/>
                <a:gd name="connsiteY9" fmla="*/ 21501 h 123894"/>
                <a:gd name="connsiteX0" fmla="*/ 0 w 123825"/>
                <a:gd name="connsiteY0" fmla="*/ 83413 h 123894"/>
                <a:gd name="connsiteX1" fmla="*/ 47625 w 123825"/>
                <a:gd name="connsiteY1" fmla="*/ 14357 h 123894"/>
                <a:gd name="connsiteX2" fmla="*/ 73819 w 123825"/>
                <a:gd name="connsiteY2" fmla="*/ 123894 h 123894"/>
                <a:gd name="connsiteX3" fmla="*/ 73819 w 123825"/>
                <a:gd name="connsiteY3" fmla="*/ 123894 h 123894"/>
                <a:gd name="connsiteX4" fmla="*/ 121445 w 123825"/>
                <a:gd name="connsiteY4" fmla="*/ 69 h 123894"/>
                <a:gd name="connsiteX5" fmla="*/ 90488 w 123825"/>
                <a:gd name="connsiteY5" fmla="*/ 85794 h 123894"/>
                <a:gd name="connsiteX6" fmla="*/ 109538 w 123825"/>
                <a:gd name="connsiteY6" fmla="*/ 66744 h 123894"/>
                <a:gd name="connsiteX7" fmla="*/ 116681 w 123825"/>
                <a:gd name="connsiteY7" fmla="*/ 54838 h 123894"/>
                <a:gd name="connsiteX8" fmla="*/ 123825 w 123825"/>
                <a:gd name="connsiteY8" fmla="*/ 35788 h 123894"/>
                <a:gd name="connsiteX0" fmla="*/ 0 w 121566"/>
                <a:gd name="connsiteY0" fmla="*/ 83413 h 123894"/>
                <a:gd name="connsiteX1" fmla="*/ 47625 w 121566"/>
                <a:gd name="connsiteY1" fmla="*/ 14357 h 123894"/>
                <a:gd name="connsiteX2" fmla="*/ 73819 w 121566"/>
                <a:gd name="connsiteY2" fmla="*/ 123894 h 123894"/>
                <a:gd name="connsiteX3" fmla="*/ 73819 w 121566"/>
                <a:gd name="connsiteY3" fmla="*/ 123894 h 123894"/>
                <a:gd name="connsiteX4" fmla="*/ 121445 w 121566"/>
                <a:gd name="connsiteY4" fmla="*/ 69 h 123894"/>
                <a:gd name="connsiteX5" fmla="*/ 90488 w 121566"/>
                <a:gd name="connsiteY5" fmla="*/ 85794 h 123894"/>
                <a:gd name="connsiteX6" fmla="*/ 109538 w 121566"/>
                <a:gd name="connsiteY6" fmla="*/ 66744 h 123894"/>
                <a:gd name="connsiteX7" fmla="*/ 116681 w 121566"/>
                <a:gd name="connsiteY7" fmla="*/ 54838 h 123894"/>
                <a:gd name="connsiteX0" fmla="*/ 0 w 121566"/>
                <a:gd name="connsiteY0" fmla="*/ 83413 h 123894"/>
                <a:gd name="connsiteX1" fmla="*/ 47625 w 121566"/>
                <a:gd name="connsiteY1" fmla="*/ 14357 h 123894"/>
                <a:gd name="connsiteX2" fmla="*/ 73819 w 121566"/>
                <a:gd name="connsiteY2" fmla="*/ 123894 h 123894"/>
                <a:gd name="connsiteX3" fmla="*/ 73819 w 121566"/>
                <a:gd name="connsiteY3" fmla="*/ 123894 h 123894"/>
                <a:gd name="connsiteX4" fmla="*/ 121445 w 121566"/>
                <a:gd name="connsiteY4" fmla="*/ 69 h 123894"/>
                <a:gd name="connsiteX5" fmla="*/ 90488 w 121566"/>
                <a:gd name="connsiteY5" fmla="*/ 85794 h 123894"/>
                <a:gd name="connsiteX6" fmla="*/ 109538 w 121566"/>
                <a:gd name="connsiteY6" fmla="*/ 66744 h 123894"/>
                <a:gd name="connsiteX0" fmla="*/ 0 w 121566"/>
                <a:gd name="connsiteY0" fmla="*/ 83413 h 123894"/>
                <a:gd name="connsiteX1" fmla="*/ 47625 w 121566"/>
                <a:gd name="connsiteY1" fmla="*/ 14357 h 123894"/>
                <a:gd name="connsiteX2" fmla="*/ 73819 w 121566"/>
                <a:gd name="connsiteY2" fmla="*/ 123894 h 123894"/>
                <a:gd name="connsiteX3" fmla="*/ 73819 w 121566"/>
                <a:gd name="connsiteY3" fmla="*/ 123894 h 123894"/>
                <a:gd name="connsiteX4" fmla="*/ 121445 w 121566"/>
                <a:gd name="connsiteY4" fmla="*/ 69 h 123894"/>
                <a:gd name="connsiteX5" fmla="*/ 90488 w 121566"/>
                <a:gd name="connsiteY5" fmla="*/ 85794 h 123894"/>
                <a:gd name="connsiteX0" fmla="*/ 0 w 121445"/>
                <a:gd name="connsiteY0" fmla="*/ 83344 h 123825"/>
                <a:gd name="connsiteX1" fmla="*/ 47625 w 121445"/>
                <a:gd name="connsiteY1" fmla="*/ 14288 h 123825"/>
                <a:gd name="connsiteX2" fmla="*/ 73819 w 121445"/>
                <a:gd name="connsiteY2" fmla="*/ 123825 h 123825"/>
                <a:gd name="connsiteX3" fmla="*/ 73819 w 121445"/>
                <a:gd name="connsiteY3" fmla="*/ 123825 h 123825"/>
                <a:gd name="connsiteX4" fmla="*/ 121445 w 121445"/>
                <a:gd name="connsiteY4" fmla="*/ 0 h 123825"/>
                <a:gd name="connsiteX0" fmla="*/ 0 w 140495"/>
                <a:gd name="connsiteY0" fmla="*/ 107156 h 147637"/>
                <a:gd name="connsiteX1" fmla="*/ 47625 w 140495"/>
                <a:gd name="connsiteY1" fmla="*/ 38100 h 147637"/>
                <a:gd name="connsiteX2" fmla="*/ 73819 w 140495"/>
                <a:gd name="connsiteY2" fmla="*/ 147637 h 147637"/>
                <a:gd name="connsiteX3" fmla="*/ 73819 w 140495"/>
                <a:gd name="connsiteY3" fmla="*/ 147637 h 147637"/>
                <a:gd name="connsiteX4" fmla="*/ 140495 w 140495"/>
                <a:gd name="connsiteY4" fmla="*/ 0 h 147637"/>
                <a:gd name="connsiteX0" fmla="*/ 0 w 133351"/>
                <a:gd name="connsiteY0" fmla="*/ 126206 h 147637"/>
                <a:gd name="connsiteX1" fmla="*/ 40481 w 133351"/>
                <a:gd name="connsiteY1" fmla="*/ 38100 h 147637"/>
                <a:gd name="connsiteX2" fmla="*/ 66675 w 133351"/>
                <a:gd name="connsiteY2" fmla="*/ 147637 h 147637"/>
                <a:gd name="connsiteX3" fmla="*/ 66675 w 133351"/>
                <a:gd name="connsiteY3" fmla="*/ 147637 h 147637"/>
                <a:gd name="connsiteX4" fmla="*/ 133351 w 133351"/>
                <a:gd name="connsiteY4" fmla="*/ 0 h 14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1" h="147637">
                  <a:moveTo>
                    <a:pt x="0" y="126206"/>
                  </a:moveTo>
                  <a:lnTo>
                    <a:pt x="40481" y="38100"/>
                  </a:lnTo>
                  <a:lnTo>
                    <a:pt x="66675" y="147637"/>
                  </a:lnTo>
                  <a:lnTo>
                    <a:pt x="66675" y="147637"/>
                  </a:lnTo>
                  <a:cubicBezTo>
                    <a:pt x="77788" y="123031"/>
                    <a:pt x="127183" y="7196"/>
                    <a:pt x="133351" y="0"/>
                  </a:cubicBezTo>
                </a:path>
              </a:pathLst>
            </a:custGeom>
            <a:noFill/>
            <a:ln w="9525"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600" b="0" i="0" u="none" strike="noStrike" cap="none" normalizeH="0" baseline="0" smtClean="0">
                <a:ln>
                  <a:noFill/>
                </a:ln>
                <a:solidFill>
                  <a:srgbClr val="2D2D8A"/>
                </a:solidFill>
                <a:effectLst/>
                <a:latin typeface="+mn-lt"/>
              </a:endParaRPr>
            </a:p>
          </p:txBody>
        </p:sp>
      </p:grpSp>
      <p:sp>
        <p:nvSpPr>
          <p:cNvPr id="145" name="TextBox 144"/>
          <p:cNvSpPr txBox="1"/>
          <p:nvPr/>
        </p:nvSpPr>
        <p:spPr>
          <a:xfrm>
            <a:off x="1164381" y="3681807"/>
            <a:ext cx="2372765" cy="338554"/>
          </a:xfrm>
          <a:prstGeom prst="rect">
            <a:avLst/>
          </a:prstGeom>
          <a:noFill/>
        </p:spPr>
        <p:txBody>
          <a:bodyPr wrap="none" rtlCol="0">
            <a:spAutoFit/>
          </a:bodyPr>
          <a:lstStyle/>
          <a:p>
            <a:r>
              <a:rPr lang="en-GB" sz="1600" b="0" dirty="0" smtClean="0">
                <a:solidFill>
                  <a:srgbClr val="2D2D8A"/>
                </a:solidFill>
                <a:latin typeface="+mn-lt"/>
              </a:rPr>
              <a:t>Smart home/building</a:t>
            </a:r>
            <a:endParaRPr lang="en-GB" sz="1600" b="0" dirty="0">
              <a:solidFill>
                <a:srgbClr val="2D2D8A"/>
              </a:solidFill>
              <a:latin typeface="+mn-lt"/>
            </a:endParaRPr>
          </a:p>
        </p:txBody>
      </p:sp>
      <p:sp>
        <p:nvSpPr>
          <p:cNvPr id="146" name="TextBox 145"/>
          <p:cNvSpPr txBox="1"/>
          <p:nvPr/>
        </p:nvSpPr>
        <p:spPr>
          <a:xfrm>
            <a:off x="1466460" y="4808245"/>
            <a:ext cx="1254446" cy="338554"/>
          </a:xfrm>
          <a:prstGeom prst="rect">
            <a:avLst/>
          </a:prstGeom>
          <a:noFill/>
        </p:spPr>
        <p:txBody>
          <a:bodyPr wrap="none" rtlCol="0">
            <a:spAutoFit/>
          </a:bodyPr>
          <a:lstStyle/>
          <a:p>
            <a:r>
              <a:rPr lang="en-GB" sz="1600" b="0" dirty="0" smtClean="0">
                <a:solidFill>
                  <a:srgbClr val="2D2D8A"/>
                </a:solidFill>
                <a:latin typeface="+mn-lt"/>
              </a:rPr>
              <a:t>Smart city</a:t>
            </a:r>
            <a:endParaRPr lang="en-GB" sz="1600" b="0" dirty="0">
              <a:solidFill>
                <a:srgbClr val="2D2D8A"/>
              </a:solidFill>
              <a:latin typeface="+mn-lt"/>
            </a:endParaRPr>
          </a:p>
        </p:txBody>
      </p:sp>
      <p:sp>
        <p:nvSpPr>
          <p:cNvPr id="147" name="TextBox 146"/>
          <p:cNvSpPr txBox="1"/>
          <p:nvPr/>
        </p:nvSpPr>
        <p:spPr>
          <a:xfrm>
            <a:off x="2825949" y="2136350"/>
            <a:ext cx="3462807" cy="338554"/>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GB" sz="1600" dirty="0" smtClean="0">
                <a:solidFill>
                  <a:srgbClr val="2D2D8A"/>
                </a:solidFill>
                <a:latin typeface="+mn-lt"/>
              </a:rPr>
              <a:t>Enhanced mobile broadband</a:t>
            </a:r>
            <a:endParaRPr lang="en-GB" sz="1600" dirty="0">
              <a:solidFill>
                <a:srgbClr val="2D2D8A"/>
              </a:solidFill>
              <a:latin typeface="+mn-lt"/>
            </a:endParaRPr>
          </a:p>
        </p:txBody>
      </p:sp>
      <p:sp>
        <p:nvSpPr>
          <p:cNvPr id="148" name="TextBox 147"/>
          <p:cNvSpPr txBox="1"/>
          <p:nvPr/>
        </p:nvSpPr>
        <p:spPr>
          <a:xfrm>
            <a:off x="351560" y="5839472"/>
            <a:ext cx="3600000" cy="584775"/>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600" dirty="0" smtClean="0">
                <a:solidFill>
                  <a:srgbClr val="2D2D8A"/>
                </a:solidFill>
                <a:latin typeface="+mn-lt"/>
              </a:rPr>
              <a:t>Massive machine type communication</a:t>
            </a:r>
            <a:endParaRPr lang="en-GB" sz="1600" dirty="0">
              <a:solidFill>
                <a:srgbClr val="2D2D8A"/>
              </a:solidFill>
              <a:latin typeface="+mn-lt"/>
            </a:endParaRPr>
          </a:p>
        </p:txBody>
      </p:sp>
      <p:sp>
        <p:nvSpPr>
          <p:cNvPr id="149" name="TextBox 148"/>
          <p:cNvSpPr txBox="1"/>
          <p:nvPr/>
        </p:nvSpPr>
        <p:spPr>
          <a:xfrm>
            <a:off x="5187707" y="5839472"/>
            <a:ext cx="3600000" cy="584775"/>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600" dirty="0" smtClean="0">
                <a:solidFill>
                  <a:srgbClr val="2D2D8A"/>
                </a:solidFill>
                <a:latin typeface="+mn-lt"/>
              </a:rPr>
              <a:t>Ultra reliable and low latency communication</a:t>
            </a:r>
            <a:endParaRPr lang="en-GB" sz="1600" dirty="0">
              <a:solidFill>
                <a:srgbClr val="2D2D8A"/>
              </a:solidFill>
              <a:latin typeface="+mn-lt"/>
            </a:endParaRPr>
          </a:p>
        </p:txBody>
      </p:sp>
      <p:cxnSp>
        <p:nvCxnSpPr>
          <p:cNvPr id="150" name="Straight Connector 149"/>
          <p:cNvCxnSpPr/>
          <p:nvPr/>
        </p:nvCxnSpPr>
        <p:spPr bwMode="auto">
          <a:xfrm flipH="1">
            <a:off x="1981185" y="3011579"/>
            <a:ext cx="2371953" cy="1662"/>
          </a:xfrm>
          <a:prstGeom prst="line">
            <a:avLst/>
          </a:prstGeom>
          <a:noFill/>
          <a:ln w="9525" cap="flat" cmpd="sng" algn="ctr">
            <a:solidFill>
              <a:srgbClr val="0F54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1" name="TextBox 150"/>
          <p:cNvSpPr txBox="1"/>
          <p:nvPr/>
        </p:nvSpPr>
        <p:spPr>
          <a:xfrm>
            <a:off x="1874906" y="2717957"/>
            <a:ext cx="2455609" cy="338554"/>
          </a:xfrm>
          <a:prstGeom prst="rect">
            <a:avLst/>
          </a:prstGeom>
          <a:noFill/>
        </p:spPr>
        <p:txBody>
          <a:bodyPr wrap="none" rtlCol="0">
            <a:spAutoFit/>
          </a:bodyPr>
          <a:lstStyle/>
          <a:p>
            <a:r>
              <a:rPr lang="en-GB" sz="1600" b="0" dirty="0" smtClean="0">
                <a:solidFill>
                  <a:srgbClr val="2D2D8A"/>
                </a:solidFill>
                <a:latin typeface="+mn-lt"/>
              </a:rPr>
              <a:t>Gigabytes in a second</a:t>
            </a:r>
            <a:endParaRPr lang="en-GB" sz="1600" b="0" dirty="0">
              <a:solidFill>
                <a:srgbClr val="2D2D8A"/>
              </a:solidFill>
              <a:latin typeface="+mn-lt"/>
            </a:endParaRPr>
          </a:p>
        </p:txBody>
      </p:sp>
      <p:pic>
        <p:nvPicPr>
          <p:cNvPr id="152" name="Picture 2" descr="C:\Users\baranbe\AppData\Local\Local Documents - no backup\Pictures\eu fla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1178" y="6049687"/>
            <a:ext cx="424113" cy="267861"/>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2" descr="C:\Users\baranbe\AppData\Local\Local Documents - no backup\Pictures\eu fla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127" y="6049687"/>
            <a:ext cx="424113" cy="267861"/>
          </a:xfrm>
          <a:prstGeom prst="rect">
            <a:avLst/>
          </a:prstGeom>
          <a:noFill/>
          <a:extLst>
            <a:ext uri="{909E8E84-426E-40DD-AFC4-6F175D3DCCD1}">
              <a14:hiddenFill xmlns:a14="http://schemas.microsoft.com/office/drawing/2010/main">
                <a:solidFill>
                  <a:srgbClr val="FFFFFF"/>
                </a:solidFill>
              </a14:hiddenFill>
            </a:ext>
          </a:extLst>
        </p:spPr>
      </p:pic>
      <p:sp>
        <p:nvSpPr>
          <p:cNvPr id="154" name="Rectangle 2"/>
          <p:cNvSpPr txBox="1">
            <a:spLocks noChangeArrowheads="1"/>
          </p:cNvSpPr>
          <p:nvPr/>
        </p:nvSpPr>
        <p:spPr bwMode="auto">
          <a:xfrm>
            <a:off x="209624" y="1370877"/>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a:solidFill>
                  <a:srgbClr val="C00000"/>
                </a:solidFill>
                <a:latin typeface="Verdana" charset="0"/>
                <a:ea typeface="ＭＳ Ｐゴシック" charset="0"/>
                <a:cs typeface="Arial" charset="0"/>
              </a:rPr>
              <a:t>EU </a:t>
            </a:r>
            <a:r>
              <a:rPr lang="en-GB" sz="2600" dirty="0" smtClean="0">
                <a:solidFill>
                  <a:srgbClr val="C00000"/>
                </a:solidFill>
                <a:latin typeface="Verdana" charset="0"/>
                <a:ea typeface="ＭＳ Ｐゴシック" charset="0"/>
                <a:cs typeface="Arial" charset="0"/>
              </a:rPr>
              <a:t>standards strategy</a:t>
            </a:r>
            <a:endParaRPr lang="en-GB" sz="2600" dirty="0">
              <a:solidFill>
                <a:srgbClr val="C00000"/>
              </a:solidFill>
              <a:latin typeface="Verdana" charset="0"/>
              <a:ea typeface="ＭＳ Ｐゴシック" charset="0"/>
              <a:cs typeface="Arial" charset="0"/>
            </a:endParaRPr>
          </a:p>
        </p:txBody>
      </p:sp>
    </p:spTree>
    <p:extLst>
      <p:ext uri="{BB962C8B-B14F-4D97-AF65-F5344CB8AC3E}">
        <p14:creationId xmlns:p14="http://schemas.microsoft.com/office/powerpoint/2010/main" val="400968666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446088" y="1370875"/>
            <a:ext cx="82296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US" sz="2600" dirty="0">
                <a:solidFill>
                  <a:srgbClr val="C00000"/>
                </a:solidFill>
              </a:rPr>
              <a:t>r</a:t>
            </a:r>
            <a:r>
              <a:rPr lang="en-US" sz="2600" dirty="0" smtClean="0">
                <a:solidFill>
                  <a:srgbClr val="C00000"/>
                </a:solidFill>
              </a:rPr>
              <a:t>esearch </a:t>
            </a:r>
            <a:r>
              <a:rPr lang="en-US" sz="2600" dirty="0">
                <a:solidFill>
                  <a:srgbClr val="C00000"/>
                </a:solidFill>
              </a:rPr>
              <a:t>&amp; </a:t>
            </a:r>
            <a:r>
              <a:rPr lang="en-US" sz="2600" dirty="0" smtClean="0">
                <a:solidFill>
                  <a:srgbClr val="C00000"/>
                </a:solidFill>
              </a:rPr>
              <a:t>innovation</a:t>
            </a:r>
            <a:endParaRPr lang="en-US" sz="2600" dirty="0">
              <a:solidFill>
                <a:srgbClr val="C00000"/>
              </a:solidFill>
            </a:endParaRPr>
          </a:p>
        </p:txBody>
      </p:sp>
      <p:sp>
        <p:nvSpPr>
          <p:cNvPr id="9" name="Rectangle 8"/>
          <p:cNvSpPr>
            <a:spLocks noGrp="1" noChangeArrowheads="1"/>
          </p:cNvSpPr>
          <p:nvPr/>
        </p:nvSpPr>
        <p:spPr bwMode="auto">
          <a:xfrm>
            <a:off x="295422" y="2110560"/>
            <a:ext cx="838026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175" indent="0" eaLnBrk="1" hangingPunct="1">
              <a:spcBef>
                <a:spcPts val="600"/>
              </a:spcBef>
              <a:spcAft>
                <a:spcPts val="600"/>
              </a:spcAft>
            </a:pPr>
            <a:r>
              <a:rPr lang="en-GB" sz="2000" dirty="0">
                <a:latin typeface="+mn-lt"/>
              </a:rPr>
              <a:t>5G Public Private </a:t>
            </a:r>
            <a:r>
              <a:rPr lang="en-GB" sz="2000" dirty="0" smtClean="0">
                <a:latin typeface="+mn-lt"/>
              </a:rPr>
              <a:t>Partnership</a:t>
            </a:r>
            <a:endParaRPr lang="en-GB" sz="2000" dirty="0">
              <a:latin typeface="+mn-lt"/>
            </a:endParaRPr>
          </a:p>
          <a:p>
            <a:pPr marL="708025" indent="-342900" eaLnBrk="1" hangingPunct="1">
              <a:spcBef>
                <a:spcPts val="600"/>
              </a:spcBef>
              <a:spcAft>
                <a:spcPts val="600"/>
              </a:spcAft>
              <a:buFont typeface="Wingdings" panose="05000000000000000000" pitchFamily="2" charset="2"/>
              <a:buChar char="Ø"/>
            </a:pPr>
            <a:r>
              <a:rPr lang="en-GB" sz="2000" b="0" dirty="0">
                <a:latin typeface="+mn-lt"/>
              </a:rPr>
              <a:t>Objective-driven (technical, economic, social) </a:t>
            </a:r>
            <a:r>
              <a:rPr lang="en-GB" sz="2000" b="0" dirty="0" smtClean="0">
                <a:latin typeface="+mn-lt"/>
                <a:sym typeface="Wingdings"/>
              </a:rPr>
              <a:t> </a:t>
            </a:r>
            <a:r>
              <a:rPr lang="en-GB" sz="2000" b="0" dirty="0">
                <a:latin typeface="+mn-lt"/>
                <a:sym typeface="Wingdings"/>
              </a:rPr>
              <a:t>c</a:t>
            </a:r>
            <a:r>
              <a:rPr lang="en-GB" sz="2000" b="0" dirty="0" smtClean="0">
                <a:latin typeface="+mn-lt"/>
              </a:rPr>
              <a:t>ontractual KPIs  /  700 M€ </a:t>
            </a:r>
            <a:r>
              <a:rPr lang="en-GB" sz="2000" b="0" dirty="0">
                <a:latin typeface="+mn-lt"/>
              </a:rPr>
              <a:t>public funding </a:t>
            </a:r>
            <a:r>
              <a:rPr lang="en-GB" sz="2000" b="0" dirty="0" smtClean="0">
                <a:latin typeface="+mn-lt"/>
              </a:rPr>
              <a:t>2014-2020  /  3500 M€ private investment</a:t>
            </a:r>
            <a:endParaRPr lang="en-GB" sz="2000" b="0" dirty="0">
              <a:latin typeface="+mn-lt"/>
            </a:endParaRPr>
          </a:p>
        </p:txBody>
      </p:sp>
      <p:grpSp>
        <p:nvGrpSpPr>
          <p:cNvPr id="11" name="Group 10"/>
          <p:cNvGrpSpPr/>
          <p:nvPr/>
        </p:nvGrpSpPr>
        <p:grpSpPr>
          <a:xfrm>
            <a:off x="453824" y="3688782"/>
            <a:ext cx="8201907" cy="2613749"/>
            <a:chOff x="453824" y="2713890"/>
            <a:chExt cx="8201907" cy="2613749"/>
          </a:xfrm>
        </p:grpSpPr>
        <p:grpSp>
          <p:nvGrpSpPr>
            <p:cNvPr id="12" name="Group 11"/>
            <p:cNvGrpSpPr/>
            <p:nvPr/>
          </p:nvGrpSpPr>
          <p:grpSpPr>
            <a:xfrm>
              <a:off x="3918512" y="3054527"/>
              <a:ext cx="1316984" cy="2273112"/>
              <a:chOff x="437256" y="3028095"/>
              <a:chExt cx="1316984" cy="2273112"/>
            </a:xfrm>
          </p:grpSpPr>
          <p:sp>
            <p:nvSpPr>
              <p:cNvPr id="91" name="Block Arc 90"/>
              <p:cNvSpPr/>
              <p:nvPr/>
            </p:nvSpPr>
            <p:spPr bwMode="auto">
              <a:xfrm rot="10800000">
                <a:off x="437256" y="4041207"/>
                <a:ext cx="1260000" cy="1260000"/>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92" name="Block Arc 91"/>
              <p:cNvSpPr/>
              <p:nvPr/>
            </p:nvSpPr>
            <p:spPr bwMode="auto">
              <a:xfrm rot="16200000">
                <a:off x="437256" y="4041207"/>
                <a:ext cx="1260000" cy="1260000"/>
              </a:xfrm>
              <a:prstGeom prst="blockArc">
                <a:avLst>
                  <a:gd name="adj1" fmla="val 16200739"/>
                  <a:gd name="adj2" fmla="val 0"/>
                  <a:gd name="adj3" fmla="val 10919"/>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93" name="Group 92"/>
              <p:cNvGrpSpPr/>
              <p:nvPr/>
            </p:nvGrpSpPr>
            <p:grpSpPr>
              <a:xfrm>
                <a:off x="762464" y="3321251"/>
                <a:ext cx="492112" cy="648040"/>
                <a:chOff x="1847640" y="2276872"/>
                <a:chExt cx="492112" cy="648040"/>
              </a:xfrm>
              <a:solidFill>
                <a:srgbClr val="FF0000"/>
              </a:solidFill>
            </p:grpSpPr>
            <p:sp>
              <p:nvSpPr>
                <p:cNvPr id="101" name="Freeform 100"/>
                <p:cNvSpPr/>
                <p:nvPr/>
              </p:nvSpPr>
              <p:spPr bwMode="auto">
                <a:xfrm>
                  <a:off x="1847640" y="2276872"/>
                  <a:ext cx="492112" cy="382137"/>
                </a:xfrm>
                <a:custGeom>
                  <a:avLst/>
                  <a:gdLst>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 name="connsiteX0" fmla="*/ 0 w 518615"/>
                    <a:gd name="connsiteY0" fmla="*/ 382137 h 382137"/>
                    <a:gd name="connsiteX1" fmla="*/ 518615 w 518615"/>
                    <a:gd name="connsiteY1" fmla="*/ 0 h 382137"/>
                    <a:gd name="connsiteX2" fmla="*/ 518615 w 518615"/>
                    <a:gd name="connsiteY2" fmla="*/ 0 h 382137"/>
                  </a:gdLst>
                  <a:ahLst/>
                  <a:cxnLst>
                    <a:cxn ang="0">
                      <a:pos x="connsiteX0" y="connsiteY0"/>
                    </a:cxn>
                    <a:cxn ang="0">
                      <a:pos x="connsiteX1" y="connsiteY1"/>
                    </a:cxn>
                    <a:cxn ang="0">
                      <a:pos x="connsiteX2" y="connsiteY2"/>
                    </a:cxn>
                  </a:cxnLst>
                  <a:rect l="l" t="t" r="r" b="b"/>
                  <a:pathLst>
                    <a:path w="518615" h="382137">
                      <a:moveTo>
                        <a:pt x="0" y="382137"/>
                      </a:moveTo>
                      <a:cubicBezTo>
                        <a:pt x="132614" y="321955"/>
                        <a:pt x="413045" y="116374"/>
                        <a:pt x="518615" y="0"/>
                      </a:cubicBezTo>
                      <a:lnTo>
                        <a:pt x="518615" y="0"/>
                      </a:lnTo>
                    </a:path>
                  </a:pathLst>
                </a:custGeom>
                <a:grpFill/>
                <a:ln w="38100" cap="flat" cmpd="sng" algn="ctr">
                  <a:solidFill>
                    <a:srgbClr val="FF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2" name="Rounded Rectangle 101"/>
                <p:cNvSpPr/>
                <p:nvPr/>
              </p:nvSpPr>
              <p:spPr bwMode="auto">
                <a:xfrm>
                  <a:off x="2267744" y="2492912"/>
                  <a:ext cx="72008" cy="432000"/>
                </a:xfrm>
                <a:prstGeom prst="roundRect">
                  <a:avLst/>
                </a:prstGeom>
                <a:grp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3" name="Rounded Rectangle 102"/>
                <p:cNvSpPr/>
                <p:nvPr/>
              </p:nvSpPr>
              <p:spPr bwMode="auto">
                <a:xfrm>
                  <a:off x="2162718" y="2564912"/>
                  <a:ext cx="72008" cy="360000"/>
                </a:xfrm>
                <a:prstGeom prst="roundRect">
                  <a:avLst/>
                </a:prstGeom>
                <a:grp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4" name="Rounded Rectangle 103"/>
                <p:cNvSpPr/>
                <p:nvPr/>
              </p:nvSpPr>
              <p:spPr bwMode="auto">
                <a:xfrm>
                  <a:off x="2057692" y="2636912"/>
                  <a:ext cx="72008" cy="288000"/>
                </a:xfrm>
                <a:prstGeom prst="roundRect">
                  <a:avLst/>
                </a:prstGeom>
                <a:grp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5" name="Rounded Rectangle 104"/>
                <p:cNvSpPr/>
                <p:nvPr/>
              </p:nvSpPr>
              <p:spPr bwMode="auto">
                <a:xfrm>
                  <a:off x="1952666" y="2708912"/>
                  <a:ext cx="72008" cy="216000"/>
                </a:xfrm>
                <a:prstGeom prst="roundRect">
                  <a:avLst/>
                </a:prstGeom>
                <a:grp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6" name="Rounded Rectangle 105"/>
                <p:cNvSpPr/>
                <p:nvPr/>
              </p:nvSpPr>
              <p:spPr bwMode="auto">
                <a:xfrm>
                  <a:off x="1847640" y="2780912"/>
                  <a:ext cx="72008" cy="144000"/>
                </a:xfrm>
                <a:prstGeom prst="roundRect">
                  <a:avLst/>
                </a:prstGeom>
                <a:grp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nvGrpSpPr>
              <p:cNvPr id="94" name="Group 93"/>
              <p:cNvGrpSpPr/>
              <p:nvPr/>
            </p:nvGrpSpPr>
            <p:grpSpPr>
              <a:xfrm>
                <a:off x="725828" y="4423378"/>
                <a:ext cx="686264" cy="436253"/>
                <a:chOff x="-3279646" y="4516279"/>
                <a:chExt cx="2114900" cy="1344427"/>
              </a:xfrm>
            </p:grpSpPr>
            <p:grpSp>
              <p:nvGrpSpPr>
                <p:cNvPr id="96" name="Group 95"/>
                <p:cNvGrpSpPr/>
                <p:nvPr/>
              </p:nvGrpSpPr>
              <p:grpSpPr>
                <a:xfrm>
                  <a:off x="-3279646" y="4516279"/>
                  <a:ext cx="2114900" cy="1344427"/>
                  <a:chOff x="1781117" y="4106385"/>
                  <a:chExt cx="2114900" cy="1344427"/>
                </a:xfrm>
              </p:grpSpPr>
              <p:sp>
                <p:nvSpPr>
                  <p:cNvPr id="99" name="Freeform 98"/>
                  <p:cNvSpPr/>
                  <p:nvPr/>
                </p:nvSpPr>
                <p:spPr bwMode="auto">
                  <a:xfrm>
                    <a:off x="1781117" y="4106385"/>
                    <a:ext cx="2114900" cy="1256599"/>
                  </a:xfrm>
                  <a:custGeom>
                    <a:avLst/>
                    <a:gdLst>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34034 h 1265013"/>
                      <a:gd name="connsiteX5" fmla="*/ 1910142 w 2114900"/>
                      <a:gd name="connsiteY5" fmla="*/ 0 h 1265013"/>
                      <a:gd name="connsiteX6" fmla="*/ 215977 w 2114900"/>
                      <a:gd name="connsiteY6" fmla="*/ 8414 h 1265013"/>
                      <a:gd name="connsiteX0" fmla="*/ 215977 w 2114900"/>
                      <a:gd name="connsiteY0" fmla="*/ 8414 h 1265013"/>
                      <a:gd name="connsiteX1" fmla="*/ 218782 w 2114900"/>
                      <a:gd name="connsiteY1" fmla="*/ 967693 h 1265013"/>
                      <a:gd name="connsiteX2" fmla="*/ 0 w 2114900"/>
                      <a:gd name="connsiteY2" fmla="*/ 1265013 h 1265013"/>
                      <a:gd name="connsiteX3" fmla="*/ 2114900 w 2114900"/>
                      <a:gd name="connsiteY3" fmla="*/ 1259403 h 1265013"/>
                      <a:gd name="connsiteX4" fmla="*/ 1912947 w 2114900"/>
                      <a:gd name="connsiteY4" fmla="*/ 956473 h 1265013"/>
                      <a:gd name="connsiteX5" fmla="*/ 1910142 w 2114900"/>
                      <a:gd name="connsiteY5" fmla="*/ 0 h 1265013"/>
                      <a:gd name="connsiteX6" fmla="*/ 215977 w 2114900"/>
                      <a:gd name="connsiteY6" fmla="*/ 8414 h 1265013"/>
                      <a:gd name="connsiteX0" fmla="*/ 215977 w 2114900"/>
                      <a:gd name="connsiteY0" fmla="*/ 0 h 1256599"/>
                      <a:gd name="connsiteX1" fmla="*/ 218782 w 2114900"/>
                      <a:gd name="connsiteY1" fmla="*/ 959279 h 1256599"/>
                      <a:gd name="connsiteX2" fmla="*/ 0 w 2114900"/>
                      <a:gd name="connsiteY2" fmla="*/ 1256599 h 1256599"/>
                      <a:gd name="connsiteX3" fmla="*/ 2114900 w 2114900"/>
                      <a:gd name="connsiteY3" fmla="*/ 1250989 h 1256599"/>
                      <a:gd name="connsiteX4" fmla="*/ 1912947 w 2114900"/>
                      <a:gd name="connsiteY4" fmla="*/ 948059 h 1256599"/>
                      <a:gd name="connsiteX5" fmla="*/ 1910142 w 2114900"/>
                      <a:gd name="connsiteY5" fmla="*/ 0 h 1256599"/>
                      <a:gd name="connsiteX6" fmla="*/ 215977 w 2114900"/>
                      <a:gd name="connsiteY6" fmla="*/ 0 h 125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900" h="1256599">
                        <a:moveTo>
                          <a:pt x="215977" y="0"/>
                        </a:moveTo>
                        <a:lnTo>
                          <a:pt x="218782" y="959279"/>
                        </a:lnTo>
                        <a:lnTo>
                          <a:pt x="0" y="1256599"/>
                        </a:lnTo>
                        <a:lnTo>
                          <a:pt x="2114900" y="1250989"/>
                        </a:lnTo>
                        <a:lnTo>
                          <a:pt x="1912947" y="948059"/>
                        </a:lnTo>
                        <a:lnTo>
                          <a:pt x="1910142" y="0"/>
                        </a:lnTo>
                        <a:lnTo>
                          <a:pt x="215977" y="0"/>
                        </a:lnTo>
                        <a:close/>
                      </a:path>
                    </a:pathLst>
                  </a:custGeom>
                  <a:solidFill>
                    <a:schemeClr val="bg1">
                      <a:lumMod val="65000"/>
                    </a:schemeClr>
                  </a:solidFill>
                  <a:ln w="9525" cap="flat" cmpd="sng" algn="ctr">
                    <a:solidFill>
                      <a:schemeClr val="bg1">
                        <a:lumMod val="65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00" name="Snip Same Side Corner Rectangle 99"/>
                  <p:cNvSpPr/>
                  <p:nvPr/>
                </p:nvSpPr>
                <p:spPr bwMode="auto">
                  <a:xfrm flipV="1">
                    <a:off x="1781117" y="5353840"/>
                    <a:ext cx="2114900" cy="96972"/>
                  </a:xfrm>
                  <a:prstGeom prst="snip2SameRect">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sp>
              <p:nvSpPr>
                <p:cNvPr id="97" name="Rounded Rectangle 96"/>
                <p:cNvSpPr/>
                <p:nvPr/>
              </p:nvSpPr>
              <p:spPr bwMode="auto">
                <a:xfrm>
                  <a:off x="-3028514" y="4564073"/>
                  <a:ext cx="1612637" cy="889155"/>
                </a:xfrm>
                <a:prstGeom prst="roundRect">
                  <a:avLst>
                    <a:gd name="adj" fmla="val 11304"/>
                  </a:avLst>
                </a:prstGeom>
                <a:solidFill>
                  <a:srgbClr val="0F54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98" name="Isosceles Triangle 97"/>
                <p:cNvSpPr/>
                <p:nvPr/>
              </p:nvSpPr>
              <p:spPr bwMode="auto">
                <a:xfrm rot="5400000">
                  <a:off x="-2390445" y="4828489"/>
                  <a:ext cx="339998" cy="340571"/>
                </a:xfrm>
                <a:prstGeom prst="triangl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sp>
            <p:nvSpPr>
              <p:cNvPr id="95" name="TextBox 94"/>
              <p:cNvSpPr txBox="1"/>
              <p:nvPr/>
            </p:nvSpPr>
            <p:spPr>
              <a:xfrm rot="16200000">
                <a:off x="966524" y="3415701"/>
                <a:ext cx="1175322" cy="400110"/>
              </a:xfrm>
              <a:prstGeom prst="rect">
                <a:avLst/>
              </a:prstGeom>
              <a:noFill/>
            </p:spPr>
            <p:txBody>
              <a:bodyPr wrap="none" rtlCol="0" anchor="ctr" anchorCtr="0">
                <a:spAutoFit/>
              </a:bodyPr>
              <a:lstStyle/>
              <a:p>
                <a:r>
                  <a:rPr lang="en-GB" sz="2000" dirty="0" smtClean="0">
                    <a:solidFill>
                      <a:srgbClr val="C00000"/>
                    </a:solidFill>
                  </a:rPr>
                  <a:t>x 1000</a:t>
                </a:r>
                <a:endParaRPr lang="en-GB" sz="2000" dirty="0">
                  <a:solidFill>
                    <a:srgbClr val="C00000"/>
                  </a:solidFill>
                </a:endParaRPr>
              </a:p>
            </p:txBody>
          </p:sp>
        </p:grpSp>
        <p:grpSp>
          <p:nvGrpSpPr>
            <p:cNvPr id="13" name="Group 12"/>
            <p:cNvGrpSpPr/>
            <p:nvPr/>
          </p:nvGrpSpPr>
          <p:grpSpPr>
            <a:xfrm>
              <a:off x="453824" y="2910257"/>
              <a:ext cx="1404610" cy="2417382"/>
              <a:chOff x="2150704" y="2883825"/>
              <a:chExt cx="1404610" cy="2417382"/>
            </a:xfrm>
          </p:grpSpPr>
          <p:sp>
            <p:nvSpPr>
              <p:cNvPr id="72" name="Rectangular Callout 71"/>
              <p:cNvSpPr/>
              <p:nvPr/>
            </p:nvSpPr>
            <p:spPr bwMode="auto">
              <a:xfrm>
                <a:off x="2519667" y="4273249"/>
                <a:ext cx="345907" cy="174199"/>
              </a:xfrm>
              <a:prstGeom prst="wedgeRectCallout">
                <a:avLst>
                  <a:gd name="adj1" fmla="val 4540"/>
                  <a:gd name="adj2" fmla="val 98143"/>
                </a:avLst>
              </a:prstGeom>
              <a:solidFill>
                <a:srgbClr val="00B0F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73" name="Group 72"/>
              <p:cNvGrpSpPr/>
              <p:nvPr/>
            </p:nvGrpSpPr>
            <p:grpSpPr>
              <a:xfrm>
                <a:off x="2472073" y="3570894"/>
                <a:ext cx="644245" cy="660963"/>
                <a:chOff x="397840" y="1574481"/>
                <a:chExt cx="869491" cy="822800"/>
              </a:xfrm>
            </p:grpSpPr>
            <p:grpSp>
              <p:nvGrpSpPr>
                <p:cNvPr id="82" name="Group 81"/>
                <p:cNvGrpSpPr/>
                <p:nvPr/>
              </p:nvGrpSpPr>
              <p:grpSpPr>
                <a:xfrm>
                  <a:off x="914192" y="1665638"/>
                  <a:ext cx="353139" cy="677051"/>
                  <a:chOff x="-2145201" y="1119116"/>
                  <a:chExt cx="872556" cy="1799011"/>
                </a:xfrm>
                <a:solidFill>
                  <a:schemeClr val="accent6">
                    <a:lumMod val="60000"/>
                    <a:lumOff val="40000"/>
                  </a:schemeClr>
                </a:solidFill>
              </p:grpSpPr>
              <p:sp>
                <p:nvSpPr>
                  <p:cNvPr id="89" name="Chord 88"/>
                  <p:cNvSpPr/>
                  <p:nvPr/>
                </p:nvSpPr>
                <p:spPr bwMode="auto">
                  <a:xfrm>
                    <a:off x="-2145201" y="1617093"/>
                    <a:ext cx="872556" cy="1301034"/>
                  </a:xfrm>
                  <a:prstGeom prst="chord">
                    <a:avLst>
                      <a:gd name="adj1" fmla="val 10953706"/>
                      <a:gd name="adj2" fmla="val 21491329"/>
                    </a:avLst>
                  </a:prstGeom>
                  <a:solidFill>
                    <a:schemeClr val="accent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90" name="Oval 89"/>
                  <p:cNvSpPr/>
                  <p:nvPr/>
                </p:nvSpPr>
                <p:spPr bwMode="auto">
                  <a:xfrm>
                    <a:off x="-1978923" y="1119116"/>
                    <a:ext cx="540000" cy="540000"/>
                  </a:xfrm>
                  <a:prstGeom prst="ellipse">
                    <a:avLst/>
                  </a:prstGeom>
                  <a:solidFill>
                    <a:schemeClr val="accent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nvGrpSpPr>
                <p:cNvPr id="83" name="Group 82"/>
                <p:cNvGrpSpPr/>
                <p:nvPr/>
              </p:nvGrpSpPr>
              <p:grpSpPr>
                <a:xfrm>
                  <a:off x="397840" y="1665638"/>
                  <a:ext cx="353139" cy="677051"/>
                  <a:chOff x="-2145201" y="1119116"/>
                  <a:chExt cx="872556" cy="1799011"/>
                </a:xfrm>
                <a:solidFill>
                  <a:schemeClr val="accent6">
                    <a:lumMod val="60000"/>
                    <a:lumOff val="40000"/>
                  </a:schemeClr>
                </a:solidFill>
              </p:grpSpPr>
              <p:sp>
                <p:nvSpPr>
                  <p:cNvPr id="87" name="Chord 86"/>
                  <p:cNvSpPr/>
                  <p:nvPr/>
                </p:nvSpPr>
                <p:spPr bwMode="auto">
                  <a:xfrm>
                    <a:off x="-2145201" y="1617093"/>
                    <a:ext cx="872556" cy="1301034"/>
                  </a:xfrm>
                  <a:prstGeom prst="chord">
                    <a:avLst>
                      <a:gd name="adj1" fmla="val 10953706"/>
                      <a:gd name="adj2" fmla="val 21491329"/>
                    </a:avLst>
                  </a:prstGeom>
                  <a:solidFill>
                    <a:schemeClr val="accent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88" name="Oval 87"/>
                  <p:cNvSpPr/>
                  <p:nvPr/>
                </p:nvSpPr>
                <p:spPr bwMode="auto">
                  <a:xfrm>
                    <a:off x="-1978923" y="1119116"/>
                    <a:ext cx="540000" cy="540000"/>
                  </a:xfrm>
                  <a:prstGeom prst="ellipse">
                    <a:avLst/>
                  </a:prstGeom>
                  <a:solidFill>
                    <a:schemeClr val="accent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nvGrpSpPr>
                <p:cNvPr id="84" name="Group 83"/>
                <p:cNvGrpSpPr/>
                <p:nvPr/>
              </p:nvGrpSpPr>
              <p:grpSpPr>
                <a:xfrm>
                  <a:off x="611664" y="1574481"/>
                  <a:ext cx="436278" cy="822800"/>
                  <a:chOff x="-2145201" y="1119116"/>
                  <a:chExt cx="872556" cy="1769658"/>
                </a:xfrm>
              </p:grpSpPr>
              <p:sp>
                <p:nvSpPr>
                  <p:cNvPr id="85" name="Chord 84"/>
                  <p:cNvSpPr/>
                  <p:nvPr/>
                </p:nvSpPr>
                <p:spPr bwMode="auto">
                  <a:xfrm>
                    <a:off x="-2145201" y="1587740"/>
                    <a:ext cx="872556" cy="1301034"/>
                  </a:xfrm>
                  <a:prstGeom prst="chord">
                    <a:avLst>
                      <a:gd name="adj1" fmla="val 10953706"/>
                      <a:gd name="adj2" fmla="val 21491329"/>
                    </a:avLst>
                  </a:prstGeom>
                  <a:solidFill>
                    <a:srgbClr val="00B0F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86" name="Oval 85"/>
                  <p:cNvSpPr/>
                  <p:nvPr/>
                </p:nvSpPr>
                <p:spPr bwMode="auto">
                  <a:xfrm>
                    <a:off x="-1978923" y="1119116"/>
                    <a:ext cx="540000" cy="540000"/>
                  </a:xfrm>
                  <a:prstGeom prst="ellipse">
                    <a:avLst/>
                  </a:prstGeom>
                  <a:solidFill>
                    <a:srgbClr val="00B0F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sp>
            <p:nvSpPr>
              <p:cNvPr id="74" name="Block Arc 73"/>
              <p:cNvSpPr/>
              <p:nvPr/>
            </p:nvSpPr>
            <p:spPr bwMode="auto">
              <a:xfrm rot="10800000">
                <a:off x="2150704" y="4041207"/>
                <a:ext cx="1260000" cy="1260000"/>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75" name="Block Arc 74"/>
              <p:cNvSpPr/>
              <p:nvPr/>
            </p:nvSpPr>
            <p:spPr bwMode="auto">
              <a:xfrm rot="16200000">
                <a:off x="2150704" y="4041207"/>
                <a:ext cx="1260000" cy="1260000"/>
              </a:xfrm>
              <a:prstGeom prst="blockArc">
                <a:avLst>
                  <a:gd name="adj1" fmla="val 16200739"/>
                  <a:gd name="adj2" fmla="val 0"/>
                  <a:gd name="adj3" fmla="val 10919"/>
                </a:avLst>
              </a:prstGeom>
              <a:solidFill>
                <a:srgbClr val="00B0F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76" name="TextBox 75"/>
              <p:cNvSpPr txBox="1"/>
              <p:nvPr/>
            </p:nvSpPr>
            <p:spPr>
              <a:xfrm rot="16200000">
                <a:off x="2681837" y="3357192"/>
                <a:ext cx="1346844" cy="400110"/>
              </a:xfrm>
              <a:prstGeom prst="rect">
                <a:avLst/>
              </a:prstGeom>
              <a:noFill/>
            </p:spPr>
            <p:txBody>
              <a:bodyPr wrap="none" rtlCol="0" anchor="ctr" anchorCtr="0">
                <a:spAutoFit/>
              </a:bodyPr>
              <a:lstStyle/>
              <a:p>
                <a:r>
                  <a:rPr lang="en-GB" sz="2000" dirty="0" smtClean="0">
                    <a:solidFill>
                      <a:srgbClr val="C00000"/>
                    </a:solidFill>
                  </a:rPr>
                  <a:t>7 billion</a:t>
                </a:r>
                <a:endParaRPr lang="en-GB" sz="2000" dirty="0">
                  <a:solidFill>
                    <a:srgbClr val="C00000"/>
                  </a:solidFill>
                </a:endParaRPr>
              </a:p>
            </p:txBody>
          </p:sp>
          <p:grpSp>
            <p:nvGrpSpPr>
              <p:cNvPr id="77" name="Group 76"/>
              <p:cNvGrpSpPr/>
              <p:nvPr/>
            </p:nvGrpSpPr>
            <p:grpSpPr>
              <a:xfrm>
                <a:off x="2540485" y="4444415"/>
                <a:ext cx="546573" cy="660015"/>
                <a:chOff x="2388085" y="3680824"/>
                <a:chExt cx="546573" cy="660015"/>
              </a:xfrm>
            </p:grpSpPr>
            <p:sp>
              <p:nvSpPr>
                <p:cNvPr id="78" name="Freeform 77"/>
                <p:cNvSpPr/>
                <p:nvPr/>
              </p:nvSpPr>
              <p:spPr bwMode="auto">
                <a:xfrm>
                  <a:off x="2388085" y="3904107"/>
                  <a:ext cx="203957" cy="436732"/>
                </a:xfrm>
                <a:custGeom>
                  <a:avLst/>
                  <a:gdLst>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59635 w 1838739"/>
                    <a:gd name="connsiteY9" fmla="*/ 9939 h 3916018"/>
                    <a:gd name="connsiteX10" fmla="*/ 0 w 1838739"/>
                    <a:gd name="connsiteY10" fmla="*/ 1808922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59635 w 1838739"/>
                    <a:gd name="connsiteY9" fmla="*/ 9939 h 3916018"/>
                    <a:gd name="connsiteX10" fmla="*/ 0 w 1838739"/>
                    <a:gd name="connsiteY10" fmla="*/ 1868556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9939 w 1838739"/>
                    <a:gd name="connsiteY9" fmla="*/ 0 h 3916018"/>
                    <a:gd name="connsiteX10" fmla="*/ 0 w 1838739"/>
                    <a:gd name="connsiteY10" fmla="*/ 1868556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64704 w 1828800"/>
                    <a:gd name="connsiteY0" fmla="*/ 1938131 h 3916018"/>
                    <a:gd name="connsiteX1" fmla="*/ 974035 w 1828800"/>
                    <a:gd name="connsiteY1" fmla="*/ 1938131 h 3916018"/>
                    <a:gd name="connsiteX2" fmla="*/ 964096 w 1828800"/>
                    <a:gd name="connsiteY2" fmla="*/ 3906078 h 3916018"/>
                    <a:gd name="connsiteX3" fmla="*/ 1401417 w 1828800"/>
                    <a:gd name="connsiteY3" fmla="*/ 3916018 h 3916018"/>
                    <a:gd name="connsiteX4" fmla="*/ 1421296 w 1828800"/>
                    <a:gd name="connsiteY4" fmla="*/ 606287 h 3916018"/>
                    <a:gd name="connsiteX5" fmla="*/ 1510748 w 1828800"/>
                    <a:gd name="connsiteY5" fmla="*/ 606287 h 3916018"/>
                    <a:gd name="connsiteX6" fmla="*/ 1520687 w 1828800"/>
                    <a:gd name="connsiteY6" fmla="*/ 1858618 h 3916018"/>
                    <a:gd name="connsiteX7" fmla="*/ 1828800 w 1828800"/>
                    <a:gd name="connsiteY7" fmla="*/ 1868557 h 3916018"/>
                    <a:gd name="connsiteX8" fmla="*/ 1808922 w 1828800"/>
                    <a:gd name="connsiteY8" fmla="*/ 0 h 3916018"/>
                    <a:gd name="connsiteX9" fmla="*/ 0 w 1828800"/>
                    <a:gd name="connsiteY9" fmla="*/ 0 h 3916018"/>
                    <a:gd name="connsiteX10" fmla="*/ 0 w 1828800"/>
                    <a:gd name="connsiteY10" fmla="*/ 1828799 h 3916018"/>
                    <a:gd name="connsiteX11" fmla="*/ 327991 w 1828800"/>
                    <a:gd name="connsiteY11" fmla="*/ 1838739 h 3916018"/>
                    <a:gd name="connsiteX12" fmla="*/ 347870 w 1828800"/>
                    <a:gd name="connsiteY12" fmla="*/ 616226 h 3916018"/>
                    <a:gd name="connsiteX13" fmla="*/ 437322 w 1828800"/>
                    <a:gd name="connsiteY13" fmla="*/ 616226 h 3916018"/>
                    <a:gd name="connsiteX14" fmla="*/ 437322 w 1828800"/>
                    <a:gd name="connsiteY14" fmla="*/ 3906078 h 3916018"/>
                    <a:gd name="connsiteX15" fmla="*/ 864704 w 1828800"/>
                    <a:gd name="connsiteY15" fmla="*/ 3906078 h 3916018"/>
                    <a:gd name="connsiteX16" fmla="*/ 864704 w 1828800"/>
                    <a:gd name="connsiteY16" fmla="*/ 1938131 h 391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28800" h="3916018">
                      <a:moveTo>
                        <a:pt x="864704" y="1938131"/>
                      </a:moveTo>
                      <a:lnTo>
                        <a:pt x="974035" y="1938131"/>
                      </a:lnTo>
                      <a:lnTo>
                        <a:pt x="964096" y="3906078"/>
                      </a:lnTo>
                      <a:lnTo>
                        <a:pt x="1401417" y="3916018"/>
                      </a:lnTo>
                      <a:lnTo>
                        <a:pt x="1421296" y="606287"/>
                      </a:lnTo>
                      <a:lnTo>
                        <a:pt x="1510748" y="606287"/>
                      </a:lnTo>
                      <a:lnTo>
                        <a:pt x="1520687" y="1858618"/>
                      </a:lnTo>
                      <a:lnTo>
                        <a:pt x="1828800" y="1868557"/>
                      </a:lnTo>
                      <a:lnTo>
                        <a:pt x="1808922" y="0"/>
                      </a:lnTo>
                      <a:lnTo>
                        <a:pt x="0" y="0"/>
                      </a:lnTo>
                      <a:lnTo>
                        <a:pt x="0" y="1828799"/>
                      </a:lnTo>
                      <a:lnTo>
                        <a:pt x="327991" y="1838739"/>
                      </a:lnTo>
                      <a:lnTo>
                        <a:pt x="347870" y="616226"/>
                      </a:lnTo>
                      <a:lnTo>
                        <a:pt x="437322" y="616226"/>
                      </a:lnTo>
                      <a:lnTo>
                        <a:pt x="437322" y="3906078"/>
                      </a:lnTo>
                      <a:lnTo>
                        <a:pt x="864704" y="3906078"/>
                      </a:lnTo>
                      <a:lnTo>
                        <a:pt x="864704" y="1938131"/>
                      </a:lnTo>
                      <a:close/>
                    </a:path>
                  </a:pathLst>
                </a:cu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79" name="Oval 78"/>
                <p:cNvSpPr/>
                <p:nvPr/>
              </p:nvSpPr>
              <p:spPr bwMode="auto">
                <a:xfrm>
                  <a:off x="2426105" y="3761189"/>
                  <a:ext cx="127918" cy="127917"/>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80" name="Oval 79"/>
                <p:cNvSpPr/>
                <p:nvPr/>
              </p:nvSpPr>
              <p:spPr bwMode="auto">
                <a:xfrm>
                  <a:off x="2725838" y="3680824"/>
                  <a:ext cx="127917" cy="127917"/>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81" name="Freeform 80"/>
                <p:cNvSpPr/>
                <p:nvPr/>
              </p:nvSpPr>
              <p:spPr bwMode="auto">
                <a:xfrm>
                  <a:off x="2644934" y="3821139"/>
                  <a:ext cx="289724" cy="435646"/>
                </a:xfrm>
                <a:custGeom>
                  <a:avLst/>
                  <a:gdLst>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59635 w 1838739"/>
                    <a:gd name="connsiteY9" fmla="*/ 9939 h 3916018"/>
                    <a:gd name="connsiteX10" fmla="*/ 0 w 1838739"/>
                    <a:gd name="connsiteY10" fmla="*/ 1808922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59635 w 1838739"/>
                    <a:gd name="connsiteY9" fmla="*/ 9939 h 3916018"/>
                    <a:gd name="connsiteX10" fmla="*/ 0 w 1838739"/>
                    <a:gd name="connsiteY10" fmla="*/ 1868556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74643 w 1838739"/>
                    <a:gd name="connsiteY0" fmla="*/ 1938131 h 3916018"/>
                    <a:gd name="connsiteX1" fmla="*/ 983974 w 1838739"/>
                    <a:gd name="connsiteY1" fmla="*/ 1938131 h 3916018"/>
                    <a:gd name="connsiteX2" fmla="*/ 974035 w 1838739"/>
                    <a:gd name="connsiteY2" fmla="*/ 3906078 h 3916018"/>
                    <a:gd name="connsiteX3" fmla="*/ 1411356 w 1838739"/>
                    <a:gd name="connsiteY3" fmla="*/ 3916018 h 3916018"/>
                    <a:gd name="connsiteX4" fmla="*/ 1431235 w 1838739"/>
                    <a:gd name="connsiteY4" fmla="*/ 606287 h 3916018"/>
                    <a:gd name="connsiteX5" fmla="*/ 1520687 w 1838739"/>
                    <a:gd name="connsiteY5" fmla="*/ 606287 h 3916018"/>
                    <a:gd name="connsiteX6" fmla="*/ 1530626 w 1838739"/>
                    <a:gd name="connsiteY6" fmla="*/ 1858618 h 3916018"/>
                    <a:gd name="connsiteX7" fmla="*/ 1838739 w 1838739"/>
                    <a:gd name="connsiteY7" fmla="*/ 1868557 h 3916018"/>
                    <a:gd name="connsiteX8" fmla="*/ 1818861 w 1838739"/>
                    <a:gd name="connsiteY8" fmla="*/ 0 h 3916018"/>
                    <a:gd name="connsiteX9" fmla="*/ 9939 w 1838739"/>
                    <a:gd name="connsiteY9" fmla="*/ 0 h 3916018"/>
                    <a:gd name="connsiteX10" fmla="*/ 0 w 1838739"/>
                    <a:gd name="connsiteY10" fmla="*/ 1868556 h 3916018"/>
                    <a:gd name="connsiteX11" fmla="*/ 337930 w 1838739"/>
                    <a:gd name="connsiteY11" fmla="*/ 1838739 h 3916018"/>
                    <a:gd name="connsiteX12" fmla="*/ 357809 w 1838739"/>
                    <a:gd name="connsiteY12" fmla="*/ 616226 h 3916018"/>
                    <a:gd name="connsiteX13" fmla="*/ 447261 w 1838739"/>
                    <a:gd name="connsiteY13" fmla="*/ 616226 h 3916018"/>
                    <a:gd name="connsiteX14" fmla="*/ 447261 w 1838739"/>
                    <a:gd name="connsiteY14" fmla="*/ 3906078 h 3916018"/>
                    <a:gd name="connsiteX15" fmla="*/ 874643 w 1838739"/>
                    <a:gd name="connsiteY15" fmla="*/ 3906078 h 3916018"/>
                    <a:gd name="connsiteX16" fmla="*/ 874643 w 1838739"/>
                    <a:gd name="connsiteY16" fmla="*/ 1938131 h 3916018"/>
                    <a:gd name="connsiteX0" fmla="*/ 864704 w 1828800"/>
                    <a:gd name="connsiteY0" fmla="*/ 1938131 h 3916018"/>
                    <a:gd name="connsiteX1" fmla="*/ 974035 w 1828800"/>
                    <a:gd name="connsiteY1" fmla="*/ 1938131 h 3916018"/>
                    <a:gd name="connsiteX2" fmla="*/ 964096 w 1828800"/>
                    <a:gd name="connsiteY2" fmla="*/ 3906078 h 3916018"/>
                    <a:gd name="connsiteX3" fmla="*/ 1401417 w 1828800"/>
                    <a:gd name="connsiteY3" fmla="*/ 3916018 h 3916018"/>
                    <a:gd name="connsiteX4" fmla="*/ 1421296 w 1828800"/>
                    <a:gd name="connsiteY4" fmla="*/ 606287 h 3916018"/>
                    <a:gd name="connsiteX5" fmla="*/ 1510748 w 1828800"/>
                    <a:gd name="connsiteY5" fmla="*/ 606287 h 3916018"/>
                    <a:gd name="connsiteX6" fmla="*/ 1520687 w 1828800"/>
                    <a:gd name="connsiteY6" fmla="*/ 1858618 h 3916018"/>
                    <a:gd name="connsiteX7" fmla="*/ 1828800 w 1828800"/>
                    <a:gd name="connsiteY7" fmla="*/ 1868557 h 3916018"/>
                    <a:gd name="connsiteX8" fmla="*/ 1808922 w 1828800"/>
                    <a:gd name="connsiteY8" fmla="*/ 0 h 3916018"/>
                    <a:gd name="connsiteX9" fmla="*/ 0 w 1828800"/>
                    <a:gd name="connsiteY9" fmla="*/ 0 h 3916018"/>
                    <a:gd name="connsiteX10" fmla="*/ 0 w 1828800"/>
                    <a:gd name="connsiteY10" fmla="*/ 1828799 h 3916018"/>
                    <a:gd name="connsiteX11" fmla="*/ 327991 w 1828800"/>
                    <a:gd name="connsiteY11" fmla="*/ 1838739 h 3916018"/>
                    <a:gd name="connsiteX12" fmla="*/ 347870 w 1828800"/>
                    <a:gd name="connsiteY12" fmla="*/ 616226 h 3916018"/>
                    <a:gd name="connsiteX13" fmla="*/ 437322 w 1828800"/>
                    <a:gd name="connsiteY13" fmla="*/ 616226 h 3916018"/>
                    <a:gd name="connsiteX14" fmla="*/ 437322 w 1828800"/>
                    <a:gd name="connsiteY14" fmla="*/ 3906078 h 3916018"/>
                    <a:gd name="connsiteX15" fmla="*/ 864704 w 1828800"/>
                    <a:gd name="connsiteY15" fmla="*/ 3906078 h 3916018"/>
                    <a:gd name="connsiteX16" fmla="*/ 864704 w 1828800"/>
                    <a:gd name="connsiteY16"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350453 w 2179253"/>
                    <a:gd name="connsiteY9" fmla="*/ 0 h 3916018"/>
                    <a:gd name="connsiteX10" fmla="*/ 0 w 2179253"/>
                    <a:gd name="connsiteY10" fmla="*/ 1848268 h 3916018"/>
                    <a:gd name="connsiteX11" fmla="*/ 678444 w 2179253"/>
                    <a:gd name="connsiteY11" fmla="*/ 1838739 h 3916018"/>
                    <a:gd name="connsiteX12" fmla="*/ 698323 w 2179253"/>
                    <a:gd name="connsiteY12" fmla="*/ 616226 h 3916018"/>
                    <a:gd name="connsiteX13" fmla="*/ 787775 w 2179253"/>
                    <a:gd name="connsiteY13" fmla="*/ 616226 h 3916018"/>
                    <a:gd name="connsiteX14" fmla="*/ 787775 w 2179253"/>
                    <a:gd name="connsiteY14" fmla="*/ 3906078 h 3916018"/>
                    <a:gd name="connsiteX15" fmla="*/ 1215157 w 2179253"/>
                    <a:gd name="connsiteY15" fmla="*/ 3906078 h 3916018"/>
                    <a:gd name="connsiteX16" fmla="*/ 1215157 w 2179253"/>
                    <a:gd name="connsiteY16"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350453 w 2179253"/>
                    <a:gd name="connsiteY9" fmla="*/ 0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787775 w 2179253"/>
                    <a:gd name="connsiteY14" fmla="*/ 3906078 h 3916018"/>
                    <a:gd name="connsiteX15" fmla="*/ 1215157 w 2179253"/>
                    <a:gd name="connsiteY15" fmla="*/ 3906078 h 3916018"/>
                    <a:gd name="connsiteX16" fmla="*/ 1215157 w 2179253"/>
                    <a:gd name="connsiteY16"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64618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787775 w 2179253"/>
                    <a:gd name="connsiteY14" fmla="*/ 3906078 h 3916018"/>
                    <a:gd name="connsiteX15" fmla="*/ 1215157 w 2179253"/>
                    <a:gd name="connsiteY15" fmla="*/ 3906078 h 3916018"/>
                    <a:gd name="connsiteX16" fmla="*/ 1215157 w 2179253"/>
                    <a:gd name="connsiteY16"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787775 w 2179253"/>
                    <a:gd name="connsiteY14" fmla="*/ 3906078 h 3916018"/>
                    <a:gd name="connsiteX15" fmla="*/ 1215157 w 2179253"/>
                    <a:gd name="connsiteY15" fmla="*/ 3906078 h 3916018"/>
                    <a:gd name="connsiteX16" fmla="*/ 1215157 w 2179253"/>
                    <a:gd name="connsiteY16"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378987 w 2179253"/>
                    <a:gd name="connsiteY14" fmla="*/ 2429454 h 3916018"/>
                    <a:gd name="connsiteX15" fmla="*/ 787775 w 2179253"/>
                    <a:gd name="connsiteY15" fmla="*/ 3906078 h 3916018"/>
                    <a:gd name="connsiteX16" fmla="*/ 1215157 w 2179253"/>
                    <a:gd name="connsiteY16" fmla="*/ 3906078 h 3916018"/>
                    <a:gd name="connsiteX17" fmla="*/ 1215157 w 2179253"/>
                    <a:gd name="connsiteY17"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378987 w 2179253"/>
                    <a:gd name="connsiteY15" fmla="*/ 2429454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787848 w 2179253"/>
                    <a:gd name="connsiteY16" fmla="*/ 2487863 h 3916018"/>
                    <a:gd name="connsiteX17" fmla="*/ 787775 w 2179253"/>
                    <a:gd name="connsiteY17" fmla="*/ 3906078 h 3916018"/>
                    <a:gd name="connsiteX18" fmla="*/ 1215157 w 2179253"/>
                    <a:gd name="connsiteY18" fmla="*/ 3906078 h 3916018"/>
                    <a:gd name="connsiteX19" fmla="*/ 1215157 w 2179253"/>
                    <a:gd name="connsiteY19"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39175 w 2179253"/>
                    <a:gd name="connsiteY17" fmla="*/ 2312636 h 3916018"/>
                    <a:gd name="connsiteX18" fmla="*/ 787848 w 2179253"/>
                    <a:gd name="connsiteY18" fmla="*/ 2487863 h 3916018"/>
                    <a:gd name="connsiteX19" fmla="*/ 787775 w 2179253"/>
                    <a:gd name="connsiteY19" fmla="*/ 3906078 h 3916018"/>
                    <a:gd name="connsiteX20" fmla="*/ 1215157 w 2179253"/>
                    <a:gd name="connsiteY20" fmla="*/ 3906078 h 3916018"/>
                    <a:gd name="connsiteX21" fmla="*/ 1215157 w 2179253"/>
                    <a:gd name="connsiteY21"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39176 w 2179253"/>
                    <a:gd name="connsiteY17" fmla="*/ 2312636 h 3916018"/>
                    <a:gd name="connsiteX18" fmla="*/ 787848 w 2179253"/>
                    <a:gd name="connsiteY18" fmla="*/ 2487863 h 3916018"/>
                    <a:gd name="connsiteX19" fmla="*/ 787775 w 2179253"/>
                    <a:gd name="connsiteY19" fmla="*/ 3906078 h 3916018"/>
                    <a:gd name="connsiteX20" fmla="*/ 1215157 w 2179253"/>
                    <a:gd name="connsiteY20" fmla="*/ 3906078 h 3916018"/>
                    <a:gd name="connsiteX21" fmla="*/ 1215157 w 2179253"/>
                    <a:gd name="connsiteY21"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39177 w 2179253"/>
                    <a:gd name="connsiteY17" fmla="*/ 2312636 h 3916018"/>
                    <a:gd name="connsiteX18" fmla="*/ 787848 w 2179253"/>
                    <a:gd name="connsiteY18" fmla="*/ 2487863 h 3916018"/>
                    <a:gd name="connsiteX19" fmla="*/ 787775 w 2179253"/>
                    <a:gd name="connsiteY19" fmla="*/ 3906078 h 3916018"/>
                    <a:gd name="connsiteX20" fmla="*/ 1215157 w 2179253"/>
                    <a:gd name="connsiteY20" fmla="*/ 3906078 h 3916018"/>
                    <a:gd name="connsiteX21" fmla="*/ 1215157 w 2179253"/>
                    <a:gd name="connsiteY21"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61328 w 2179253"/>
                    <a:gd name="connsiteY4" fmla="*/ 2283432 h 3916018"/>
                    <a:gd name="connsiteX5" fmla="*/ 1771749 w 2179253"/>
                    <a:gd name="connsiteY5" fmla="*/ 606287 h 3916018"/>
                    <a:gd name="connsiteX6" fmla="*/ 1861201 w 2179253"/>
                    <a:gd name="connsiteY6" fmla="*/ 606287 h 3916018"/>
                    <a:gd name="connsiteX7" fmla="*/ 1871140 w 2179253"/>
                    <a:gd name="connsiteY7" fmla="*/ 1858618 h 3916018"/>
                    <a:gd name="connsiteX8" fmla="*/ 2179253 w 2179253"/>
                    <a:gd name="connsiteY8" fmla="*/ 1868557 h 3916018"/>
                    <a:gd name="connsiteX9" fmla="*/ 2159375 w 2179253"/>
                    <a:gd name="connsiteY9" fmla="*/ 0 h 3916018"/>
                    <a:gd name="connsiteX10" fmla="*/ 506210 w 2179253"/>
                    <a:gd name="connsiteY10" fmla="*/ 9735 h 3916018"/>
                    <a:gd name="connsiteX11" fmla="*/ 0 w 2179253"/>
                    <a:gd name="connsiteY11" fmla="*/ 1848268 h 3916018"/>
                    <a:gd name="connsiteX12" fmla="*/ 337726 w 2179253"/>
                    <a:gd name="connsiteY12" fmla="*/ 1858208 h 3916018"/>
                    <a:gd name="connsiteX13" fmla="*/ 698323 w 2179253"/>
                    <a:gd name="connsiteY13" fmla="*/ 616226 h 3916018"/>
                    <a:gd name="connsiteX14" fmla="*/ 787775 w 2179253"/>
                    <a:gd name="connsiteY14" fmla="*/ 616226 h 3916018"/>
                    <a:gd name="connsiteX15" fmla="*/ 515274 w 2179253"/>
                    <a:gd name="connsiteY15" fmla="*/ 1786957 h 3916018"/>
                    <a:gd name="connsiteX16" fmla="*/ 525009 w 2179253"/>
                    <a:gd name="connsiteY16" fmla="*/ 2010857 h 3916018"/>
                    <a:gd name="connsiteX17" fmla="*/ 612622 w 2179253"/>
                    <a:gd name="connsiteY17" fmla="*/ 2156879 h 3916018"/>
                    <a:gd name="connsiteX18" fmla="*/ 739177 w 2179253"/>
                    <a:gd name="connsiteY18" fmla="*/ 2312636 h 3916018"/>
                    <a:gd name="connsiteX19" fmla="*/ 787848 w 2179253"/>
                    <a:gd name="connsiteY19" fmla="*/ 2487863 h 3916018"/>
                    <a:gd name="connsiteX20" fmla="*/ 787775 w 2179253"/>
                    <a:gd name="connsiteY20" fmla="*/ 3906078 h 3916018"/>
                    <a:gd name="connsiteX21" fmla="*/ 1215157 w 2179253"/>
                    <a:gd name="connsiteY21" fmla="*/ 3906078 h 3916018"/>
                    <a:gd name="connsiteX22" fmla="*/ 1215157 w 2179253"/>
                    <a:gd name="connsiteY22"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61328 w 2179253"/>
                    <a:gd name="connsiteY4" fmla="*/ 2283432 h 3916018"/>
                    <a:gd name="connsiteX5" fmla="*/ 1771749 w 2179253"/>
                    <a:gd name="connsiteY5" fmla="*/ 606287 h 3916018"/>
                    <a:gd name="connsiteX6" fmla="*/ 1861201 w 2179253"/>
                    <a:gd name="connsiteY6" fmla="*/ 606287 h 3916018"/>
                    <a:gd name="connsiteX7" fmla="*/ 1871140 w 2179253"/>
                    <a:gd name="connsiteY7" fmla="*/ 1858618 h 3916018"/>
                    <a:gd name="connsiteX8" fmla="*/ 2179253 w 2179253"/>
                    <a:gd name="connsiteY8" fmla="*/ 1868557 h 3916018"/>
                    <a:gd name="connsiteX9" fmla="*/ 2159375 w 2179253"/>
                    <a:gd name="connsiteY9" fmla="*/ 0 h 3916018"/>
                    <a:gd name="connsiteX10" fmla="*/ 506210 w 2179253"/>
                    <a:gd name="connsiteY10" fmla="*/ 9735 h 3916018"/>
                    <a:gd name="connsiteX11" fmla="*/ 0 w 2179253"/>
                    <a:gd name="connsiteY11" fmla="*/ 1848268 h 3916018"/>
                    <a:gd name="connsiteX12" fmla="*/ 337726 w 2179253"/>
                    <a:gd name="connsiteY12" fmla="*/ 1858208 h 3916018"/>
                    <a:gd name="connsiteX13" fmla="*/ 698323 w 2179253"/>
                    <a:gd name="connsiteY13" fmla="*/ 616226 h 3916018"/>
                    <a:gd name="connsiteX14" fmla="*/ 787775 w 2179253"/>
                    <a:gd name="connsiteY14" fmla="*/ 616226 h 3916018"/>
                    <a:gd name="connsiteX15" fmla="*/ 515274 w 2179253"/>
                    <a:gd name="connsiteY15" fmla="*/ 1786957 h 3916018"/>
                    <a:gd name="connsiteX16" fmla="*/ 525009 w 2179253"/>
                    <a:gd name="connsiteY16" fmla="*/ 2010857 h 3916018"/>
                    <a:gd name="connsiteX17" fmla="*/ 612622 w 2179253"/>
                    <a:gd name="connsiteY17" fmla="*/ 2156879 h 3916018"/>
                    <a:gd name="connsiteX18" fmla="*/ 739177 w 2179253"/>
                    <a:gd name="connsiteY18" fmla="*/ 2312636 h 3916018"/>
                    <a:gd name="connsiteX19" fmla="*/ 787848 w 2179253"/>
                    <a:gd name="connsiteY19" fmla="*/ 2487863 h 3916018"/>
                    <a:gd name="connsiteX20" fmla="*/ 787775 w 2179253"/>
                    <a:gd name="connsiteY20" fmla="*/ 3906078 h 3916018"/>
                    <a:gd name="connsiteX21" fmla="*/ 1215157 w 2179253"/>
                    <a:gd name="connsiteY21" fmla="*/ 3906078 h 3916018"/>
                    <a:gd name="connsiteX22" fmla="*/ 1215157 w 2179253"/>
                    <a:gd name="connsiteY22"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61328 w 2179253"/>
                    <a:gd name="connsiteY4" fmla="*/ 2283432 h 3916018"/>
                    <a:gd name="connsiteX5" fmla="*/ 1771749 w 2179253"/>
                    <a:gd name="connsiteY5" fmla="*/ 606287 h 3916018"/>
                    <a:gd name="connsiteX6" fmla="*/ 1861201 w 2179253"/>
                    <a:gd name="connsiteY6" fmla="*/ 606287 h 3916018"/>
                    <a:gd name="connsiteX7" fmla="*/ 1871140 w 2179253"/>
                    <a:gd name="connsiteY7" fmla="*/ 1858618 h 3916018"/>
                    <a:gd name="connsiteX8" fmla="*/ 2179253 w 2179253"/>
                    <a:gd name="connsiteY8" fmla="*/ 1868557 h 3916018"/>
                    <a:gd name="connsiteX9" fmla="*/ 2159375 w 2179253"/>
                    <a:gd name="connsiteY9" fmla="*/ 0 h 3916018"/>
                    <a:gd name="connsiteX10" fmla="*/ 506210 w 2179253"/>
                    <a:gd name="connsiteY10" fmla="*/ 9735 h 3916018"/>
                    <a:gd name="connsiteX11" fmla="*/ 0 w 2179253"/>
                    <a:gd name="connsiteY11" fmla="*/ 1848268 h 3916018"/>
                    <a:gd name="connsiteX12" fmla="*/ 337726 w 2179253"/>
                    <a:gd name="connsiteY12" fmla="*/ 1858208 h 3916018"/>
                    <a:gd name="connsiteX13" fmla="*/ 698323 w 2179253"/>
                    <a:gd name="connsiteY13" fmla="*/ 616226 h 3916018"/>
                    <a:gd name="connsiteX14" fmla="*/ 787775 w 2179253"/>
                    <a:gd name="connsiteY14" fmla="*/ 616226 h 3916018"/>
                    <a:gd name="connsiteX15" fmla="*/ 515274 w 2179253"/>
                    <a:gd name="connsiteY15" fmla="*/ 1786957 h 3916018"/>
                    <a:gd name="connsiteX16" fmla="*/ 525009 w 2179253"/>
                    <a:gd name="connsiteY16" fmla="*/ 2010857 h 3916018"/>
                    <a:gd name="connsiteX17" fmla="*/ 612622 w 2179253"/>
                    <a:gd name="connsiteY17" fmla="*/ 2156879 h 3916018"/>
                    <a:gd name="connsiteX18" fmla="*/ 739177 w 2179253"/>
                    <a:gd name="connsiteY18" fmla="*/ 2312636 h 3916018"/>
                    <a:gd name="connsiteX19" fmla="*/ 787848 w 2179253"/>
                    <a:gd name="connsiteY19" fmla="*/ 2487863 h 3916018"/>
                    <a:gd name="connsiteX20" fmla="*/ 787775 w 2179253"/>
                    <a:gd name="connsiteY20" fmla="*/ 3906078 h 3916018"/>
                    <a:gd name="connsiteX21" fmla="*/ 1215157 w 2179253"/>
                    <a:gd name="connsiteY21" fmla="*/ 3906078 h 3916018"/>
                    <a:gd name="connsiteX22" fmla="*/ 1215157 w 2179253"/>
                    <a:gd name="connsiteY22"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39177 w 2179253"/>
                    <a:gd name="connsiteY17" fmla="*/ 2312636 h 3916018"/>
                    <a:gd name="connsiteX18" fmla="*/ 787848 w 2179253"/>
                    <a:gd name="connsiteY18" fmla="*/ 2487863 h 3916018"/>
                    <a:gd name="connsiteX19" fmla="*/ 787775 w 2179253"/>
                    <a:gd name="connsiteY19" fmla="*/ 3906078 h 3916018"/>
                    <a:gd name="connsiteX20" fmla="*/ 1215157 w 2179253"/>
                    <a:gd name="connsiteY20" fmla="*/ 3906078 h 3916018"/>
                    <a:gd name="connsiteX21" fmla="*/ 1215157 w 2179253"/>
                    <a:gd name="connsiteY21"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612622 w 2179253"/>
                    <a:gd name="connsiteY16" fmla="*/ 2156879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525009 w 2179253"/>
                    <a:gd name="connsiteY15" fmla="*/ 2010857 h 3916018"/>
                    <a:gd name="connsiteX16" fmla="*/ 787848 w 2179253"/>
                    <a:gd name="connsiteY16" fmla="*/ 2487863 h 3916018"/>
                    <a:gd name="connsiteX17" fmla="*/ 787775 w 2179253"/>
                    <a:gd name="connsiteY17" fmla="*/ 3906078 h 3916018"/>
                    <a:gd name="connsiteX18" fmla="*/ 1215157 w 2179253"/>
                    <a:gd name="connsiteY18" fmla="*/ 3906078 h 3916018"/>
                    <a:gd name="connsiteX19" fmla="*/ 1215157 w 2179253"/>
                    <a:gd name="connsiteY19"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515274 w 2179253"/>
                    <a:gd name="connsiteY14" fmla="*/ 1786957 h 3916018"/>
                    <a:gd name="connsiteX15" fmla="*/ 310843 w 2179253"/>
                    <a:gd name="connsiteY15" fmla="*/ 2497598 h 3916018"/>
                    <a:gd name="connsiteX16" fmla="*/ 787848 w 2179253"/>
                    <a:gd name="connsiteY16" fmla="*/ 2487863 h 3916018"/>
                    <a:gd name="connsiteX17" fmla="*/ 787775 w 2179253"/>
                    <a:gd name="connsiteY17" fmla="*/ 3906078 h 3916018"/>
                    <a:gd name="connsiteX18" fmla="*/ 1215157 w 2179253"/>
                    <a:gd name="connsiteY18" fmla="*/ 3906078 h 3916018"/>
                    <a:gd name="connsiteX19" fmla="*/ 1215157 w 2179253"/>
                    <a:gd name="connsiteY19"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310843 w 2179253"/>
                    <a:gd name="connsiteY14" fmla="*/ 2497598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310843 w 2179253"/>
                    <a:gd name="connsiteY14" fmla="*/ 2497598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262170 w 2179253"/>
                    <a:gd name="connsiteY14" fmla="*/ 2487863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749 w 2179253"/>
                    <a:gd name="connsiteY4" fmla="*/ 606287 h 3916018"/>
                    <a:gd name="connsiteX5" fmla="*/ 1861201 w 2179253"/>
                    <a:gd name="connsiteY5" fmla="*/ 606287 h 3916018"/>
                    <a:gd name="connsiteX6" fmla="*/ 1871140 w 2179253"/>
                    <a:gd name="connsiteY6" fmla="*/ 1858618 h 3916018"/>
                    <a:gd name="connsiteX7" fmla="*/ 2179253 w 2179253"/>
                    <a:gd name="connsiteY7" fmla="*/ 1868557 h 3916018"/>
                    <a:gd name="connsiteX8" fmla="*/ 2159375 w 2179253"/>
                    <a:gd name="connsiteY8" fmla="*/ 0 h 3916018"/>
                    <a:gd name="connsiteX9" fmla="*/ 506210 w 2179253"/>
                    <a:gd name="connsiteY9" fmla="*/ 9735 h 3916018"/>
                    <a:gd name="connsiteX10" fmla="*/ 0 w 2179253"/>
                    <a:gd name="connsiteY10" fmla="*/ 1848268 h 3916018"/>
                    <a:gd name="connsiteX11" fmla="*/ 337726 w 2179253"/>
                    <a:gd name="connsiteY11" fmla="*/ 1858208 h 3916018"/>
                    <a:gd name="connsiteX12" fmla="*/ 698323 w 2179253"/>
                    <a:gd name="connsiteY12" fmla="*/ 616226 h 3916018"/>
                    <a:gd name="connsiteX13" fmla="*/ 787775 w 2179253"/>
                    <a:gd name="connsiteY13" fmla="*/ 616226 h 3916018"/>
                    <a:gd name="connsiteX14" fmla="*/ 262170 w 2179253"/>
                    <a:gd name="connsiteY14" fmla="*/ 2487863 h 3916018"/>
                    <a:gd name="connsiteX15" fmla="*/ 787848 w 2179253"/>
                    <a:gd name="connsiteY15" fmla="*/ 2487863 h 3916018"/>
                    <a:gd name="connsiteX16" fmla="*/ 787775 w 2179253"/>
                    <a:gd name="connsiteY16" fmla="*/ 3906078 h 3916018"/>
                    <a:gd name="connsiteX17" fmla="*/ 1215157 w 2179253"/>
                    <a:gd name="connsiteY17" fmla="*/ 3906078 h 3916018"/>
                    <a:gd name="connsiteX18" fmla="*/ 1215157 w 2179253"/>
                    <a:gd name="connsiteY18"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063 w 2179253"/>
                    <a:gd name="connsiteY4" fmla="*/ 2458658 h 3916018"/>
                    <a:gd name="connsiteX5" fmla="*/ 1771749 w 2179253"/>
                    <a:gd name="connsiteY5" fmla="*/ 606287 h 3916018"/>
                    <a:gd name="connsiteX6" fmla="*/ 1861201 w 2179253"/>
                    <a:gd name="connsiteY6" fmla="*/ 606287 h 3916018"/>
                    <a:gd name="connsiteX7" fmla="*/ 1871140 w 2179253"/>
                    <a:gd name="connsiteY7" fmla="*/ 1858618 h 3916018"/>
                    <a:gd name="connsiteX8" fmla="*/ 2179253 w 2179253"/>
                    <a:gd name="connsiteY8" fmla="*/ 1868557 h 3916018"/>
                    <a:gd name="connsiteX9" fmla="*/ 2159375 w 2179253"/>
                    <a:gd name="connsiteY9" fmla="*/ 0 h 3916018"/>
                    <a:gd name="connsiteX10" fmla="*/ 506210 w 2179253"/>
                    <a:gd name="connsiteY10" fmla="*/ 9735 h 3916018"/>
                    <a:gd name="connsiteX11" fmla="*/ 0 w 2179253"/>
                    <a:gd name="connsiteY11" fmla="*/ 1848268 h 3916018"/>
                    <a:gd name="connsiteX12" fmla="*/ 337726 w 2179253"/>
                    <a:gd name="connsiteY12" fmla="*/ 1858208 h 3916018"/>
                    <a:gd name="connsiteX13" fmla="*/ 698323 w 2179253"/>
                    <a:gd name="connsiteY13" fmla="*/ 616226 h 3916018"/>
                    <a:gd name="connsiteX14" fmla="*/ 787775 w 2179253"/>
                    <a:gd name="connsiteY14" fmla="*/ 616226 h 3916018"/>
                    <a:gd name="connsiteX15" fmla="*/ 262170 w 2179253"/>
                    <a:gd name="connsiteY15" fmla="*/ 2487863 h 3916018"/>
                    <a:gd name="connsiteX16" fmla="*/ 787848 w 2179253"/>
                    <a:gd name="connsiteY16" fmla="*/ 2487863 h 3916018"/>
                    <a:gd name="connsiteX17" fmla="*/ 787775 w 2179253"/>
                    <a:gd name="connsiteY17" fmla="*/ 3906078 h 3916018"/>
                    <a:gd name="connsiteX18" fmla="*/ 1215157 w 2179253"/>
                    <a:gd name="connsiteY18" fmla="*/ 3906078 h 3916018"/>
                    <a:gd name="connsiteX19" fmla="*/ 1215157 w 2179253"/>
                    <a:gd name="connsiteY19"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063 w 2179253"/>
                    <a:gd name="connsiteY4" fmla="*/ 2458658 h 3916018"/>
                    <a:gd name="connsiteX5" fmla="*/ 2111780 w 2179253"/>
                    <a:gd name="connsiteY5" fmla="*/ 2468393 h 3916018"/>
                    <a:gd name="connsiteX6" fmla="*/ 1771749 w 2179253"/>
                    <a:gd name="connsiteY6" fmla="*/ 606287 h 3916018"/>
                    <a:gd name="connsiteX7" fmla="*/ 1861201 w 2179253"/>
                    <a:gd name="connsiteY7" fmla="*/ 606287 h 3916018"/>
                    <a:gd name="connsiteX8" fmla="*/ 1871140 w 2179253"/>
                    <a:gd name="connsiteY8" fmla="*/ 1858618 h 3916018"/>
                    <a:gd name="connsiteX9" fmla="*/ 2179253 w 2179253"/>
                    <a:gd name="connsiteY9" fmla="*/ 1868557 h 3916018"/>
                    <a:gd name="connsiteX10" fmla="*/ 2159375 w 2179253"/>
                    <a:gd name="connsiteY10" fmla="*/ 0 h 3916018"/>
                    <a:gd name="connsiteX11" fmla="*/ 506210 w 2179253"/>
                    <a:gd name="connsiteY11" fmla="*/ 9735 h 3916018"/>
                    <a:gd name="connsiteX12" fmla="*/ 0 w 2179253"/>
                    <a:gd name="connsiteY12" fmla="*/ 1848268 h 3916018"/>
                    <a:gd name="connsiteX13" fmla="*/ 337726 w 2179253"/>
                    <a:gd name="connsiteY13" fmla="*/ 1858208 h 3916018"/>
                    <a:gd name="connsiteX14" fmla="*/ 698323 w 2179253"/>
                    <a:gd name="connsiteY14" fmla="*/ 616226 h 3916018"/>
                    <a:gd name="connsiteX15" fmla="*/ 787775 w 2179253"/>
                    <a:gd name="connsiteY15" fmla="*/ 616226 h 3916018"/>
                    <a:gd name="connsiteX16" fmla="*/ 262170 w 2179253"/>
                    <a:gd name="connsiteY16" fmla="*/ 2487863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063 w 2179253"/>
                    <a:gd name="connsiteY4" fmla="*/ 2458658 h 3916018"/>
                    <a:gd name="connsiteX5" fmla="*/ 2111780 w 2179253"/>
                    <a:gd name="connsiteY5" fmla="*/ 2468393 h 3916018"/>
                    <a:gd name="connsiteX6" fmla="*/ 1771749 w 2179253"/>
                    <a:gd name="connsiteY6" fmla="*/ 606287 h 3916018"/>
                    <a:gd name="connsiteX7" fmla="*/ 1861201 w 2179253"/>
                    <a:gd name="connsiteY7" fmla="*/ 606287 h 3916018"/>
                    <a:gd name="connsiteX8" fmla="*/ 1871140 w 2179253"/>
                    <a:gd name="connsiteY8" fmla="*/ 1858618 h 3916018"/>
                    <a:gd name="connsiteX9" fmla="*/ 2179253 w 2179253"/>
                    <a:gd name="connsiteY9" fmla="*/ 1868557 h 3916018"/>
                    <a:gd name="connsiteX10" fmla="*/ 2159375 w 2179253"/>
                    <a:gd name="connsiteY10" fmla="*/ 0 h 3916018"/>
                    <a:gd name="connsiteX11" fmla="*/ 506210 w 2179253"/>
                    <a:gd name="connsiteY11" fmla="*/ 9735 h 3916018"/>
                    <a:gd name="connsiteX12" fmla="*/ 0 w 2179253"/>
                    <a:gd name="connsiteY12" fmla="*/ 1848268 h 3916018"/>
                    <a:gd name="connsiteX13" fmla="*/ 337726 w 2179253"/>
                    <a:gd name="connsiteY13" fmla="*/ 1858208 h 3916018"/>
                    <a:gd name="connsiteX14" fmla="*/ 698323 w 2179253"/>
                    <a:gd name="connsiteY14" fmla="*/ 616226 h 3916018"/>
                    <a:gd name="connsiteX15" fmla="*/ 787775 w 2179253"/>
                    <a:gd name="connsiteY15" fmla="*/ 616226 h 3916018"/>
                    <a:gd name="connsiteX16" fmla="*/ 262170 w 2179253"/>
                    <a:gd name="connsiteY16" fmla="*/ 2487863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063 w 2179253"/>
                    <a:gd name="connsiteY4" fmla="*/ 2458658 h 3916018"/>
                    <a:gd name="connsiteX5" fmla="*/ 2111780 w 2179253"/>
                    <a:gd name="connsiteY5" fmla="*/ 2468393 h 3916018"/>
                    <a:gd name="connsiteX6" fmla="*/ 1771749 w 2179253"/>
                    <a:gd name="connsiteY6" fmla="*/ 606287 h 3916018"/>
                    <a:gd name="connsiteX7" fmla="*/ 1861201 w 2179253"/>
                    <a:gd name="connsiteY7" fmla="*/ 606287 h 3916018"/>
                    <a:gd name="connsiteX8" fmla="*/ 1871140 w 2179253"/>
                    <a:gd name="connsiteY8" fmla="*/ 1858618 h 3916018"/>
                    <a:gd name="connsiteX9" fmla="*/ 2179253 w 2179253"/>
                    <a:gd name="connsiteY9" fmla="*/ 1868557 h 3916018"/>
                    <a:gd name="connsiteX10" fmla="*/ 2159375 w 2179253"/>
                    <a:gd name="connsiteY10" fmla="*/ 0 h 3916018"/>
                    <a:gd name="connsiteX11" fmla="*/ 506210 w 2179253"/>
                    <a:gd name="connsiteY11" fmla="*/ 9735 h 3916018"/>
                    <a:gd name="connsiteX12" fmla="*/ 0 w 2179253"/>
                    <a:gd name="connsiteY12" fmla="*/ 1848268 h 3916018"/>
                    <a:gd name="connsiteX13" fmla="*/ 337726 w 2179253"/>
                    <a:gd name="connsiteY13" fmla="*/ 1858208 h 3916018"/>
                    <a:gd name="connsiteX14" fmla="*/ 698323 w 2179253"/>
                    <a:gd name="connsiteY14" fmla="*/ 616226 h 3916018"/>
                    <a:gd name="connsiteX15" fmla="*/ 787775 w 2179253"/>
                    <a:gd name="connsiteY15" fmla="*/ 616226 h 3916018"/>
                    <a:gd name="connsiteX16" fmla="*/ 262170 w 2179253"/>
                    <a:gd name="connsiteY16" fmla="*/ 2487863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179253"/>
                    <a:gd name="connsiteY0" fmla="*/ 1938131 h 3916018"/>
                    <a:gd name="connsiteX1" fmla="*/ 1324488 w 2179253"/>
                    <a:gd name="connsiteY1" fmla="*/ 1938131 h 3916018"/>
                    <a:gd name="connsiteX2" fmla="*/ 1314549 w 2179253"/>
                    <a:gd name="connsiteY2" fmla="*/ 3906078 h 3916018"/>
                    <a:gd name="connsiteX3" fmla="*/ 1751870 w 2179253"/>
                    <a:gd name="connsiteY3" fmla="*/ 3916018 h 3916018"/>
                    <a:gd name="connsiteX4" fmla="*/ 1771063 w 2179253"/>
                    <a:gd name="connsiteY4" fmla="*/ 2507332 h 3916018"/>
                    <a:gd name="connsiteX5" fmla="*/ 2111780 w 2179253"/>
                    <a:gd name="connsiteY5" fmla="*/ 2468393 h 3916018"/>
                    <a:gd name="connsiteX6" fmla="*/ 1771749 w 2179253"/>
                    <a:gd name="connsiteY6" fmla="*/ 606287 h 3916018"/>
                    <a:gd name="connsiteX7" fmla="*/ 1861201 w 2179253"/>
                    <a:gd name="connsiteY7" fmla="*/ 606287 h 3916018"/>
                    <a:gd name="connsiteX8" fmla="*/ 1871140 w 2179253"/>
                    <a:gd name="connsiteY8" fmla="*/ 1858618 h 3916018"/>
                    <a:gd name="connsiteX9" fmla="*/ 2179253 w 2179253"/>
                    <a:gd name="connsiteY9" fmla="*/ 1868557 h 3916018"/>
                    <a:gd name="connsiteX10" fmla="*/ 2159375 w 2179253"/>
                    <a:gd name="connsiteY10" fmla="*/ 0 h 3916018"/>
                    <a:gd name="connsiteX11" fmla="*/ 506210 w 2179253"/>
                    <a:gd name="connsiteY11" fmla="*/ 9735 h 3916018"/>
                    <a:gd name="connsiteX12" fmla="*/ 0 w 2179253"/>
                    <a:gd name="connsiteY12" fmla="*/ 1848268 h 3916018"/>
                    <a:gd name="connsiteX13" fmla="*/ 337726 w 2179253"/>
                    <a:gd name="connsiteY13" fmla="*/ 1858208 h 3916018"/>
                    <a:gd name="connsiteX14" fmla="*/ 698323 w 2179253"/>
                    <a:gd name="connsiteY14" fmla="*/ 616226 h 3916018"/>
                    <a:gd name="connsiteX15" fmla="*/ 787775 w 2179253"/>
                    <a:gd name="connsiteY15" fmla="*/ 616226 h 3916018"/>
                    <a:gd name="connsiteX16" fmla="*/ 262170 w 2179253"/>
                    <a:gd name="connsiteY16" fmla="*/ 2487863 h 3916018"/>
                    <a:gd name="connsiteX17" fmla="*/ 787848 w 2179253"/>
                    <a:gd name="connsiteY17" fmla="*/ 2487863 h 3916018"/>
                    <a:gd name="connsiteX18" fmla="*/ 787775 w 2179253"/>
                    <a:gd name="connsiteY18" fmla="*/ 3906078 h 3916018"/>
                    <a:gd name="connsiteX19" fmla="*/ 1215157 w 2179253"/>
                    <a:gd name="connsiteY19" fmla="*/ 3906078 h 3916018"/>
                    <a:gd name="connsiteX20" fmla="*/ 1215157 w 2179253"/>
                    <a:gd name="connsiteY20" fmla="*/ 1938131 h 3916018"/>
                    <a:gd name="connsiteX0" fmla="*/ 1215157 w 2316211"/>
                    <a:gd name="connsiteY0" fmla="*/ 1938131 h 3916018"/>
                    <a:gd name="connsiteX1" fmla="*/ 1324488 w 2316211"/>
                    <a:gd name="connsiteY1" fmla="*/ 1938131 h 3916018"/>
                    <a:gd name="connsiteX2" fmla="*/ 1314549 w 2316211"/>
                    <a:gd name="connsiteY2" fmla="*/ 3906078 h 3916018"/>
                    <a:gd name="connsiteX3" fmla="*/ 1751870 w 2316211"/>
                    <a:gd name="connsiteY3" fmla="*/ 3916018 h 3916018"/>
                    <a:gd name="connsiteX4" fmla="*/ 1771063 w 2316211"/>
                    <a:gd name="connsiteY4" fmla="*/ 2507332 h 3916018"/>
                    <a:gd name="connsiteX5" fmla="*/ 2316211 w 2316211"/>
                    <a:gd name="connsiteY5" fmla="*/ 2517067 h 3916018"/>
                    <a:gd name="connsiteX6" fmla="*/ 1771749 w 2316211"/>
                    <a:gd name="connsiteY6" fmla="*/ 606287 h 3916018"/>
                    <a:gd name="connsiteX7" fmla="*/ 1861201 w 2316211"/>
                    <a:gd name="connsiteY7" fmla="*/ 606287 h 3916018"/>
                    <a:gd name="connsiteX8" fmla="*/ 1871140 w 2316211"/>
                    <a:gd name="connsiteY8" fmla="*/ 1858618 h 3916018"/>
                    <a:gd name="connsiteX9" fmla="*/ 2179253 w 2316211"/>
                    <a:gd name="connsiteY9" fmla="*/ 1868557 h 3916018"/>
                    <a:gd name="connsiteX10" fmla="*/ 2159375 w 2316211"/>
                    <a:gd name="connsiteY10" fmla="*/ 0 h 3916018"/>
                    <a:gd name="connsiteX11" fmla="*/ 506210 w 2316211"/>
                    <a:gd name="connsiteY11" fmla="*/ 9735 h 3916018"/>
                    <a:gd name="connsiteX12" fmla="*/ 0 w 2316211"/>
                    <a:gd name="connsiteY12" fmla="*/ 1848268 h 3916018"/>
                    <a:gd name="connsiteX13" fmla="*/ 337726 w 2316211"/>
                    <a:gd name="connsiteY13" fmla="*/ 1858208 h 3916018"/>
                    <a:gd name="connsiteX14" fmla="*/ 698323 w 2316211"/>
                    <a:gd name="connsiteY14" fmla="*/ 616226 h 3916018"/>
                    <a:gd name="connsiteX15" fmla="*/ 787775 w 2316211"/>
                    <a:gd name="connsiteY15" fmla="*/ 616226 h 3916018"/>
                    <a:gd name="connsiteX16" fmla="*/ 262170 w 2316211"/>
                    <a:gd name="connsiteY16" fmla="*/ 2487863 h 3916018"/>
                    <a:gd name="connsiteX17" fmla="*/ 787848 w 2316211"/>
                    <a:gd name="connsiteY17" fmla="*/ 2487863 h 3916018"/>
                    <a:gd name="connsiteX18" fmla="*/ 787775 w 2316211"/>
                    <a:gd name="connsiteY18" fmla="*/ 3906078 h 3916018"/>
                    <a:gd name="connsiteX19" fmla="*/ 1215157 w 2316211"/>
                    <a:gd name="connsiteY19" fmla="*/ 3906078 h 3916018"/>
                    <a:gd name="connsiteX20" fmla="*/ 1215157 w 2316211"/>
                    <a:gd name="connsiteY20" fmla="*/ 1938131 h 3916018"/>
                    <a:gd name="connsiteX0" fmla="*/ 1215157 w 2316211"/>
                    <a:gd name="connsiteY0" fmla="*/ 1938131 h 3916018"/>
                    <a:gd name="connsiteX1" fmla="*/ 1324488 w 2316211"/>
                    <a:gd name="connsiteY1" fmla="*/ 1938131 h 3916018"/>
                    <a:gd name="connsiteX2" fmla="*/ 1314549 w 2316211"/>
                    <a:gd name="connsiteY2" fmla="*/ 3906078 h 3916018"/>
                    <a:gd name="connsiteX3" fmla="*/ 1751870 w 2316211"/>
                    <a:gd name="connsiteY3" fmla="*/ 3916018 h 3916018"/>
                    <a:gd name="connsiteX4" fmla="*/ 1771063 w 2316211"/>
                    <a:gd name="connsiteY4" fmla="*/ 2507332 h 3916018"/>
                    <a:gd name="connsiteX5" fmla="*/ 2316211 w 2316211"/>
                    <a:gd name="connsiteY5" fmla="*/ 2517067 h 3916018"/>
                    <a:gd name="connsiteX6" fmla="*/ 1771749 w 2316211"/>
                    <a:gd name="connsiteY6" fmla="*/ 606287 h 3916018"/>
                    <a:gd name="connsiteX7" fmla="*/ 1861201 w 2316211"/>
                    <a:gd name="connsiteY7" fmla="*/ 606287 h 3916018"/>
                    <a:gd name="connsiteX8" fmla="*/ 2250797 w 2316211"/>
                    <a:gd name="connsiteY8" fmla="*/ 1858618 h 3916018"/>
                    <a:gd name="connsiteX9" fmla="*/ 2179253 w 2316211"/>
                    <a:gd name="connsiteY9" fmla="*/ 1868557 h 3916018"/>
                    <a:gd name="connsiteX10" fmla="*/ 2159375 w 2316211"/>
                    <a:gd name="connsiteY10" fmla="*/ 0 h 3916018"/>
                    <a:gd name="connsiteX11" fmla="*/ 506210 w 2316211"/>
                    <a:gd name="connsiteY11" fmla="*/ 9735 h 3916018"/>
                    <a:gd name="connsiteX12" fmla="*/ 0 w 2316211"/>
                    <a:gd name="connsiteY12" fmla="*/ 1848268 h 3916018"/>
                    <a:gd name="connsiteX13" fmla="*/ 337726 w 2316211"/>
                    <a:gd name="connsiteY13" fmla="*/ 1858208 h 3916018"/>
                    <a:gd name="connsiteX14" fmla="*/ 698323 w 2316211"/>
                    <a:gd name="connsiteY14" fmla="*/ 616226 h 3916018"/>
                    <a:gd name="connsiteX15" fmla="*/ 787775 w 2316211"/>
                    <a:gd name="connsiteY15" fmla="*/ 616226 h 3916018"/>
                    <a:gd name="connsiteX16" fmla="*/ 262170 w 2316211"/>
                    <a:gd name="connsiteY16" fmla="*/ 2487863 h 3916018"/>
                    <a:gd name="connsiteX17" fmla="*/ 787848 w 2316211"/>
                    <a:gd name="connsiteY17" fmla="*/ 2487863 h 3916018"/>
                    <a:gd name="connsiteX18" fmla="*/ 787775 w 2316211"/>
                    <a:gd name="connsiteY18" fmla="*/ 3906078 h 3916018"/>
                    <a:gd name="connsiteX19" fmla="*/ 1215157 w 2316211"/>
                    <a:gd name="connsiteY19" fmla="*/ 3906078 h 3916018"/>
                    <a:gd name="connsiteX20" fmla="*/ 1215157 w 2316211"/>
                    <a:gd name="connsiteY20" fmla="*/ 1938131 h 3916018"/>
                    <a:gd name="connsiteX0" fmla="*/ 1215157 w 2519970"/>
                    <a:gd name="connsiteY0" fmla="*/ 1938131 h 3916018"/>
                    <a:gd name="connsiteX1" fmla="*/ 1324488 w 2519970"/>
                    <a:gd name="connsiteY1" fmla="*/ 1938131 h 3916018"/>
                    <a:gd name="connsiteX2" fmla="*/ 1314549 w 2519970"/>
                    <a:gd name="connsiteY2" fmla="*/ 3906078 h 3916018"/>
                    <a:gd name="connsiteX3" fmla="*/ 1751870 w 2519970"/>
                    <a:gd name="connsiteY3" fmla="*/ 3916018 h 3916018"/>
                    <a:gd name="connsiteX4" fmla="*/ 1771063 w 2519970"/>
                    <a:gd name="connsiteY4" fmla="*/ 2507332 h 3916018"/>
                    <a:gd name="connsiteX5" fmla="*/ 2316211 w 2519970"/>
                    <a:gd name="connsiteY5" fmla="*/ 2517067 h 3916018"/>
                    <a:gd name="connsiteX6" fmla="*/ 1771749 w 2519970"/>
                    <a:gd name="connsiteY6" fmla="*/ 606287 h 3916018"/>
                    <a:gd name="connsiteX7" fmla="*/ 1861201 w 2519970"/>
                    <a:gd name="connsiteY7" fmla="*/ 606287 h 3916018"/>
                    <a:gd name="connsiteX8" fmla="*/ 2250797 w 2519970"/>
                    <a:gd name="connsiteY8" fmla="*/ 1858618 h 3916018"/>
                    <a:gd name="connsiteX9" fmla="*/ 2519970 w 2519970"/>
                    <a:gd name="connsiteY9" fmla="*/ 1868557 h 3916018"/>
                    <a:gd name="connsiteX10" fmla="*/ 2159375 w 2519970"/>
                    <a:gd name="connsiteY10" fmla="*/ 0 h 3916018"/>
                    <a:gd name="connsiteX11" fmla="*/ 506210 w 2519970"/>
                    <a:gd name="connsiteY11" fmla="*/ 9735 h 3916018"/>
                    <a:gd name="connsiteX12" fmla="*/ 0 w 2519970"/>
                    <a:gd name="connsiteY12" fmla="*/ 1848268 h 3916018"/>
                    <a:gd name="connsiteX13" fmla="*/ 337726 w 2519970"/>
                    <a:gd name="connsiteY13" fmla="*/ 1858208 h 3916018"/>
                    <a:gd name="connsiteX14" fmla="*/ 698323 w 2519970"/>
                    <a:gd name="connsiteY14" fmla="*/ 616226 h 3916018"/>
                    <a:gd name="connsiteX15" fmla="*/ 787775 w 2519970"/>
                    <a:gd name="connsiteY15" fmla="*/ 616226 h 3916018"/>
                    <a:gd name="connsiteX16" fmla="*/ 262170 w 2519970"/>
                    <a:gd name="connsiteY16" fmla="*/ 2487863 h 3916018"/>
                    <a:gd name="connsiteX17" fmla="*/ 787848 w 2519970"/>
                    <a:gd name="connsiteY17" fmla="*/ 2487863 h 3916018"/>
                    <a:gd name="connsiteX18" fmla="*/ 787775 w 2519970"/>
                    <a:gd name="connsiteY18" fmla="*/ 3906078 h 3916018"/>
                    <a:gd name="connsiteX19" fmla="*/ 1215157 w 2519970"/>
                    <a:gd name="connsiteY19" fmla="*/ 3906078 h 3916018"/>
                    <a:gd name="connsiteX20" fmla="*/ 1215157 w 2519970"/>
                    <a:gd name="connsiteY20" fmla="*/ 1938131 h 3916018"/>
                    <a:gd name="connsiteX0" fmla="*/ 1215157 w 2519970"/>
                    <a:gd name="connsiteY0" fmla="*/ 1928396 h 3906283"/>
                    <a:gd name="connsiteX1" fmla="*/ 1324488 w 2519970"/>
                    <a:gd name="connsiteY1" fmla="*/ 1928396 h 3906283"/>
                    <a:gd name="connsiteX2" fmla="*/ 1314549 w 2519970"/>
                    <a:gd name="connsiteY2" fmla="*/ 3896343 h 3906283"/>
                    <a:gd name="connsiteX3" fmla="*/ 1751870 w 2519970"/>
                    <a:gd name="connsiteY3" fmla="*/ 3906283 h 3906283"/>
                    <a:gd name="connsiteX4" fmla="*/ 1771063 w 2519970"/>
                    <a:gd name="connsiteY4" fmla="*/ 2497597 h 3906283"/>
                    <a:gd name="connsiteX5" fmla="*/ 2316211 w 2519970"/>
                    <a:gd name="connsiteY5" fmla="*/ 2507332 h 3906283"/>
                    <a:gd name="connsiteX6" fmla="*/ 1771749 w 2519970"/>
                    <a:gd name="connsiteY6" fmla="*/ 596552 h 3906283"/>
                    <a:gd name="connsiteX7" fmla="*/ 1861201 w 2519970"/>
                    <a:gd name="connsiteY7" fmla="*/ 596552 h 3906283"/>
                    <a:gd name="connsiteX8" fmla="*/ 2250797 w 2519970"/>
                    <a:gd name="connsiteY8" fmla="*/ 1848883 h 3906283"/>
                    <a:gd name="connsiteX9" fmla="*/ 2519970 w 2519970"/>
                    <a:gd name="connsiteY9" fmla="*/ 1858822 h 3906283"/>
                    <a:gd name="connsiteX10" fmla="*/ 1993884 w 2519970"/>
                    <a:gd name="connsiteY10" fmla="*/ 0 h 3906283"/>
                    <a:gd name="connsiteX11" fmla="*/ 506210 w 2519970"/>
                    <a:gd name="connsiteY11" fmla="*/ 0 h 3906283"/>
                    <a:gd name="connsiteX12" fmla="*/ 0 w 2519970"/>
                    <a:gd name="connsiteY12" fmla="*/ 1838533 h 3906283"/>
                    <a:gd name="connsiteX13" fmla="*/ 337726 w 2519970"/>
                    <a:gd name="connsiteY13" fmla="*/ 1848473 h 3906283"/>
                    <a:gd name="connsiteX14" fmla="*/ 698323 w 2519970"/>
                    <a:gd name="connsiteY14" fmla="*/ 606491 h 3906283"/>
                    <a:gd name="connsiteX15" fmla="*/ 787775 w 2519970"/>
                    <a:gd name="connsiteY15" fmla="*/ 606491 h 3906283"/>
                    <a:gd name="connsiteX16" fmla="*/ 262170 w 2519970"/>
                    <a:gd name="connsiteY16" fmla="*/ 2478128 h 3906283"/>
                    <a:gd name="connsiteX17" fmla="*/ 787848 w 2519970"/>
                    <a:gd name="connsiteY17" fmla="*/ 2478128 h 3906283"/>
                    <a:gd name="connsiteX18" fmla="*/ 787775 w 2519970"/>
                    <a:gd name="connsiteY18" fmla="*/ 3896343 h 3906283"/>
                    <a:gd name="connsiteX19" fmla="*/ 1215157 w 2519970"/>
                    <a:gd name="connsiteY19" fmla="*/ 3896343 h 3906283"/>
                    <a:gd name="connsiteX20" fmla="*/ 1215157 w 2519970"/>
                    <a:gd name="connsiteY20" fmla="*/ 1928396 h 3906283"/>
                    <a:gd name="connsiteX0" fmla="*/ 1215157 w 2597848"/>
                    <a:gd name="connsiteY0" fmla="*/ 1928396 h 3906283"/>
                    <a:gd name="connsiteX1" fmla="*/ 1324488 w 2597848"/>
                    <a:gd name="connsiteY1" fmla="*/ 1928396 h 3906283"/>
                    <a:gd name="connsiteX2" fmla="*/ 1314549 w 2597848"/>
                    <a:gd name="connsiteY2" fmla="*/ 3896343 h 3906283"/>
                    <a:gd name="connsiteX3" fmla="*/ 1751870 w 2597848"/>
                    <a:gd name="connsiteY3" fmla="*/ 3906283 h 3906283"/>
                    <a:gd name="connsiteX4" fmla="*/ 1771063 w 2597848"/>
                    <a:gd name="connsiteY4" fmla="*/ 2497597 h 3906283"/>
                    <a:gd name="connsiteX5" fmla="*/ 2316211 w 2597848"/>
                    <a:gd name="connsiteY5" fmla="*/ 2507332 h 3906283"/>
                    <a:gd name="connsiteX6" fmla="*/ 1771749 w 2597848"/>
                    <a:gd name="connsiteY6" fmla="*/ 596552 h 3906283"/>
                    <a:gd name="connsiteX7" fmla="*/ 1861201 w 2597848"/>
                    <a:gd name="connsiteY7" fmla="*/ 596552 h 3906283"/>
                    <a:gd name="connsiteX8" fmla="*/ 2250797 w 2597848"/>
                    <a:gd name="connsiteY8" fmla="*/ 1848883 h 3906283"/>
                    <a:gd name="connsiteX9" fmla="*/ 2597848 w 2597848"/>
                    <a:gd name="connsiteY9" fmla="*/ 1849088 h 3906283"/>
                    <a:gd name="connsiteX10" fmla="*/ 1993884 w 2597848"/>
                    <a:gd name="connsiteY10" fmla="*/ 0 h 3906283"/>
                    <a:gd name="connsiteX11" fmla="*/ 506210 w 2597848"/>
                    <a:gd name="connsiteY11" fmla="*/ 0 h 3906283"/>
                    <a:gd name="connsiteX12" fmla="*/ 0 w 2597848"/>
                    <a:gd name="connsiteY12" fmla="*/ 1838533 h 3906283"/>
                    <a:gd name="connsiteX13" fmla="*/ 337726 w 2597848"/>
                    <a:gd name="connsiteY13" fmla="*/ 1848473 h 3906283"/>
                    <a:gd name="connsiteX14" fmla="*/ 698323 w 2597848"/>
                    <a:gd name="connsiteY14" fmla="*/ 606491 h 3906283"/>
                    <a:gd name="connsiteX15" fmla="*/ 787775 w 2597848"/>
                    <a:gd name="connsiteY15" fmla="*/ 606491 h 3906283"/>
                    <a:gd name="connsiteX16" fmla="*/ 262170 w 2597848"/>
                    <a:gd name="connsiteY16" fmla="*/ 2478128 h 3906283"/>
                    <a:gd name="connsiteX17" fmla="*/ 787848 w 2597848"/>
                    <a:gd name="connsiteY17" fmla="*/ 2478128 h 3906283"/>
                    <a:gd name="connsiteX18" fmla="*/ 787775 w 2597848"/>
                    <a:gd name="connsiteY18" fmla="*/ 3896343 h 3906283"/>
                    <a:gd name="connsiteX19" fmla="*/ 1215157 w 2597848"/>
                    <a:gd name="connsiteY19" fmla="*/ 3896343 h 3906283"/>
                    <a:gd name="connsiteX20" fmla="*/ 1215157 w 2597848"/>
                    <a:gd name="connsiteY20" fmla="*/ 1928396 h 3906283"/>
                    <a:gd name="connsiteX0" fmla="*/ 1215157 w 2597848"/>
                    <a:gd name="connsiteY0" fmla="*/ 1928396 h 3906283"/>
                    <a:gd name="connsiteX1" fmla="*/ 1324488 w 2597848"/>
                    <a:gd name="connsiteY1" fmla="*/ 2483280 h 3906283"/>
                    <a:gd name="connsiteX2" fmla="*/ 1314549 w 2597848"/>
                    <a:gd name="connsiteY2" fmla="*/ 3896343 h 3906283"/>
                    <a:gd name="connsiteX3" fmla="*/ 1751870 w 2597848"/>
                    <a:gd name="connsiteY3" fmla="*/ 3906283 h 3906283"/>
                    <a:gd name="connsiteX4" fmla="*/ 1771063 w 2597848"/>
                    <a:gd name="connsiteY4" fmla="*/ 2497597 h 3906283"/>
                    <a:gd name="connsiteX5" fmla="*/ 2316211 w 2597848"/>
                    <a:gd name="connsiteY5" fmla="*/ 2507332 h 3906283"/>
                    <a:gd name="connsiteX6" fmla="*/ 1771749 w 2597848"/>
                    <a:gd name="connsiteY6" fmla="*/ 596552 h 3906283"/>
                    <a:gd name="connsiteX7" fmla="*/ 1861201 w 2597848"/>
                    <a:gd name="connsiteY7" fmla="*/ 596552 h 3906283"/>
                    <a:gd name="connsiteX8" fmla="*/ 2250797 w 2597848"/>
                    <a:gd name="connsiteY8" fmla="*/ 1848883 h 3906283"/>
                    <a:gd name="connsiteX9" fmla="*/ 2597848 w 2597848"/>
                    <a:gd name="connsiteY9" fmla="*/ 1849088 h 3906283"/>
                    <a:gd name="connsiteX10" fmla="*/ 1993884 w 2597848"/>
                    <a:gd name="connsiteY10" fmla="*/ 0 h 3906283"/>
                    <a:gd name="connsiteX11" fmla="*/ 506210 w 2597848"/>
                    <a:gd name="connsiteY11" fmla="*/ 0 h 3906283"/>
                    <a:gd name="connsiteX12" fmla="*/ 0 w 2597848"/>
                    <a:gd name="connsiteY12" fmla="*/ 1838533 h 3906283"/>
                    <a:gd name="connsiteX13" fmla="*/ 337726 w 2597848"/>
                    <a:gd name="connsiteY13" fmla="*/ 1848473 h 3906283"/>
                    <a:gd name="connsiteX14" fmla="*/ 698323 w 2597848"/>
                    <a:gd name="connsiteY14" fmla="*/ 606491 h 3906283"/>
                    <a:gd name="connsiteX15" fmla="*/ 787775 w 2597848"/>
                    <a:gd name="connsiteY15" fmla="*/ 606491 h 3906283"/>
                    <a:gd name="connsiteX16" fmla="*/ 262170 w 2597848"/>
                    <a:gd name="connsiteY16" fmla="*/ 2478128 h 3906283"/>
                    <a:gd name="connsiteX17" fmla="*/ 787848 w 2597848"/>
                    <a:gd name="connsiteY17" fmla="*/ 2478128 h 3906283"/>
                    <a:gd name="connsiteX18" fmla="*/ 787775 w 2597848"/>
                    <a:gd name="connsiteY18" fmla="*/ 3896343 h 3906283"/>
                    <a:gd name="connsiteX19" fmla="*/ 1215157 w 2597848"/>
                    <a:gd name="connsiteY19" fmla="*/ 3896343 h 3906283"/>
                    <a:gd name="connsiteX20" fmla="*/ 1215157 w 2597848"/>
                    <a:gd name="connsiteY20" fmla="*/ 1928396 h 3906283"/>
                    <a:gd name="connsiteX0" fmla="*/ 1205423 w 2597848"/>
                    <a:gd name="connsiteY0" fmla="*/ 2493015 h 3906283"/>
                    <a:gd name="connsiteX1" fmla="*/ 1324488 w 2597848"/>
                    <a:gd name="connsiteY1" fmla="*/ 2483280 h 3906283"/>
                    <a:gd name="connsiteX2" fmla="*/ 1314549 w 2597848"/>
                    <a:gd name="connsiteY2" fmla="*/ 3896343 h 3906283"/>
                    <a:gd name="connsiteX3" fmla="*/ 1751870 w 2597848"/>
                    <a:gd name="connsiteY3" fmla="*/ 3906283 h 3906283"/>
                    <a:gd name="connsiteX4" fmla="*/ 1771063 w 2597848"/>
                    <a:gd name="connsiteY4" fmla="*/ 2497597 h 3906283"/>
                    <a:gd name="connsiteX5" fmla="*/ 2316211 w 2597848"/>
                    <a:gd name="connsiteY5" fmla="*/ 2507332 h 3906283"/>
                    <a:gd name="connsiteX6" fmla="*/ 1771749 w 2597848"/>
                    <a:gd name="connsiteY6" fmla="*/ 596552 h 3906283"/>
                    <a:gd name="connsiteX7" fmla="*/ 1861201 w 2597848"/>
                    <a:gd name="connsiteY7" fmla="*/ 596552 h 3906283"/>
                    <a:gd name="connsiteX8" fmla="*/ 2250797 w 2597848"/>
                    <a:gd name="connsiteY8" fmla="*/ 1848883 h 3906283"/>
                    <a:gd name="connsiteX9" fmla="*/ 2597848 w 2597848"/>
                    <a:gd name="connsiteY9" fmla="*/ 1849088 h 3906283"/>
                    <a:gd name="connsiteX10" fmla="*/ 1993884 w 2597848"/>
                    <a:gd name="connsiteY10" fmla="*/ 0 h 3906283"/>
                    <a:gd name="connsiteX11" fmla="*/ 506210 w 2597848"/>
                    <a:gd name="connsiteY11" fmla="*/ 0 h 3906283"/>
                    <a:gd name="connsiteX12" fmla="*/ 0 w 2597848"/>
                    <a:gd name="connsiteY12" fmla="*/ 1838533 h 3906283"/>
                    <a:gd name="connsiteX13" fmla="*/ 337726 w 2597848"/>
                    <a:gd name="connsiteY13" fmla="*/ 1848473 h 3906283"/>
                    <a:gd name="connsiteX14" fmla="*/ 698323 w 2597848"/>
                    <a:gd name="connsiteY14" fmla="*/ 606491 h 3906283"/>
                    <a:gd name="connsiteX15" fmla="*/ 787775 w 2597848"/>
                    <a:gd name="connsiteY15" fmla="*/ 606491 h 3906283"/>
                    <a:gd name="connsiteX16" fmla="*/ 262170 w 2597848"/>
                    <a:gd name="connsiteY16" fmla="*/ 2478128 h 3906283"/>
                    <a:gd name="connsiteX17" fmla="*/ 787848 w 2597848"/>
                    <a:gd name="connsiteY17" fmla="*/ 2478128 h 3906283"/>
                    <a:gd name="connsiteX18" fmla="*/ 787775 w 2597848"/>
                    <a:gd name="connsiteY18" fmla="*/ 3896343 h 3906283"/>
                    <a:gd name="connsiteX19" fmla="*/ 1215157 w 2597848"/>
                    <a:gd name="connsiteY19" fmla="*/ 3896343 h 3906283"/>
                    <a:gd name="connsiteX20" fmla="*/ 1205423 w 2597848"/>
                    <a:gd name="connsiteY20" fmla="*/ 2493015 h 390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97848" h="3906283">
                      <a:moveTo>
                        <a:pt x="1205423" y="2493015"/>
                      </a:moveTo>
                      <a:lnTo>
                        <a:pt x="1324488" y="2483280"/>
                      </a:lnTo>
                      <a:lnTo>
                        <a:pt x="1314549" y="3896343"/>
                      </a:lnTo>
                      <a:lnTo>
                        <a:pt x="1751870" y="3906283"/>
                      </a:lnTo>
                      <a:cubicBezTo>
                        <a:pt x="1751778" y="3420496"/>
                        <a:pt x="1771155" y="2983384"/>
                        <a:pt x="1771063" y="2497597"/>
                      </a:cubicBezTo>
                      <a:lnTo>
                        <a:pt x="2316211" y="2507332"/>
                      </a:lnTo>
                      <a:lnTo>
                        <a:pt x="1771749" y="596552"/>
                      </a:lnTo>
                      <a:lnTo>
                        <a:pt x="1861201" y="596552"/>
                      </a:lnTo>
                      <a:lnTo>
                        <a:pt x="2250797" y="1848883"/>
                      </a:lnTo>
                      <a:lnTo>
                        <a:pt x="2597848" y="1849088"/>
                      </a:lnTo>
                      <a:lnTo>
                        <a:pt x="1993884" y="0"/>
                      </a:lnTo>
                      <a:lnTo>
                        <a:pt x="506210" y="0"/>
                      </a:lnTo>
                      <a:lnTo>
                        <a:pt x="0" y="1838533"/>
                      </a:lnTo>
                      <a:lnTo>
                        <a:pt x="337726" y="1848473"/>
                      </a:lnTo>
                      <a:lnTo>
                        <a:pt x="698323" y="606491"/>
                      </a:lnTo>
                      <a:lnTo>
                        <a:pt x="787775" y="606491"/>
                      </a:lnTo>
                      <a:lnTo>
                        <a:pt x="262170" y="2478128"/>
                      </a:lnTo>
                      <a:lnTo>
                        <a:pt x="787848" y="2478128"/>
                      </a:lnTo>
                      <a:cubicBezTo>
                        <a:pt x="787824" y="2950866"/>
                        <a:pt x="787799" y="3423605"/>
                        <a:pt x="787775" y="3896343"/>
                      </a:cubicBezTo>
                      <a:lnTo>
                        <a:pt x="1215157" y="3896343"/>
                      </a:lnTo>
                      <a:cubicBezTo>
                        <a:pt x="1211912" y="3428567"/>
                        <a:pt x="1208668" y="2960791"/>
                        <a:pt x="1205423" y="2493015"/>
                      </a:cubicBezTo>
                      <a:close/>
                    </a:path>
                  </a:pathLst>
                </a:cu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14" name="Group 13"/>
            <p:cNvGrpSpPr/>
            <p:nvPr/>
          </p:nvGrpSpPr>
          <p:grpSpPr>
            <a:xfrm>
              <a:off x="5642803" y="2713890"/>
              <a:ext cx="1412870" cy="2613749"/>
              <a:chOff x="7291048" y="2687458"/>
              <a:chExt cx="1412870" cy="2613749"/>
            </a:xfrm>
          </p:grpSpPr>
          <p:sp>
            <p:nvSpPr>
              <p:cNvPr id="59" name="Block Arc 58"/>
              <p:cNvSpPr/>
              <p:nvPr/>
            </p:nvSpPr>
            <p:spPr bwMode="auto">
              <a:xfrm rot="10800000">
                <a:off x="7291048" y="4041207"/>
                <a:ext cx="1260000" cy="1260000"/>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60" name="Block Arc 59"/>
              <p:cNvSpPr/>
              <p:nvPr/>
            </p:nvSpPr>
            <p:spPr bwMode="auto">
              <a:xfrm rot="16200000">
                <a:off x="7291048" y="4041207"/>
                <a:ext cx="1260000" cy="1260000"/>
              </a:xfrm>
              <a:prstGeom prst="blockArc">
                <a:avLst>
                  <a:gd name="adj1" fmla="val 16200739"/>
                  <a:gd name="adj2" fmla="val 0"/>
                  <a:gd name="adj3" fmla="val 10919"/>
                </a:avLst>
              </a:prstGeom>
              <a:solidFill>
                <a:schemeClr val="accent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61" name="TextBox 60"/>
              <p:cNvSpPr txBox="1"/>
              <p:nvPr/>
            </p:nvSpPr>
            <p:spPr>
              <a:xfrm rot="16200000">
                <a:off x="7752696" y="3238570"/>
                <a:ext cx="1502334" cy="400110"/>
              </a:xfrm>
              <a:prstGeom prst="rect">
                <a:avLst/>
              </a:prstGeom>
              <a:noFill/>
            </p:spPr>
            <p:txBody>
              <a:bodyPr wrap="none" rtlCol="0" anchor="ctr" anchorCtr="0">
                <a:spAutoFit/>
              </a:bodyPr>
              <a:lstStyle/>
              <a:p>
                <a:r>
                  <a:rPr lang="en-GB" sz="2000" dirty="0" smtClean="0">
                    <a:solidFill>
                      <a:srgbClr val="C00000"/>
                    </a:solidFill>
                  </a:rPr>
                  <a:t>0 latency</a:t>
                </a:r>
                <a:endParaRPr lang="en-GB" sz="2000" dirty="0">
                  <a:solidFill>
                    <a:srgbClr val="C00000"/>
                  </a:solidFill>
                </a:endParaRPr>
              </a:p>
            </p:txBody>
          </p:sp>
          <p:grpSp>
            <p:nvGrpSpPr>
              <p:cNvPr id="62" name="Group 61"/>
              <p:cNvGrpSpPr/>
              <p:nvPr/>
            </p:nvGrpSpPr>
            <p:grpSpPr>
              <a:xfrm>
                <a:off x="7728440" y="4329099"/>
                <a:ext cx="356175" cy="557667"/>
                <a:chOff x="7607011" y="2962020"/>
                <a:chExt cx="973462" cy="1695527"/>
              </a:xfrm>
              <a:solidFill>
                <a:schemeClr val="bg1">
                  <a:lumMod val="65000"/>
                </a:schemeClr>
              </a:solidFill>
              <a:effectLst/>
            </p:grpSpPr>
            <p:sp>
              <p:nvSpPr>
                <p:cNvPr id="68" name="Rounded Rectangle 67"/>
                <p:cNvSpPr/>
                <p:nvPr/>
              </p:nvSpPr>
              <p:spPr bwMode="auto">
                <a:xfrm>
                  <a:off x="7607011" y="2962020"/>
                  <a:ext cx="973462" cy="1695527"/>
                </a:xfrm>
                <a:prstGeom prst="roundRect">
                  <a:avLst>
                    <a:gd name="adj" fmla="val 12296"/>
                  </a:avLst>
                </a:prstGeom>
                <a:solidFill>
                  <a:schemeClr val="accent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69" name="Rectangle 68"/>
                <p:cNvSpPr/>
                <p:nvPr/>
              </p:nvSpPr>
              <p:spPr bwMode="auto">
                <a:xfrm>
                  <a:off x="7710821" y="3152053"/>
                  <a:ext cx="778368" cy="1179778"/>
                </a:xfrm>
                <a:prstGeom prst="rect">
                  <a:avLst/>
                </a:prstGeom>
                <a:solidFill>
                  <a:schemeClr val="bg1">
                    <a:lumMod val="95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70" name="Rounded Rectangle 69"/>
                <p:cNvSpPr/>
                <p:nvPr/>
              </p:nvSpPr>
              <p:spPr bwMode="auto">
                <a:xfrm>
                  <a:off x="8039578" y="4418672"/>
                  <a:ext cx="108001" cy="108001"/>
                </a:xfrm>
                <a:prstGeom prst="roundRect">
                  <a:avLst/>
                </a:prstGeom>
                <a:solidFill>
                  <a:schemeClr val="tx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71" name="Rounded Rectangle 70"/>
                <p:cNvSpPr/>
                <p:nvPr/>
              </p:nvSpPr>
              <p:spPr bwMode="auto">
                <a:xfrm>
                  <a:off x="7967743" y="3040459"/>
                  <a:ext cx="252000" cy="36000"/>
                </a:xfrm>
                <a:prstGeom prst="roundRect">
                  <a:avLst/>
                </a:prstGeom>
                <a:solidFill>
                  <a:schemeClr val="tx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sp>
            <p:nvSpPr>
              <p:cNvPr id="63" name="Oval 62"/>
              <p:cNvSpPr/>
              <p:nvPr/>
            </p:nvSpPr>
            <p:spPr bwMode="auto">
              <a:xfrm>
                <a:off x="7841952" y="4537053"/>
                <a:ext cx="144000" cy="144000"/>
              </a:xfrm>
              <a:prstGeom prst="ellipse">
                <a:avLst/>
              </a:prstGeom>
              <a:solidFill>
                <a:schemeClr val="bg1"/>
              </a:solidFill>
              <a:ln w="38100">
                <a:solidFill>
                  <a:schemeClr val="bg2">
                    <a:lumMod val="60000"/>
                    <a:lumOff val="40000"/>
                  </a:schemeClr>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64" name="Freeform 63"/>
              <p:cNvSpPr/>
              <p:nvPr/>
            </p:nvSpPr>
            <p:spPr bwMode="auto">
              <a:xfrm rot="1544245">
                <a:off x="7662159" y="4587041"/>
                <a:ext cx="404642" cy="468826"/>
              </a:xfrm>
              <a:custGeom>
                <a:avLst/>
                <a:gdLst>
                  <a:gd name="connsiteX0" fmla="*/ 713232 w 1594713"/>
                  <a:gd name="connsiteY0" fmla="*/ 1733702 h 1748333"/>
                  <a:gd name="connsiteX1" fmla="*/ 530352 w 1594713"/>
                  <a:gd name="connsiteY1" fmla="*/ 1484985 h 1748333"/>
                  <a:gd name="connsiteX2" fmla="*/ 0 w 1594713"/>
                  <a:gd name="connsiteY2" fmla="*/ 892454 h 1748333"/>
                  <a:gd name="connsiteX3" fmla="*/ 146304 w 1594713"/>
                  <a:gd name="connsiteY3" fmla="*/ 705917 h 1748333"/>
                  <a:gd name="connsiteX4" fmla="*/ 457200 w 1594713"/>
                  <a:gd name="connsiteY4" fmla="*/ 950976 h 1748333"/>
                  <a:gd name="connsiteX5" fmla="*/ 464515 w 1594713"/>
                  <a:gd name="connsiteY5" fmla="*/ 0 h 1748333"/>
                  <a:gd name="connsiteX6" fmla="*/ 735177 w 1594713"/>
                  <a:gd name="connsiteY6" fmla="*/ 7315 h 1748333"/>
                  <a:gd name="connsiteX7" fmla="*/ 742493 w 1594713"/>
                  <a:gd name="connsiteY7" fmla="*/ 793699 h 1748333"/>
                  <a:gd name="connsiteX8" fmla="*/ 738835 w 1594713"/>
                  <a:gd name="connsiteY8" fmla="*/ 405993 h 1748333"/>
                  <a:gd name="connsiteX9" fmla="*/ 1016813 w 1594713"/>
                  <a:gd name="connsiteY9" fmla="*/ 416966 h 1748333"/>
                  <a:gd name="connsiteX10" fmla="*/ 1020470 w 1594713"/>
                  <a:gd name="connsiteY10" fmla="*/ 790041 h 1748333"/>
                  <a:gd name="connsiteX11" fmla="*/ 1027785 w 1594713"/>
                  <a:gd name="connsiteY11" fmla="*/ 464515 h 1748333"/>
                  <a:gd name="connsiteX12" fmla="*/ 1302105 w 1594713"/>
                  <a:gd name="connsiteY12" fmla="*/ 464515 h 1748333"/>
                  <a:gd name="connsiteX13" fmla="*/ 1313078 w 1594713"/>
                  <a:gd name="connsiteY13" fmla="*/ 797357 h 1748333"/>
                  <a:gd name="connsiteX14" fmla="*/ 1313078 w 1594713"/>
                  <a:gd name="connsiteY14" fmla="*/ 541325 h 1748333"/>
                  <a:gd name="connsiteX15" fmla="*/ 1594713 w 1594713"/>
                  <a:gd name="connsiteY15" fmla="*/ 541325 h 1748333"/>
                  <a:gd name="connsiteX16" fmla="*/ 1587398 w 1594713"/>
                  <a:gd name="connsiteY16" fmla="*/ 1452067 h 1748333"/>
                  <a:gd name="connsiteX17" fmla="*/ 1294790 w 1594713"/>
                  <a:gd name="connsiteY17" fmla="*/ 1748333 h 1748333"/>
                  <a:gd name="connsiteX18" fmla="*/ 713232 w 1594713"/>
                  <a:gd name="connsiteY18" fmla="*/ 1733702 h 1748333"/>
                  <a:gd name="connsiteX0" fmla="*/ 741558 w 1623039"/>
                  <a:gd name="connsiteY0" fmla="*/ 1733702 h 1748333"/>
                  <a:gd name="connsiteX1" fmla="*/ 558678 w 1623039"/>
                  <a:gd name="connsiteY1" fmla="*/ 1484985 h 1748333"/>
                  <a:gd name="connsiteX2" fmla="*/ 28326 w 1623039"/>
                  <a:gd name="connsiteY2" fmla="*/ 892454 h 1748333"/>
                  <a:gd name="connsiteX3" fmla="*/ 174630 w 1623039"/>
                  <a:gd name="connsiteY3" fmla="*/ 705917 h 1748333"/>
                  <a:gd name="connsiteX4" fmla="*/ 485526 w 1623039"/>
                  <a:gd name="connsiteY4" fmla="*/ 950976 h 1748333"/>
                  <a:gd name="connsiteX5" fmla="*/ 492841 w 1623039"/>
                  <a:gd name="connsiteY5" fmla="*/ 0 h 1748333"/>
                  <a:gd name="connsiteX6" fmla="*/ 763503 w 1623039"/>
                  <a:gd name="connsiteY6" fmla="*/ 7315 h 1748333"/>
                  <a:gd name="connsiteX7" fmla="*/ 770819 w 1623039"/>
                  <a:gd name="connsiteY7" fmla="*/ 793699 h 1748333"/>
                  <a:gd name="connsiteX8" fmla="*/ 767161 w 1623039"/>
                  <a:gd name="connsiteY8" fmla="*/ 405993 h 1748333"/>
                  <a:gd name="connsiteX9" fmla="*/ 1045139 w 1623039"/>
                  <a:gd name="connsiteY9" fmla="*/ 416966 h 1748333"/>
                  <a:gd name="connsiteX10" fmla="*/ 1048796 w 1623039"/>
                  <a:gd name="connsiteY10" fmla="*/ 790041 h 1748333"/>
                  <a:gd name="connsiteX11" fmla="*/ 1056111 w 1623039"/>
                  <a:gd name="connsiteY11" fmla="*/ 464515 h 1748333"/>
                  <a:gd name="connsiteX12" fmla="*/ 1330431 w 1623039"/>
                  <a:gd name="connsiteY12" fmla="*/ 464515 h 1748333"/>
                  <a:gd name="connsiteX13" fmla="*/ 1341404 w 1623039"/>
                  <a:gd name="connsiteY13" fmla="*/ 797357 h 1748333"/>
                  <a:gd name="connsiteX14" fmla="*/ 1341404 w 1623039"/>
                  <a:gd name="connsiteY14" fmla="*/ 541325 h 1748333"/>
                  <a:gd name="connsiteX15" fmla="*/ 1623039 w 1623039"/>
                  <a:gd name="connsiteY15" fmla="*/ 541325 h 1748333"/>
                  <a:gd name="connsiteX16" fmla="*/ 1615724 w 1623039"/>
                  <a:gd name="connsiteY16" fmla="*/ 1452067 h 1748333"/>
                  <a:gd name="connsiteX17" fmla="*/ 1323116 w 1623039"/>
                  <a:gd name="connsiteY17" fmla="*/ 1748333 h 1748333"/>
                  <a:gd name="connsiteX18" fmla="*/ 741558 w 1623039"/>
                  <a:gd name="connsiteY18" fmla="*/ 1733702 h 1748333"/>
                  <a:gd name="connsiteX0" fmla="*/ 747689 w 1629170"/>
                  <a:gd name="connsiteY0" fmla="*/ 1733702 h 1748333"/>
                  <a:gd name="connsiteX1" fmla="*/ 564809 w 1629170"/>
                  <a:gd name="connsiteY1" fmla="*/ 1484985 h 1748333"/>
                  <a:gd name="connsiteX2" fmla="*/ 34457 w 1629170"/>
                  <a:gd name="connsiteY2" fmla="*/ 892454 h 1748333"/>
                  <a:gd name="connsiteX3" fmla="*/ 180761 w 1629170"/>
                  <a:gd name="connsiteY3" fmla="*/ 705917 h 1748333"/>
                  <a:gd name="connsiteX4" fmla="*/ 491657 w 1629170"/>
                  <a:gd name="connsiteY4" fmla="*/ 950976 h 1748333"/>
                  <a:gd name="connsiteX5" fmla="*/ 498972 w 1629170"/>
                  <a:gd name="connsiteY5" fmla="*/ 0 h 1748333"/>
                  <a:gd name="connsiteX6" fmla="*/ 769634 w 1629170"/>
                  <a:gd name="connsiteY6" fmla="*/ 7315 h 1748333"/>
                  <a:gd name="connsiteX7" fmla="*/ 776950 w 1629170"/>
                  <a:gd name="connsiteY7" fmla="*/ 793699 h 1748333"/>
                  <a:gd name="connsiteX8" fmla="*/ 773292 w 1629170"/>
                  <a:gd name="connsiteY8" fmla="*/ 405993 h 1748333"/>
                  <a:gd name="connsiteX9" fmla="*/ 1051270 w 1629170"/>
                  <a:gd name="connsiteY9" fmla="*/ 416966 h 1748333"/>
                  <a:gd name="connsiteX10" fmla="*/ 1054927 w 1629170"/>
                  <a:gd name="connsiteY10" fmla="*/ 790041 h 1748333"/>
                  <a:gd name="connsiteX11" fmla="*/ 1062242 w 1629170"/>
                  <a:gd name="connsiteY11" fmla="*/ 464515 h 1748333"/>
                  <a:gd name="connsiteX12" fmla="*/ 1336562 w 1629170"/>
                  <a:gd name="connsiteY12" fmla="*/ 464515 h 1748333"/>
                  <a:gd name="connsiteX13" fmla="*/ 1347535 w 1629170"/>
                  <a:gd name="connsiteY13" fmla="*/ 797357 h 1748333"/>
                  <a:gd name="connsiteX14" fmla="*/ 1347535 w 1629170"/>
                  <a:gd name="connsiteY14" fmla="*/ 541325 h 1748333"/>
                  <a:gd name="connsiteX15" fmla="*/ 1629170 w 1629170"/>
                  <a:gd name="connsiteY15" fmla="*/ 541325 h 1748333"/>
                  <a:gd name="connsiteX16" fmla="*/ 1621855 w 1629170"/>
                  <a:gd name="connsiteY16" fmla="*/ 1452067 h 1748333"/>
                  <a:gd name="connsiteX17" fmla="*/ 1329247 w 1629170"/>
                  <a:gd name="connsiteY17" fmla="*/ 1748333 h 1748333"/>
                  <a:gd name="connsiteX18" fmla="*/ 747689 w 1629170"/>
                  <a:gd name="connsiteY18" fmla="*/ 1733702 h 1748333"/>
                  <a:gd name="connsiteX0" fmla="*/ 747689 w 1629170"/>
                  <a:gd name="connsiteY0" fmla="*/ 1817443 h 1832074"/>
                  <a:gd name="connsiteX1" fmla="*/ 564809 w 1629170"/>
                  <a:gd name="connsiteY1" fmla="*/ 1568726 h 1832074"/>
                  <a:gd name="connsiteX2" fmla="*/ 34457 w 1629170"/>
                  <a:gd name="connsiteY2" fmla="*/ 976195 h 1832074"/>
                  <a:gd name="connsiteX3" fmla="*/ 180761 w 1629170"/>
                  <a:gd name="connsiteY3" fmla="*/ 789658 h 1832074"/>
                  <a:gd name="connsiteX4" fmla="*/ 491657 w 1629170"/>
                  <a:gd name="connsiteY4" fmla="*/ 1034717 h 1832074"/>
                  <a:gd name="connsiteX5" fmla="*/ 498972 w 1629170"/>
                  <a:gd name="connsiteY5" fmla="*/ 83741 h 1832074"/>
                  <a:gd name="connsiteX6" fmla="*/ 769634 w 1629170"/>
                  <a:gd name="connsiteY6" fmla="*/ 91056 h 1832074"/>
                  <a:gd name="connsiteX7" fmla="*/ 776950 w 1629170"/>
                  <a:gd name="connsiteY7" fmla="*/ 877440 h 1832074"/>
                  <a:gd name="connsiteX8" fmla="*/ 773292 w 1629170"/>
                  <a:gd name="connsiteY8" fmla="*/ 489734 h 1832074"/>
                  <a:gd name="connsiteX9" fmla="*/ 1051270 w 1629170"/>
                  <a:gd name="connsiteY9" fmla="*/ 500707 h 1832074"/>
                  <a:gd name="connsiteX10" fmla="*/ 1054927 w 1629170"/>
                  <a:gd name="connsiteY10" fmla="*/ 873782 h 1832074"/>
                  <a:gd name="connsiteX11" fmla="*/ 1062242 w 1629170"/>
                  <a:gd name="connsiteY11" fmla="*/ 548256 h 1832074"/>
                  <a:gd name="connsiteX12" fmla="*/ 1336562 w 1629170"/>
                  <a:gd name="connsiteY12" fmla="*/ 548256 h 1832074"/>
                  <a:gd name="connsiteX13" fmla="*/ 1347535 w 1629170"/>
                  <a:gd name="connsiteY13" fmla="*/ 881098 h 1832074"/>
                  <a:gd name="connsiteX14" fmla="*/ 1347535 w 1629170"/>
                  <a:gd name="connsiteY14" fmla="*/ 625066 h 1832074"/>
                  <a:gd name="connsiteX15" fmla="*/ 1629170 w 1629170"/>
                  <a:gd name="connsiteY15" fmla="*/ 625066 h 1832074"/>
                  <a:gd name="connsiteX16" fmla="*/ 1621855 w 1629170"/>
                  <a:gd name="connsiteY16" fmla="*/ 1535808 h 1832074"/>
                  <a:gd name="connsiteX17" fmla="*/ 1329247 w 1629170"/>
                  <a:gd name="connsiteY17" fmla="*/ 1832074 h 1832074"/>
                  <a:gd name="connsiteX18" fmla="*/ 747689 w 1629170"/>
                  <a:gd name="connsiteY18" fmla="*/ 1817443 h 1832074"/>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75646"/>
                  <a:gd name="connsiteX1" fmla="*/ 564809 w 1629170"/>
                  <a:gd name="connsiteY1" fmla="*/ 1612298 h 1875646"/>
                  <a:gd name="connsiteX2" fmla="*/ 34457 w 1629170"/>
                  <a:gd name="connsiteY2" fmla="*/ 1019767 h 1875646"/>
                  <a:gd name="connsiteX3" fmla="*/ 180761 w 1629170"/>
                  <a:gd name="connsiteY3" fmla="*/ 833230 h 1875646"/>
                  <a:gd name="connsiteX4" fmla="*/ 491657 w 1629170"/>
                  <a:gd name="connsiteY4" fmla="*/ 1078289 h 1875646"/>
                  <a:gd name="connsiteX5" fmla="*/ 498972 w 1629170"/>
                  <a:gd name="connsiteY5" fmla="*/ 127313 h 1875646"/>
                  <a:gd name="connsiteX6" fmla="*/ 769634 w 1629170"/>
                  <a:gd name="connsiteY6" fmla="*/ 134628 h 1875646"/>
                  <a:gd name="connsiteX7" fmla="*/ 776950 w 1629170"/>
                  <a:gd name="connsiteY7" fmla="*/ 921012 h 1875646"/>
                  <a:gd name="connsiteX8" fmla="*/ 773292 w 1629170"/>
                  <a:gd name="connsiteY8" fmla="*/ 533306 h 1875646"/>
                  <a:gd name="connsiteX9" fmla="*/ 1051270 w 1629170"/>
                  <a:gd name="connsiteY9" fmla="*/ 544279 h 1875646"/>
                  <a:gd name="connsiteX10" fmla="*/ 1054927 w 1629170"/>
                  <a:gd name="connsiteY10" fmla="*/ 917354 h 1875646"/>
                  <a:gd name="connsiteX11" fmla="*/ 1062242 w 1629170"/>
                  <a:gd name="connsiteY11" fmla="*/ 591828 h 1875646"/>
                  <a:gd name="connsiteX12" fmla="*/ 1336562 w 1629170"/>
                  <a:gd name="connsiteY12" fmla="*/ 591828 h 1875646"/>
                  <a:gd name="connsiteX13" fmla="*/ 1347535 w 1629170"/>
                  <a:gd name="connsiteY13" fmla="*/ 924670 h 1875646"/>
                  <a:gd name="connsiteX14" fmla="*/ 1347535 w 1629170"/>
                  <a:gd name="connsiteY14" fmla="*/ 668638 h 1875646"/>
                  <a:gd name="connsiteX15" fmla="*/ 1629170 w 1629170"/>
                  <a:gd name="connsiteY15" fmla="*/ 668638 h 1875646"/>
                  <a:gd name="connsiteX16" fmla="*/ 1621855 w 1629170"/>
                  <a:gd name="connsiteY16" fmla="*/ 1579380 h 1875646"/>
                  <a:gd name="connsiteX17" fmla="*/ 1329247 w 1629170"/>
                  <a:gd name="connsiteY17" fmla="*/ 1875646 h 1875646"/>
                  <a:gd name="connsiteX18" fmla="*/ 747689 w 1629170"/>
                  <a:gd name="connsiteY18" fmla="*/ 1861015 h 1875646"/>
                  <a:gd name="connsiteX0" fmla="*/ 747689 w 1629170"/>
                  <a:gd name="connsiteY0" fmla="*/ 1861015 h 1861015"/>
                  <a:gd name="connsiteX1" fmla="*/ 564809 w 1629170"/>
                  <a:gd name="connsiteY1" fmla="*/ 1612298 h 1861015"/>
                  <a:gd name="connsiteX2" fmla="*/ 34457 w 1629170"/>
                  <a:gd name="connsiteY2" fmla="*/ 1019767 h 1861015"/>
                  <a:gd name="connsiteX3" fmla="*/ 180761 w 1629170"/>
                  <a:gd name="connsiteY3" fmla="*/ 833230 h 1861015"/>
                  <a:gd name="connsiteX4" fmla="*/ 491657 w 1629170"/>
                  <a:gd name="connsiteY4" fmla="*/ 1078289 h 1861015"/>
                  <a:gd name="connsiteX5" fmla="*/ 498972 w 1629170"/>
                  <a:gd name="connsiteY5" fmla="*/ 127313 h 1861015"/>
                  <a:gd name="connsiteX6" fmla="*/ 769634 w 1629170"/>
                  <a:gd name="connsiteY6" fmla="*/ 134628 h 1861015"/>
                  <a:gd name="connsiteX7" fmla="*/ 776950 w 1629170"/>
                  <a:gd name="connsiteY7" fmla="*/ 921012 h 1861015"/>
                  <a:gd name="connsiteX8" fmla="*/ 773292 w 1629170"/>
                  <a:gd name="connsiteY8" fmla="*/ 533306 h 1861015"/>
                  <a:gd name="connsiteX9" fmla="*/ 1051270 w 1629170"/>
                  <a:gd name="connsiteY9" fmla="*/ 544279 h 1861015"/>
                  <a:gd name="connsiteX10" fmla="*/ 1054927 w 1629170"/>
                  <a:gd name="connsiteY10" fmla="*/ 917354 h 1861015"/>
                  <a:gd name="connsiteX11" fmla="*/ 1062242 w 1629170"/>
                  <a:gd name="connsiteY11" fmla="*/ 591828 h 1861015"/>
                  <a:gd name="connsiteX12" fmla="*/ 1336562 w 1629170"/>
                  <a:gd name="connsiteY12" fmla="*/ 591828 h 1861015"/>
                  <a:gd name="connsiteX13" fmla="*/ 1347535 w 1629170"/>
                  <a:gd name="connsiteY13" fmla="*/ 924670 h 1861015"/>
                  <a:gd name="connsiteX14" fmla="*/ 1347535 w 1629170"/>
                  <a:gd name="connsiteY14" fmla="*/ 668638 h 1861015"/>
                  <a:gd name="connsiteX15" fmla="*/ 1629170 w 1629170"/>
                  <a:gd name="connsiteY15" fmla="*/ 668638 h 1861015"/>
                  <a:gd name="connsiteX16" fmla="*/ 1621855 w 1629170"/>
                  <a:gd name="connsiteY16" fmla="*/ 1579380 h 1861015"/>
                  <a:gd name="connsiteX17" fmla="*/ 1329247 w 1629170"/>
                  <a:gd name="connsiteY17" fmla="*/ 1857358 h 1861015"/>
                  <a:gd name="connsiteX18" fmla="*/ 747689 w 1629170"/>
                  <a:gd name="connsiteY18" fmla="*/ 1861015 h 1861015"/>
                  <a:gd name="connsiteX0" fmla="*/ 747689 w 1629170"/>
                  <a:gd name="connsiteY0" fmla="*/ 1861015 h 1861015"/>
                  <a:gd name="connsiteX1" fmla="*/ 564809 w 1629170"/>
                  <a:gd name="connsiteY1" fmla="*/ 1612298 h 1861015"/>
                  <a:gd name="connsiteX2" fmla="*/ 34457 w 1629170"/>
                  <a:gd name="connsiteY2" fmla="*/ 1019767 h 1861015"/>
                  <a:gd name="connsiteX3" fmla="*/ 180761 w 1629170"/>
                  <a:gd name="connsiteY3" fmla="*/ 833230 h 1861015"/>
                  <a:gd name="connsiteX4" fmla="*/ 491657 w 1629170"/>
                  <a:gd name="connsiteY4" fmla="*/ 1078289 h 1861015"/>
                  <a:gd name="connsiteX5" fmla="*/ 498972 w 1629170"/>
                  <a:gd name="connsiteY5" fmla="*/ 127313 h 1861015"/>
                  <a:gd name="connsiteX6" fmla="*/ 769634 w 1629170"/>
                  <a:gd name="connsiteY6" fmla="*/ 134628 h 1861015"/>
                  <a:gd name="connsiteX7" fmla="*/ 776950 w 1629170"/>
                  <a:gd name="connsiteY7" fmla="*/ 921012 h 1861015"/>
                  <a:gd name="connsiteX8" fmla="*/ 773292 w 1629170"/>
                  <a:gd name="connsiteY8" fmla="*/ 533306 h 1861015"/>
                  <a:gd name="connsiteX9" fmla="*/ 1051270 w 1629170"/>
                  <a:gd name="connsiteY9" fmla="*/ 544279 h 1861015"/>
                  <a:gd name="connsiteX10" fmla="*/ 1054927 w 1629170"/>
                  <a:gd name="connsiteY10" fmla="*/ 917354 h 1861015"/>
                  <a:gd name="connsiteX11" fmla="*/ 1062242 w 1629170"/>
                  <a:gd name="connsiteY11" fmla="*/ 591828 h 1861015"/>
                  <a:gd name="connsiteX12" fmla="*/ 1336562 w 1629170"/>
                  <a:gd name="connsiteY12" fmla="*/ 591828 h 1861015"/>
                  <a:gd name="connsiteX13" fmla="*/ 1347535 w 1629170"/>
                  <a:gd name="connsiteY13" fmla="*/ 924670 h 1861015"/>
                  <a:gd name="connsiteX14" fmla="*/ 1347535 w 1629170"/>
                  <a:gd name="connsiteY14" fmla="*/ 668638 h 1861015"/>
                  <a:gd name="connsiteX15" fmla="*/ 1629170 w 1629170"/>
                  <a:gd name="connsiteY15" fmla="*/ 668638 h 1861015"/>
                  <a:gd name="connsiteX16" fmla="*/ 1621855 w 1629170"/>
                  <a:gd name="connsiteY16" fmla="*/ 1579380 h 1861015"/>
                  <a:gd name="connsiteX17" fmla="*/ 1329247 w 1629170"/>
                  <a:gd name="connsiteY17" fmla="*/ 1857358 h 1861015"/>
                  <a:gd name="connsiteX18" fmla="*/ 747689 w 1629170"/>
                  <a:gd name="connsiteY18" fmla="*/ 1861015 h 1861015"/>
                  <a:gd name="connsiteX0" fmla="*/ 747689 w 1629170"/>
                  <a:gd name="connsiteY0" fmla="*/ 1861015 h 1866768"/>
                  <a:gd name="connsiteX1" fmla="*/ 564809 w 1629170"/>
                  <a:gd name="connsiteY1" fmla="*/ 1612298 h 1866768"/>
                  <a:gd name="connsiteX2" fmla="*/ 34457 w 1629170"/>
                  <a:gd name="connsiteY2" fmla="*/ 1019767 h 1866768"/>
                  <a:gd name="connsiteX3" fmla="*/ 180761 w 1629170"/>
                  <a:gd name="connsiteY3" fmla="*/ 833230 h 1866768"/>
                  <a:gd name="connsiteX4" fmla="*/ 491657 w 1629170"/>
                  <a:gd name="connsiteY4" fmla="*/ 1078289 h 1866768"/>
                  <a:gd name="connsiteX5" fmla="*/ 498972 w 1629170"/>
                  <a:gd name="connsiteY5" fmla="*/ 127313 h 1866768"/>
                  <a:gd name="connsiteX6" fmla="*/ 769634 w 1629170"/>
                  <a:gd name="connsiteY6" fmla="*/ 134628 h 1866768"/>
                  <a:gd name="connsiteX7" fmla="*/ 776950 w 1629170"/>
                  <a:gd name="connsiteY7" fmla="*/ 921012 h 1866768"/>
                  <a:gd name="connsiteX8" fmla="*/ 773292 w 1629170"/>
                  <a:gd name="connsiteY8" fmla="*/ 533306 h 1866768"/>
                  <a:gd name="connsiteX9" fmla="*/ 1051270 w 1629170"/>
                  <a:gd name="connsiteY9" fmla="*/ 544279 h 1866768"/>
                  <a:gd name="connsiteX10" fmla="*/ 1054927 w 1629170"/>
                  <a:gd name="connsiteY10" fmla="*/ 917354 h 1866768"/>
                  <a:gd name="connsiteX11" fmla="*/ 1062242 w 1629170"/>
                  <a:gd name="connsiteY11" fmla="*/ 591828 h 1866768"/>
                  <a:gd name="connsiteX12" fmla="*/ 1336562 w 1629170"/>
                  <a:gd name="connsiteY12" fmla="*/ 591828 h 1866768"/>
                  <a:gd name="connsiteX13" fmla="*/ 1347535 w 1629170"/>
                  <a:gd name="connsiteY13" fmla="*/ 924670 h 1866768"/>
                  <a:gd name="connsiteX14" fmla="*/ 1347535 w 1629170"/>
                  <a:gd name="connsiteY14" fmla="*/ 668638 h 1866768"/>
                  <a:gd name="connsiteX15" fmla="*/ 1629170 w 1629170"/>
                  <a:gd name="connsiteY15" fmla="*/ 668638 h 1866768"/>
                  <a:gd name="connsiteX16" fmla="*/ 1621855 w 1629170"/>
                  <a:gd name="connsiteY16" fmla="*/ 1579380 h 1866768"/>
                  <a:gd name="connsiteX17" fmla="*/ 1329247 w 1629170"/>
                  <a:gd name="connsiteY17" fmla="*/ 1857358 h 1866768"/>
                  <a:gd name="connsiteX18" fmla="*/ 747689 w 1629170"/>
                  <a:gd name="connsiteY18" fmla="*/ 1861015 h 1866768"/>
                  <a:gd name="connsiteX0" fmla="*/ 747689 w 1629170"/>
                  <a:gd name="connsiteY0" fmla="*/ 1861015 h 1866768"/>
                  <a:gd name="connsiteX1" fmla="*/ 564809 w 1629170"/>
                  <a:gd name="connsiteY1" fmla="*/ 1612298 h 1866768"/>
                  <a:gd name="connsiteX2" fmla="*/ 34457 w 1629170"/>
                  <a:gd name="connsiteY2" fmla="*/ 1019767 h 1866768"/>
                  <a:gd name="connsiteX3" fmla="*/ 180761 w 1629170"/>
                  <a:gd name="connsiteY3" fmla="*/ 833230 h 1866768"/>
                  <a:gd name="connsiteX4" fmla="*/ 491657 w 1629170"/>
                  <a:gd name="connsiteY4" fmla="*/ 1078289 h 1866768"/>
                  <a:gd name="connsiteX5" fmla="*/ 498972 w 1629170"/>
                  <a:gd name="connsiteY5" fmla="*/ 127313 h 1866768"/>
                  <a:gd name="connsiteX6" fmla="*/ 769634 w 1629170"/>
                  <a:gd name="connsiteY6" fmla="*/ 134628 h 1866768"/>
                  <a:gd name="connsiteX7" fmla="*/ 776950 w 1629170"/>
                  <a:gd name="connsiteY7" fmla="*/ 921012 h 1866768"/>
                  <a:gd name="connsiteX8" fmla="*/ 773292 w 1629170"/>
                  <a:gd name="connsiteY8" fmla="*/ 533306 h 1866768"/>
                  <a:gd name="connsiteX9" fmla="*/ 1051270 w 1629170"/>
                  <a:gd name="connsiteY9" fmla="*/ 544279 h 1866768"/>
                  <a:gd name="connsiteX10" fmla="*/ 1054927 w 1629170"/>
                  <a:gd name="connsiteY10" fmla="*/ 917354 h 1866768"/>
                  <a:gd name="connsiteX11" fmla="*/ 1062242 w 1629170"/>
                  <a:gd name="connsiteY11" fmla="*/ 591828 h 1866768"/>
                  <a:gd name="connsiteX12" fmla="*/ 1336562 w 1629170"/>
                  <a:gd name="connsiteY12" fmla="*/ 591828 h 1866768"/>
                  <a:gd name="connsiteX13" fmla="*/ 1347535 w 1629170"/>
                  <a:gd name="connsiteY13" fmla="*/ 924670 h 1866768"/>
                  <a:gd name="connsiteX14" fmla="*/ 1347535 w 1629170"/>
                  <a:gd name="connsiteY14" fmla="*/ 668638 h 1866768"/>
                  <a:gd name="connsiteX15" fmla="*/ 1629170 w 1629170"/>
                  <a:gd name="connsiteY15" fmla="*/ 668638 h 1866768"/>
                  <a:gd name="connsiteX16" fmla="*/ 1621855 w 1629170"/>
                  <a:gd name="connsiteY16" fmla="*/ 1579380 h 1866768"/>
                  <a:gd name="connsiteX17" fmla="*/ 1329247 w 1629170"/>
                  <a:gd name="connsiteY17" fmla="*/ 1857358 h 1866768"/>
                  <a:gd name="connsiteX18" fmla="*/ 747689 w 1629170"/>
                  <a:gd name="connsiteY18" fmla="*/ 1861015 h 1866768"/>
                  <a:gd name="connsiteX0" fmla="*/ 747689 w 1629170"/>
                  <a:gd name="connsiteY0" fmla="*/ 1861015 h 1898235"/>
                  <a:gd name="connsiteX1" fmla="*/ 564809 w 1629170"/>
                  <a:gd name="connsiteY1" fmla="*/ 1612298 h 1898235"/>
                  <a:gd name="connsiteX2" fmla="*/ 34457 w 1629170"/>
                  <a:gd name="connsiteY2" fmla="*/ 1019767 h 1898235"/>
                  <a:gd name="connsiteX3" fmla="*/ 180761 w 1629170"/>
                  <a:gd name="connsiteY3" fmla="*/ 833230 h 1898235"/>
                  <a:gd name="connsiteX4" fmla="*/ 491657 w 1629170"/>
                  <a:gd name="connsiteY4" fmla="*/ 1078289 h 1898235"/>
                  <a:gd name="connsiteX5" fmla="*/ 498972 w 1629170"/>
                  <a:gd name="connsiteY5" fmla="*/ 127313 h 1898235"/>
                  <a:gd name="connsiteX6" fmla="*/ 769634 w 1629170"/>
                  <a:gd name="connsiteY6" fmla="*/ 134628 h 1898235"/>
                  <a:gd name="connsiteX7" fmla="*/ 776950 w 1629170"/>
                  <a:gd name="connsiteY7" fmla="*/ 921012 h 1898235"/>
                  <a:gd name="connsiteX8" fmla="*/ 773292 w 1629170"/>
                  <a:gd name="connsiteY8" fmla="*/ 533306 h 1898235"/>
                  <a:gd name="connsiteX9" fmla="*/ 1051270 w 1629170"/>
                  <a:gd name="connsiteY9" fmla="*/ 544279 h 1898235"/>
                  <a:gd name="connsiteX10" fmla="*/ 1054927 w 1629170"/>
                  <a:gd name="connsiteY10" fmla="*/ 917354 h 1898235"/>
                  <a:gd name="connsiteX11" fmla="*/ 1062242 w 1629170"/>
                  <a:gd name="connsiteY11" fmla="*/ 591828 h 1898235"/>
                  <a:gd name="connsiteX12" fmla="*/ 1336562 w 1629170"/>
                  <a:gd name="connsiteY12" fmla="*/ 591828 h 1898235"/>
                  <a:gd name="connsiteX13" fmla="*/ 1347535 w 1629170"/>
                  <a:gd name="connsiteY13" fmla="*/ 924670 h 1898235"/>
                  <a:gd name="connsiteX14" fmla="*/ 1347535 w 1629170"/>
                  <a:gd name="connsiteY14" fmla="*/ 668638 h 1898235"/>
                  <a:gd name="connsiteX15" fmla="*/ 1629170 w 1629170"/>
                  <a:gd name="connsiteY15" fmla="*/ 668638 h 1898235"/>
                  <a:gd name="connsiteX16" fmla="*/ 1621855 w 1629170"/>
                  <a:gd name="connsiteY16" fmla="*/ 1579380 h 1898235"/>
                  <a:gd name="connsiteX17" fmla="*/ 1329247 w 1629170"/>
                  <a:gd name="connsiteY17" fmla="*/ 1857358 h 1898235"/>
                  <a:gd name="connsiteX18" fmla="*/ 747689 w 1629170"/>
                  <a:gd name="connsiteY18" fmla="*/ 1861015 h 1898235"/>
                  <a:gd name="connsiteX0" fmla="*/ 747689 w 1629170"/>
                  <a:gd name="connsiteY0" fmla="*/ 1861015 h 1861015"/>
                  <a:gd name="connsiteX1" fmla="*/ 564809 w 1629170"/>
                  <a:gd name="connsiteY1" fmla="*/ 1612298 h 1861015"/>
                  <a:gd name="connsiteX2" fmla="*/ 34457 w 1629170"/>
                  <a:gd name="connsiteY2" fmla="*/ 1019767 h 1861015"/>
                  <a:gd name="connsiteX3" fmla="*/ 180761 w 1629170"/>
                  <a:gd name="connsiteY3" fmla="*/ 833230 h 1861015"/>
                  <a:gd name="connsiteX4" fmla="*/ 491657 w 1629170"/>
                  <a:gd name="connsiteY4" fmla="*/ 1078289 h 1861015"/>
                  <a:gd name="connsiteX5" fmla="*/ 498972 w 1629170"/>
                  <a:gd name="connsiteY5" fmla="*/ 127313 h 1861015"/>
                  <a:gd name="connsiteX6" fmla="*/ 769634 w 1629170"/>
                  <a:gd name="connsiteY6" fmla="*/ 134628 h 1861015"/>
                  <a:gd name="connsiteX7" fmla="*/ 776950 w 1629170"/>
                  <a:gd name="connsiteY7" fmla="*/ 921012 h 1861015"/>
                  <a:gd name="connsiteX8" fmla="*/ 773292 w 1629170"/>
                  <a:gd name="connsiteY8" fmla="*/ 533306 h 1861015"/>
                  <a:gd name="connsiteX9" fmla="*/ 1051270 w 1629170"/>
                  <a:gd name="connsiteY9" fmla="*/ 544279 h 1861015"/>
                  <a:gd name="connsiteX10" fmla="*/ 1054927 w 1629170"/>
                  <a:gd name="connsiteY10" fmla="*/ 917354 h 1861015"/>
                  <a:gd name="connsiteX11" fmla="*/ 1062242 w 1629170"/>
                  <a:gd name="connsiteY11" fmla="*/ 591828 h 1861015"/>
                  <a:gd name="connsiteX12" fmla="*/ 1336562 w 1629170"/>
                  <a:gd name="connsiteY12" fmla="*/ 591828 h 1861015"/>
                  <a:gd name="connsiteX13" fmla="*/ 1347535 w 1629170"/>
                  <a:gd name="connsiteY13" fmla="*/ 924670 h 1861015"/>
                  <a:gd name="connsiteX14" fmla="*/ 1347535 w 1629170"/>
                  <a:gd name="connsiteY14" fmla="*/ 668638 h 1861015"/>
                  <a:gd name="connsiteX15" fmla="*/ 1629170 w 1629170"/>
                  <a:gd name="connsiteY15" fmla="*/ 668638 h 1861015"/>
                  <a:gd name="connsiteX16" fmla="*/ 1621855 w 1629170"/>
                  <a:gd name="connsiteY16" fmla="*/ 1579380 h 1861015"/>
                  <a:gd name="connsiteX17" fmla="*/ 1329247 w 1629170"/>
                  <a:gd name="connsiteY17" fmla="*/ 1857358 h 1861015"/>
                  <a:gd name="connsiteX18" fmla="*/ 747689 w 1629170"/>
                  <a:gd name="connsiteY18" fmla="*/ 1861015 h 186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29170" h="1861015">
                    <a:moveTo>
                      <a:pt x="747689" y="1861015"/>
                    </a:moveTo>
                    <a:cubicBezTo>
                      <a:pt x="619673" y="1785424"/>
                      <a:pt x="683681" y="1752506"/>
                      <a:pt x="564809" y="1612298"/>
                    </a:cubicBezTo>
                    <a:lnTo>
                      <a:pt x="34457" y="1019767"/>
                    </a:lnTo>
                    <a:cubicBezTo>
                      <a:pt x="-66737" y="917354"/>
                      <a:pt x="77129" y="741790"/>
                      <a:pt x="180761" y="833230"/>
                    </a:cubicBezTo>
                    <a:lnTo>
                      <a:pt x="491657" y="1078289"/>
                    </a:lnTo>
                    <a:cubicBezTo>
                      <a:pt x="494095" y="761297"/>
                      <a:pt x="496534" y="444305"/>
                      <a:pt x="498972" y="127313"/>
                    </a:cubicBezTo>
                    <a:cubicBezTo>
                      <a:pt x="501411" y="-64102"/>
                      <a:pt x="770853" y="-21429"/>
                      <a:pt x="769634" y="134628"/>
                    </a:cubicBezTo>
                    <a:cubicBezTo>
                      <a:pt x="772073" y="396756"/>
                      <a:pt x="774511" y="658884"/>
                      <a:pt x="776950" y="921012"/>
                    </a:cubicBezTo>
                    <a:cubicBezTo>
                      <a:pt x="775731" y="791777"/>
                      <a:pt x="774511" y="662541"/>
                      <a:pt x="773292" y="533306"/>
                    </a:cubicBezTo>
                    <a:cubicBezTo>
                      <a:pt x="774511" y="339453"/>
                      <a:pt x="1050051" y="394317"/>
                      <a:pt x="1051270" y="544279"/>
                    </a:cubicBezTo>
                    <a:lnTo>
                      <a:pt x="1054927" y="917354"/>
                    </a:lnTo>
                    <a:lnTo>
                      <a:pt x="1062242" y="591828"/>
                    </a:lnTo>
                    <a:cubicBezTo>
                      <a:pt x="1051269" y="438208"/>
                      <a:pt x="1332904" y="423578"/>
                      <a:pt x="1336562" y="591828"/>
                    </a:cubicBezTo>
                    <a:lnTo>
                      <a:pt x="1347535" y="924670"/>
                    </a:lnTo>
                    <a:lnTo>
                      <a:pt x="1347535" y="668638"/>
                    </a:lnTo>
                    <a:cubicBezTo>
                      <a:pt x="1339001" y="518677"/>
                      <a:pt x="1619417" y="544279"/>
                      <a:pt x="1629170" y="668638"/>
                    </a:cubicBezTo>
                    <a:cubicBezTo>
                      <a:pt x="1626732" y="972219"/>
                      <a:pt x="1624293" y="1275799"/>
                      <a:pt x="1621855" y="1579380"/>
                    </a:cubicBezTo>
                    <a:cubicBezTo>
                      <a:pt x="1601128" y="1736657"/>
                      <a:pt x="1503593" y="1806152"/>
                      <a:pt x="1329247" y="1857358"/>
                    </a:cubicBezTo>
                    <a:lnTo>
                      <a:pt x="747689" y="1861015"/>
                    </a:lnTo>
                    <a:close/>
                  </a:path>
                </a:pathLst>
              </a:cu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65" name="Group 64"/>
              <p:cNvGrpSpPr/>
              <p:nvPr/>
            </p:nvGrpSpPr>
            <p:grpSpPr>
              <a:xfrm>
                <a:off x="7628919" y="3474436"/>
                <a:ext cx="557769" cy="491015"/>
                <a:chOff x="9790386" y="1982680"/>
                <a:chExt cx="638503" cy="413679"/>
              </a:xfrm>
            </p:grpSpPr>
            <p:sp>
              <p:nvSpPr>
                <p:cNvPr id="66" name="Down Arrow 65"/>
                <p:cNvSpPr/>
                <p:nvPr/>
              </p:nvSpPr>
              <p:spPr bwMode="auto">
                <a:xfrm>
                  <a:off x="9900622" y="1982680"/>
                  <a:ext cx="418030" cy="350616"/>
                </a:xfrm>
                <a:prstGeom prst="downArrow">
                  <a:avLst>
                    <a:gd name="adj1" fmla="val 57266"/>
                    <a:gd name="adj2" fmla="val 50000"/>
                  </a:avLst>
                </a:prstGeom>
                <a:solidFill>
                  <a:srgbClr val="0F54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67" name="Freeform 66"/>
                <p:cNvSpPr/>
                <p:nvPr/>
              </p:nvSpPr>
              <p:spPr bwMode="auto">
                <a:xfrm>
                  <a:off x="9790386" y="2270234"/>
                  <a:ext cx="638503" cy="126125"/>
                </a:xfrm>
                <a:custGeom>
                  <a:avLst/>
                  <a:gdLst>
                    <a:gd name="connsiteX0" fmla="*/ 0 w 2191407"/>
                    <a:gd name="connsiteY0" fmla="*/ 0 h 488731"/>
                    <a:gd name="connsiteX1" fmla="*/ 15766 w 2191407"/>
                    <a:gd name="connsiteY1" fmla="*/ 488731 h 488731"/>
                    <a:gd name="connsiteX2" fmla="*/ 2191407 w 2191407"/>
                    <a:gd name="connsiteY2" fmla="*/ 488731 h 488731"/>
                    <a:gd name="connsiteX3" fmla="*/ 2191407 w 2191407"/>
                    <a:gd name="connsiteY3" fmla="*/ 47296 h 488731"/>
                  </a:gdLst>
                  <a:ahLst/>
                  <a:cxnLst>
                    <a:cxn ang="0">
                      <a:pos x="connsiteX0" y="connsiteY0"/>
                    </a:cxn>
                    <a:cxn ang="0">
                      <a:pos x="connsiteX1" y="connsiteY1"/>
                    </a:cxn>
                    <a:cxn ang="0">
                      <a:pos x="connsiteX2" y="connsiteY2"/>
                    </a:cxn>
                    <a:cxn ang="0">
                      <a:pos x="connsiteX3" y="connsiteY3"/>
                    </a:cxn>
                  </a:cxnLst>
                  <a:rect l="l" t="t" r="r" b="b"/>
                  <a:pathLst>
                    <a:path w="2191407" h="488731">
                      <a:moveTo>
                        <a:pt x="0" y="0"/>
                      </a:moveTo>
                      <a:lnTo>
                        <a:pt x="15766" y="488731"/>
                      </a:lnTo>
                      <a:lnTo>
                        <a:pt x="2191407" y="488731"/>
                      </a:lnTo>
                      <a:lnTo>
                        <a:pt x="2191407" y="47296"/>
                      </a:lnTo>
                    </a:path>
                  </a:pathLst>
                </a:custGeom>
                <a:noFill/>
                <a:ln w="57150" cap="flat" cmpd="sng" algn="ctr">
                  <a:solidFill>
                    <a:srgbClr val="0F54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15" name="Group 14"/>
            <p:cNvGrpSpPr/>
            <p:nvPr/>
          </p:nvGrpSpPr>
          <p:grpSpPr>
            <a:xfrm>
              <a:off x="7370280" y="3335993"/>
              <a:ext cx="1285451" cy="1977358"/>
              <a:chOff x="5577600" y="3323849"/>
              <a:chExt cx="1285451" cy="1977358"/>
            </a:xfrm>
          </p:grpSpPr>
          <p:sp>
            <p:nvSpPr>
              <p:cNvPr id="46" name="Block Arc 45"/>
              <p:cNvSpPr/>
              <p:nvPr/>
            </p:nvSpPr>
            <p:spPr bwMode="auto">
              <a:xfrm rot="10800000">
                <a:off x="5577600" y="4041207"/>
                <a:ext cx="1260000" cy="1260000"/>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47" name="Block Arc 46"/>
              <p:cNvSpPr/>
              <p:nvPr/>
            </p:nvSpPr>
            <p:spPr bwMode="auto">
              <a:xfrm rot="16200000">
                <a:off x="5577600" y="4041207"/>
                <a:ext cx="1260000" cy="1260000"/>
              </a:xfrm>
              <a:prstGeom prst="blockArc">
                <a:avLst>
                  <a:gd name="adj1" fmla="val 16200739"/>
                  <a:gd name="adj2" fmla="val 0"/>
                  <a:gd name="adj3" fmla="val 10919"/>
                </a:avLst>
              </a:prstGeom>
              <a:solidFill>
                <a:srgbClr val="0FDB36"/>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48" name="TextBox 47"/>
              <p:cNvSpPr txBox="1"/>
              <p:nvPr/>
            </p:nvSpPr>
            <p:spPr>
              <a:xfrm rot="16200000">
                <a:off x="6224414" y="3562376"/>
                <a:ext cx="877163" cy="400110"/>
              </a:xfrm>
              <a:prstGeom prst="rect">
                <a:avLst/>
              </a:prstGeom>
              <a:noFill/>
            </p:spPr>
            <p:txBody>
              <a:bodyPr wrap="none" rtlCol="0" anchor="ctr" anchorCtr="0">
                <a:spAutoFit/>
              </a:bodyPr>
              <a:lstStyle/>
              <a:p>
                <a:r>
                  <a:rPr lang="en-GB" sz="2000" dirty="0" smtClean="0">
                    <a:solidFill>
                      <a:srgbClr val="C00000"/>
                    </a:solidFill>
                  </a:rPr>
                  <a:t>90%</a:t>
                </a:r>
                <a:endParaRPr lang="en-GB" sz="2000" dirty="0">
                  <a:solidFill>
                    <a:srgbClr val="C00000"/>
                  </a:solidFill>
                </a:endParaRPr>
              </a:p>
            </p:txBody>
          </p:sp>
          <p:grpSp>
            <p:nvGrpSpPr>
              <p:cNvPr id="49" name="Group 48"/>
              <p:cNvGrpSpPr/>
              <p:nvPr/>
            </p:nvGrpSpPr>
            <p:grpSpPr>
              <a:xfrm>
                <a:off x="5863389" y="4480785"/>
                <a:ext cx="735723" cy="373826"/>
                <a:chOff x="12308337" y="5051625"/>
                <a:chExt cx="735723" cy="373826"/>
              </a:xfrm>
            </p:grpSpPr>
            <p:sp>
              <p:nvSpPr>
                <p:cNvPr id="56" name="Freeform 55"/>
                <p:cNvSpPr/>
                <p:nvPr/>
              </p:nvSpPr>
              <p:spPr bwMode="auto">
                <a:xfrm>
                  <a:off x="12358616" y="5051625"/>
                  <a:ext cx="682388" cy="283882"/>
                </a:xfrm>
                <a:custGeom>
                  <a:avLst/>
                  <a:gdLst>
                    <a:gd name="connsiteX0" fmla="*/ 0 w 682388"/>
                    <a:gd name="connsiteY0" fmla="*/ 218364 h 218364"/>
                    <a:gd name="connsiteX1" fmla="*/ 682388 w 682388"/>
                    <a:gd name="connsiteY1" fmla="*/ 0 h 218364"/>
                    <a:gd name="connsiteX2" fmla="*/ 327546 w 682388"/>
                    <a:gd name="connsiteY2" fmla="*/ 218364 h 218364"/>
                    <a:gd name="connsiteX3" fmla="*/ 54591 w 682388"/>
                    <a:gd name="connsiteY3" fmla="*/ 218364 h 218364"/>
                    <a:gd name="connsiteX4" fmla="*/ 54591 w 682388"/>
                    <a:gd name="connsiteY4" fmla="*/ 218364 h 218364"/>
                    <a:gd name="connsiteX0" fmla="*/ 0 w 682388"/>
                    <a:gd name="connsiteY0" fmla="*/ 218364 h 218364"/>
                    <a:gd name="connsiteX1" fmla="*/ 682388 w 682388"/>
                    <a:gd name="connsiteY1" fmla="*/ 0 h 218364"/>
                    <a:gd name="connsiteX2" fmla="*/ 327546 w 682388"/>
                    <a:gd name="connsiteY2" fmla="*/ 218364 h 218364"/>
                    <a:gd name="connsiteX3" fmla="*/ 54591 w 682388"/>
                    <a:gd name="connsiteY3" fmla="*/ 218364 h 218364"/>
                    <a:gd name="connsiteX4" fmla="*/ 54591 w 682388"/>
                    <a:gd name="connsiteY4" fmla="*/ 218364 h 218364"/>
                    <a:gd name="connsiteX5" fmla="*/ 0 w 682388"/>
                    <a:gd name="connsiteY5" fmla="*/ 218364 h 218364"/>
                    <a:gd name="connsiteX0" fmla="*/ 0 w 682388"/>
                    <a:gd name="connsiteY0" fmla="*/ 228257 h 228257"/>
                    <a:gd name="connsiteX1" fmla="*/ 682388 w 682388"/>
                    <a:gd name="connsiteY1" fmla="*/ 9893 h 228257"/>
                    <a:gd name="connsiteX2" fmla="*/ 327546 w 682388"/>
                    <a:gd name="connsiteY2" fmla="*/ 228257 h 228257"/>
                    <a:gd name="connsiteX3" fmla="*/ 54591 w 682388"/>
                    <a:gd name="connsiteY3" fmla="*/ 228257 h 228257"/>
                    <a:gd name="connsiteX4" fmla="*/ 54591 w 682388"/>
                    <a:gd name="connsiteY4" fmla="*/ 228257 h 228257"/>
                    <a:gd name="connsiteX5" fmla="*/ 0 w 682388"/>
                    <a:gd name="connsiteY5" fmla="*/ 228257 h 228257"/>
                    <a:gd name="connsiteX0" fmla="*/ 0 w 682388"/>
                    <a:gd name="connsiteY0" fmla="*/ 228257 h 228257"/>
                    <a:gd name="connsiteX1" fmla="*/ 682388 w 682388"/>
                    <a:gd name="connsiteY1" fmla="*/ 9893 h 228257"/>
                    <a:gd name="connsiteX2" fmla="*/ 54591 w 682388"/>
                    <a:gd name="connsiteY2" fmla="*/ 228257 h 228257"/>
                    <a:gd name="connsiteX3" fmla="*/ 54591 w 682388"/>
                    <a:gd name="connsiteY3" fmla="*/ 228257 h 228257"/>
                    <a:gd name="connsiteX4" fmla="*/ 0 w 682388"/>
                    <a:gd name="connsiteY4" fmla="*/ 228257 h 228257"/>
                    <a:gd name="connsiteX0" fmla="*/ 0 w 682388"/>
                    <a:gd name="connsiteY0" fmla="*/ 228257 h 228257"/>
                    <a:gd name="connsiteX1" fmla="*/ 682388 w 682388"/>
                    <a:gd name="connsiteY1" fmla="*/ 9893 h 228257"/>
                    <a:gd name="connsiteX2" fmla="*/ 54591 w 682388"/>
                    <a:gd name="connsiteY2" fmla="*/ 228257 h 228257"/>
                    <a:gd name="connsiteX3" fmla="*/ 0 w 682388"/>
                    <a:gd name="connsiteY3" fmla="*/ 228257 h 228257"/>
                    <a:gd name="connsiteX0" fmla="*/ 0 w 682388"/>
                    <a:gd name="connsiteY0" fmla="*/ 228257 h 228257"/>
                    <a:gd name="connsiteX1" fmla="*/ 682388 w 682388"/>
                    <a:gd name="connsiteY1" fmla="*/ 9893 h 228257"/>
                    <a:gd name="connsiteX2" fmla="*/ 0 w 682388"/>
                    <a:gd name="connsiteY2" fmla="*/ 228257 h 228257"/>
                    <a:gd name="connsiteX0" fmla="*/ 0 w 682388"/>
                    <a:gd name="connsiteY0" fmla="*/ 228257 h 228257"/>
                    <a:gd name="connsiteX1" fmla="*/ 682388 w 682388"/>
                    <a:gd name="connsiteY1" fmla="*/ 9893 h 228257"/>
                    <a:gd name="connsiteX2" fmla="*/ 0 w 682388"/>
                    <a:gd name="connsiteY2" fmla="*/ 228257 h 228257"/>
                    <a:gd name="connsiteX0" fmla="*/ 0 w 682388"/>
                    <a:gd name="connsiteY0" fmla="*/ 283882 h 283882"/>
                    <a:gd name="connsiteX1" fmla="*/ 682388 w 682388"/>
                    <a:gd name="connsiteY1" fmla="*/ 65518 h 283882"/>
                    <a:gd name="connsiteX2" fmla="*/ 0 w 682388"/>
                    <a:gd name="connsiteY2" fmla="*/ 283882 h 283882"/>
                    <a:gd name="connsiteX0" fmla="*/ 0 w 682388"/>
                    <a:gd name="connsiteY0" fmla="*/ 283882 h 283882"/>
                    <a:gd name="connsiteX1" fmla="*/ 682388 w 682388"/>
                    <a:gd name="connsiteY1" fmla="*/ 65518 h 283882"/>
                    <a:gd name="connsiteX2" fmla="*/ 0 w 682388"/>
                    <a:gd name="connsiteY2" fmla="*/ 283882 h 283882"/>
                  </a:gdLst>
                  <a:ahLst/>
                  <a:cxnLst>
                    <a:cxn ang="0">
                      <a:pos x="connsiteX0" y="connsiteY0"/>
                    </a:cxn>
                    <a:cxn ang="0">
                      <a:pos x="connsiteX1" y="connsiteY1"/>
                    </a:cxn>
                    <a:cxn ang="0">
                      <a:pos x="connsiteX2" y="connsiteY2"/>
                    </a:cxn>
                  </a:cxnLst>
                  <a:rect l="l" t="t" r="r" b="b"/>
                  <a:pathLst>
                    <a:path w="682388" h="283882">
                      <a:moveTo>
                        <a:pt x="0" y="283882"/>
                      </a:moveTo>
                      <a:cubicBezTo>
                        <a:pt x="20478" y="-242176"/>
                        <a:pt x="454925" y="138306"/>
                        <a:pt x="682388" y="65518"/>
                      </a:cubicBezTo>
                      <a:cubicBezTo>
                        <a:pt x="454925" y="138306"/>
                        <a:pt x="285104" y="-14231"/>
                        <a:pt x="0" y="283882"/>
                      </a:cubicBezTo>
                      <a:close/>
                    </a:path>
                  </a:pathLst>
                </a:custGeom>
                <a:gradFill>
                  <a:gsLst>
                    <a:gs pos="0">
                      <a:srgbClr val="00B050"/>
                    </a:gs>
                    <a:gs pos="74000">
                      <a:srgbClr val="00E817"/>
                    </a:gs>
                    <a:gs pos="98000">
                      <a:srgbClr val="00FF00"/>
                    </a:gs>
                  </a:gsLst>
                  <a:lin ang="16800000" scaled="0"/>
                </a:gra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7" name="Freeform 56"/>
                <p:cNvSpPr/>
                <p:nvPr/>
              </p:nvSpPr>
              <p:spPr bwMode="auto">
                <a:xfrm>
                  <a:off x="12359052" y="5120197"/>
                  <a:ext cx="685008" cy="305254"/>
                </a:xfrm>
                <a:custGeom>
                  <a:avLst/>
                  <a:gdLst>
                    <a:gd name="connsiteX0" fmla="*/ 0 w 682388"/>
                    <a:gd name="connsiteY0" fmla="*/ 218364 h 218364"/>
                    <a:gd name="connsiteX1" fmla="*/ 682388 w 682388"/>
                    <a:gd name="connsiteY1" fmla="*/ 0 h 218364"/>
                    <a:gd name="connsiteX2" fmla="*/ 327546 w 682388"/>
                    <a:gd name="connsiteY2" fmla="*/ 218364 h 218364"/>
                    <a:gd name="connsiteX3" fmla="*/ 54591 w 682388"/>
                    <a:gd name="connsiteY3" fmla="*/ 218364 h 218364"/>
                    <a:gd name="connsiteX4" fmla="*/ 54591 w 682388"/>
                    <a:gd name="connsiteY4" fmla="*/ 218364 h 218364"/>
                    <a:gd name="connsiteX0" fmla="*/ 0 w 682388"/>
                    <a:gd name="connsiteY0" fmla="*/ 218364 h 218364"/>
                    <a:gd name="connsiteX1" fmla="*/ 682388 w 682388"/>
                    <a:gd name="connsiteY1" fmla="*/ 0 h 218364"/>
                    <a:gd name="connsiteX2" fmla="*/ 327546 w 682388"/>
                    <a:gd name="connsiteY2" fmla="*/ 218364 h 218364"/>
                    <a:gd name="connsiteX3" fmla="*/ 54591 w 682388"/>
                    <a:gd name="connsiteY3" fmla="*/ 218364 h 218364"/>
                    <a:gd name="connsiteX4" fmla="*/ 54591 w 682388"/>
                    <a:gd name="connsiteY4" fmla="*/ 218364 h 218364"/>
                    <a:gd name="connsiteX5" fmla="*/ 0 w 682388"/>
                    <a:gd name="connsiteY5" fmla="*/ 218364 h 218364"/>
                    <a:gd name="connsiteX0" fmla="*/ 0 w 682388"/>
                    <a:gd name="connsiteY0" fmla="*/ 228257 h 228257"/>
                    <a:gd name="connsiteX1" fmla="*/ 682388 w 682388"/>
                    <a:gd name="connsiteY1" fmla="*/ 9893 h 228257"/>
                    <a:gd name="connsiteX2" fmla="*/ 327546 w 682388"/>
                    <a:gd name="connsiteY2" fmla="*/ 228257 h 228257"/>
                    <a:gd name="connsiteX3" fmla="*/ 54591 w 682388"/>
                    <a:gd name="connsiteY3" fmla="*/ 228257 h 228257"/>
                    <a:gd name="connsiteX4" fmla="*/ 54591 w 682388"/>
                    <a:gd name="connsiteY4" fmla="*/ 228257 h 228257"/>
                    <a:gd name="connsiteX5" fmla="*/ 0 w 682388"/>
                    <a:gd name="connsiteY5" fmla="*/ 228257 h 228257"/>
                    <a:gd name="connsiteX0" fmla="*/ 0 w 682388"/>
                    <a:gd name="connsiteY0" fmla="*/ 228257 h 228257"/>
                    <a:gd name="connsiteX1" fmla="*/ 682388 w 682388"/>
                    <a:gd name="connsiteY1" fmla="*/ 9893 h 228257"/>
                    <a:gd name="connsiteX2" fmla="*/ 54591 w 682388"/>
                    <a:gd name="connsiteY2" fmla="*/ 228257 h 228257"/>
                    <a:gd name="connsiteX3" fmla="*/ 54591 w 682388"/>
                    <a:gd name="connsiteY3" fmla="*/ 228257 h 228257"/>
                    <a:gd name="connsiteX4" fmla="*/ 0 w 682388"/>
                    <a:gd name="connsiteY4" fmla="*/ 228257 h 228257"/>
                    <a:gd name="connsiteX0" fmla="*/ 0 w 682388"/>
                    <a:gd name="connsiteY0" fmla="*/ 228257 h 228257"/>
                    <a:gd name="connsiteX1" fmla="*/ 682388 w 682388"/>
                    <a:gd name="connsiteY1" fmla="*/ 9893 h 228257"/>
                    <a:gd name="connsiteX2" fmla="*/ 54591 w 682388"/>
                    <a:gd name="connsiteY2" fmla="*/ 228257 h 228257"/>
                    <a:gd name="connsiteX3" fmla="*/ 0 w 682388"/>
                    <a:gd name="connsiteY3" fmla="*/ 228257 h 228257"/>
                    <a:gd name="connsiteX0" fmla="*/ 0 w 682388"/>
                    <a:gd name="connsiteY0" fmla="*/ 228257 h 228257"/>
                    <a:gd name="connsiteX1" fmla="*/ 682388 w 682388"/>
                    <a:gd name="connsiteY1" fmla="*/ 9893 h 228257"/>
                    <a:gd name="connsiteX2" fmla="*/ 0 w 682388"/>
                    <a:gd name="connsiteY2" fmla="*/ 228257 h 228257"/>
                    <a:gd name="connsiteX0" fmla="*/ 0 w 682388"/>
                    <a:gd name="connsiteY0" fmla="*/ 228257 h 228257"/>
                    <a:gd name="connsiteX1" fmla="*/ 682388 w 682388"/>
                    <a:gd name="connsiteY1" fmla="*/ 9893 h 228257"/>
                    <a:gd name="connsiteX2" fmla="*/ 0 w 682388"/>
                    <a:gd name="connsiteY2" fmla="*/ 228257 h 228257"/>
                    <a:gd name="connsiteX0" fmla="*/ 0 w 834351"/>
                    <a:gd name="connsiteY0" fmla="*/ 174347 h 174347"/>
                    <a:gd name="connsiteX1" fmla="*/ 834351 w 834351"/>
                    <a:gd name="connsiteY1" fmla="*/ 107946 h 174347"/>
                    <a:gd name="connsiteX2" fmla="*/ 0 w 834351"/>
                    <a:gd name="connsiteY2" fmla="*/ 174347 h 174347"/>
                    <a:gd name="connsiteX0" fmla="*/ 0 w 834351"/>
                    <a:gd name="connsiteY0" fmla="*/ 174347 h 241217"/>
                    <a:gd name="connsiteX1" fmla="*/ 834351 w 834351"/>
                    <a:gd name="connsiteY1" fmla="*/ 107946 h 241217"/>
                    <a:gd name="connsiteX2" fmla="*/ 0 w 834351"/>
                    <a:gd name="connsiteY2" fmla="*/ 174347 h 241217"/>
                    <a:gd name="connsiteX0" fmla="*/ 0 w 685008"/>
                    <a:gd name="connsiteY0" fmla="*/ 227031 h 270155"/>
                    <a:gd name="connsiteX1" fmla="*/ 685008 w 685008"/>
                    <a:gd name="connsiteY1" fmla="*/ 11286 h 270155"/>
                    <a:gd name="connsiteX2" fmla="*/ 0 w 685008"/>
                    <a:gd name="connsiteY2" fmla="*/ 227031 h 270155"/>
                    <a:gd name="connsiteX0" fmla="*/ 0 w 685008"/>
                    <a:gd name="connsiteY0" fmla="*/ 215745 h 258869"/>
                    <a:gd name="connsiteX1" fmla="*/ 685008 w 685008"/>
                    <a:gd name="connsiteY1" fmla="*/ 0 h 258869"/>
                    <a:gd name="connsiteX2" fmla="*/ 0 w 685008"/>
                    <a:gd name="connsiteY2" fmla="*/ 215745 h 258869"/>
                    <a:gd name="connsiteX0" fmla="*/ 0 w 685008"/>
                    <a:gd name="connsiteY0" fmla="*/ 215745 h 258869"/>
                    <a:gd name="connsiteX1" fmla="*/ 685008 w 685008"/>
                    <a:gd name="connsiteY1" fmla="*/ 0 h 258869"/>
                    <a:gd name="connsiteX2" fmla="*/ 0 w 685008"/>
                    <a:gd name="connsiteY2" fmla="*/ 215745 h 258869"/>
                    <a:gd name="connsiteX0" fmla="*/ 0 w 685008"/>
                    <a:gd name="connsiteY0" fmla="*/ 215745 h 255360"/>
                    <a:gd name="connsiteX1" fmla="*/ 685008 w 685008"/>
                    <a:gd name="connsiteY1" fmla="*/ 0 h 255360"/>
                    <a:gd name="connsiteX2" fmla="*/ 0 w 685008"/>
                    <a:gd name="connsiteY2" fmla="*/ 215745 h 255360"/>
                    <a:gd name="connsiteX0" fmla="*/ 0 w 685008"/>
                    <a:gd name="connsiteY0" fmla="*/ 215745 h 265098"/>
                    <a:gd name="connsiteX1" fmla="*/ 685008 w 685008"/>
                    <a:gd name="connsiteY1" fmla="*/ 0 h 265098"/>
                    <a:gd name="connsiteX2" fmla="*/ 0 w 685008"/>
                    <a:gd name="connsiteY2" fmla="*/ 215745 h 265098"/>
                    <a:gd name="connsiteX0" fmla="*/ 0 w 685008"/>
                    <a:gd name="connsiteY0" fmla="*/ 215745 h 265098"/>
                    <a:gd name="connsiteX1" fmla="*/ 685008 w 685008"/>
                    <a:gd name="connsiteY1" fmla="*/ 0 h 265098"/>
                    <a:gd name="connsiteX2" fmla="*/ 0 w 685008"/>
                    <a:gd name="connsiteY2" fmla="*/ 215745 h 265098"/>
                    <a:gd name="connsiteX0" fmla="*/ 0 w 685008"/>
                    <a:gd name="connsiteY0" fmla="*/ 215745 h 264783"/>
                    <a:gd name="connsiteX1" fmla="*/ 685008 w 685008"/>
                    <a:gd name="connsiteY1" fmla="*/ 0 h 264783"/>
                    <a:gd name="connsiteX2" fmla="*/ 0 w 685008"/>
                    <a:gd name="connsiteY2" fmla="*/ 215745 h 264783"/>
                    <a:gd name="connsiteX0" fmla="*/ 0 w 685008"/>
                    <a:gd name="connsiteY0" fmla="*/ 215745 h 300865"/>
                    <a:gd name="connsiteX1" fmla="*/ 685008 w 685008"/>
                    <a:gd name="connsiteY1" fmla="*/ 0 h 300865"/>
                    <a:gd name="connsiteX2" fmla="*/ 0 w 685008"/>
                    <a:gd name="connsiteY2" fmla="*/ 215745 h 300865"/>
                    <a:gd name="connsiteX0" fmla="*/ 0 w 685008"/>
                    <a:gd name="connsiteY0" fmla="*/ 215745 h 287327"/>
                    <a:gd name="connsiteX1" fmla="*/ 685008 w 685008"/>
                    <a:gd name="connsiteY1" fmla="*/ 0 h 287327"/>
                    <a:gd name="connsiteX2" fmla="*/ 0 w 685008"/>
                    <a:gd name="connsiteY2" fmla="*/ 215745 h 287327"/>
                    <a:gd name="connsiteX0" fmla="*/ 0 w 685008"/>
                    <a:gd name="connsiteY0" fmla="*/ 215745 h 346531"/>
                    <a:gd name="connsiteX1" fmla="*/ 685008 w 685008"/>
                    <a:gd name="connsiteY1" fmla="*/ 0 h 346531"/>
                    <a:gd name="connsiteX2" fmla="*/ 0 w 685008"/>
                    <a:gd name="connsiteY2" fmla="*/ 215745 h 346531"/>
                    <a:gd name="connsiteX0" fmla="*/ 0 w 685008"/>
                    <a:gd name="connsiteY0" fmla="*/ 215745 h 305254"/>
                    <a:gd name="connsiteX1" fmla="*/ 685008 w 685008"/>
                    <a:gd name="connsiteY1" fmla="*/ 0 h 305254"/>
                    <a:gd name="connsiteX2" fmla="*/ 0 w 685008"/>
                    <a:gd name="connsiteY2" fmla="*/ 215745 h 305254"/>
                    <a:gd name="connsiteX0" fmla="*/ 0 w 685008"/>
                    <a:gd name="connsiteY0" fmla="*/ 215745 h 305254"/>
                    <a:gd name="connsiteX1" fmla="*/ 685008 w 685008"/>
                    <a:gd name="connsiteY1" fmla="*/ 0 h 305254"/>
                    <a:gd name="connsiteX2" fmla="*/ 0 w 685008"/>
                    <a:gd name="connsiteY2" fmla="*/ 215745 h 305254"/>
                  </a:gdLst>
                  <a:ahLst/>
                  <a:cxnLst>
                    <a:cxn ang="0">
                      <a:pos x="connsiteX0" y="connsiteY0"/>
                    </a:cxn>
                    <a:cxn ang="0">
                      <a:pos x="connsiteX1" y="connsiteY1"/>
                    </a:cxn>
                    <a:cxn ang="0">
                      <a:pos x="connsiteX2" y="connsiteY2"/>
                    </a:cxn>
                  </a:cxnLst>
                  <a:rect l="l" t="t" r="r" b="b"/>
                  <a:pathLst>
                    <a:path w="685008" h="305254">
                      <a:moveTo>
                        <a:pt x="0" y="215745"/>
                      </a:moveTo>
                      <a:cubicBezTo>
                        <a:pt x="292965" y="-64027"/>
                        <a:pt x="410384" y="75408"/>
                        <a:pt x="685008" y="0"/>
                      </a:cubicBezTo>
                      <a:cubicBezTo>
                        <a:pt x="583308" y="20387"/>
                        <a:pt x="206503" y="499284"/>
                        <a:pt x="0" y="215745"/>
                      </a:cubicBezTo>
                      <a:close/>
                    </a:path>
                  </a:pathLst>
                </a:custGeom>
                <a:gradFill>
                  <a:gsLst>
                    <a:gs pos="0">
                      <a:srgbClr val="00B050"/>
                    </a:gs>
                    <a:gs pos="74000">
                      <a:srgbClr val="00E817"/>
                    </a:gs>
                    <a:gs pos="98000">
                      <a:srgbClr val="00FF00"/>
                    </a:gs>
                  </a:gsLst>
                  <a:lin ang="16800000" scaled="0"/>
                </a:gra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8" name="Freeform 57"/>
                <p:cNvSpPr/>
                <p:nvPr/>
              </p:nvSpPr>
              <p:spPr bwMode="auto">
                <a:xfrm rot="21153307">
                  <a:off x="12308337" y="5305401"/>
                  <a:ext cx="95255" cy="83817"/>
                </a:xfrm>
                <a:custGeom>
                  <a:avLst/>
                  <a:gdLst>
                    <a:gd name="connsiteX0" fmla="*/ 0 w 199125"/>
                    <a:gd name="connsiteY0" fmla="*/ 133623 h 133623"/>
                    <a:gd name="connsiteX1" fmla="*/ 199125 w 199125"/>
                    <a:gd name="connsiteY1" fmla="*/ 0 h 133623"/>
                    <a:gd name="connsiteX2" fmla="*/ 0 w 199125"/>
                    <a:gd name="connsiteY2" fmla="*/ 133623 h 133623"/>
                    <a:gd name="connsiteX0" fmla="*/ 0 w 202712"/>
                    <a:gd name="connsiteY0" fmla="*/ 189812 h 189812"/>
                    <a:gd name="connsiteX1" fmla="*/ 199125 w 202712"/>
                    <a:gd name="connsiteY1" fmla="*/ 56189 h 189812"/>
                    <a:gd name="connsiteX2" fmla="*/ 0 w 202712"/>
                    <a:gd name="connsiteY2" fmla="*/ 189812 h 189812"/>
                    <a:gd name="connsiteX0" fmla="*/ 3753 w 206465"/>
                    <a:gd name="connsiteY0" fmla="*/ 189812 h 200371"/>
                    <a:gd name="connsiteX1" fmla="*/ 82354 w 206465"/>
                    <a:gd name="connsiteY1" fmla="*/ 176711 h 200371"/>
                    <a:gd name="connsiteX2" fmla="*/ 202878 w 206465"/>
                    <a:gd name="connsiteY2" fmla="*/ 56189 h 200371"/>
                    <a:gd name="connsiteX3" fmla="*/ 3753 w 206465"/>
                    <a:gd name="connsiteY3" fmla="*/ 189812 h 200371"/>
                    <a:gd name="connsiteX0" fmla="*/ 3753 w 206465"/>
                    <a:gd name="connsiteY0" fmla="*/ 189812 h 200371"/>
                    <a:gd name="connsiteX1" fmla="*/ 82354 w 206465"/>
                    <a:gd name="connsiteY1" fmla="*/ 176711 h 200371"/>
                    <a:gd name="connsiteX2" fmla="*/ 202878 w 206465"/>
                    <a:gd name="connsiteY2" fmla="*/ 56189 h 200371"/>
                    <a:gd name="connsiteX3" fmla="*/ 3753 w 206465"/>
                    <a:gd name="connsiteY3" fmla="*/ 189812 h 200371"/>
                    <a:gd name="connsiteX0" fmla="*/ 7592 w 207113"/>
                    <a:gd name="connsiteY0" fmla="*/ 135133 h 233359"/>
                    <a:gd name="connsiteX1" fmla="*/ 57373 w 207113"/>
                    <a:gd name="connsiteY1" fmla="*/ 229455 h 233359"/>
                    <a:gd name="connsiteX2" fmla="*/ 206717 w 207113"/>
                    <a:gd name="connsiteY2" fmla="*/ 1510 h 233359"/>
                    <a:gd name="connsiteX3" fmla="*/ 7592 w 207113"/>
                    <a:gd name="connsiteY3" fmla="*/ 135133 h 233359"/>
                    <a:gd name="connsiteX0" fmla="*/ 0 w 199521"/>
                    <a:gd name="connsiteY0" fmla="*/ 135133 h 229455"/>
                    <a:gd name="connsiteX1" fmla="*/ 49781 w 199521"/>
                    <a:gd name="connsiteY1" fmla="*/ 229455 h 229455"/>
                    <a:gd name="connsiteX2" fmla="*/ 199125 w 199521"/>
                    <a:gd name="connsiteY2" fmla="*/ 1510 h 229455"/>
                    <a:gd name="connsiteX3" fmla="*/ 0 w 199521"/>
                    <a:gd name="connsiteY3" fmla="*/ 135133 h 229455"/>
                    <a:gd name="connsiteX0" fmla="*/ 0 w 199125"/>
                    <a:gd name="connsiteY0" fmla="*/ 135133 h 229455"/>
                    <a:gd name="connsiteX1" fmla="*/ 49781 w 199125"/>
                    <a:gd name="connsiteY1" fmla="*/ 229455 h 229455"/>
                    <a:gd name="connsiteX2" fmla="*/ 199125 w 199125"/>
                    <a:gd name="connsiteY2" fmla="*/ 1510 h 229455"/>
                    <a:gd name="connsiteX3" fmla="*/ 0 w 199125"/>
                    <a:gd name="connsiteY3" fmla="*/ 135133 h 229455"/>
                    <a:gd name="connsiteX0" fmla="*/ 133492 w 2101779"/>
                    <a:gd name="connsiteY0" fmla="*/ 607685 h 702007"/>
                    <a:gd name="connsiteX1" fmla="*/ 183273 w 2101779"/>
                    <a:gd name="connsiteY1" fmla="*/ 702007 h 702007"/>
                    <a:gd name="connsiteX2" fmla="*/ 2101778 w 2101779"/>
                    <a:gd name="connsiteY2" fmla="*/ 359 h 702007"/>
                    <a:gd name="connsiteX3" fmla="*/ 133492 w 2101779"/>
                    <a:gd name="connsiteY3" fmla="*/ 607685 h 702007"/>
                    <a:gd name="connsiteX0" fmla="*/ 10388 w 278441"/>
                    <a:gd name="connsiteY0" fmla="*/ 142461 h 236783"/>
                    <a:gd name="connsiteX1" fmla="*/ 60169 w 278441"/>
                    <a:gd name="connsiteY1" fmla="*/ 236783 h 236783"/>
                    <a:gd name="connsiteX2" fmla="*/ 278440 w 278441"/>
                    <a:gd name="connsiteY2" fmla="*/ 1438 h 236783"/>
                    <a:gd name="connsiteX3" fmla="*/ 10388 w 278441"/>
                    <a:gd name="connsiteY3" fmla="*/ 142461 h 236783"/>
                  </a:gdLst>
                  <a:ahLst/>
                  <a:cxnLst>
                    <a:cxn ang="0">
                      <a:pos x="connsiteX0" y="connsiteY0"/>
                    </a:cxn>
                    <a:cxn ang="0">
                      <a:pos x="connsiteX1" y="connsiteY1"/>
                    </a:cxn>
                    <a:cxn ang="0">
                      <a:pos x="connsiteX2" y="connsiteY2"/>
                    </a:cxn>
                    <a:cxn ang="0">
                      <a:pos x="connsiteX3" y="connsiteY3"/>
                    </a:cxn>
                  </a:cxnLst>
                  <a:rect l="l" t="t" r="r" b="b"/>
                  <a:pathLst>
                    <a:path w="278441" h="236783">
                      <a:moveTo>
                        <a:pt x="10388" y="142461"/>
                      </a:moveTo>
                      <a:cubicBezTo>
                        <a:pt x="-25991" y="181685"/>
                        <a:pt x="43575" y="205342"/>
                        <a:pt x="60169" y="236783"/>
                      </a:cubicBezTo>
                      <a:lnTo>
                        <a:pt x="278440" y="1438"/>
                      </a:lnTo>
                      <a:cubicBezTo>
                        <a:pt x="270143" y="-14282"/>
                        <a:pt x="46767" y="103237"/>
                        <a:pt x="10388" y="142461"/>
                      </a:cubicBez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nvGrpSpPr>
              <p:cNvPr id="50" name="Group 49"/>
              <p:cNvGrpSpPr/>
              <p:nvPr/>
            </p:nvGrpSpPr>
            <p:grpSpPr>
              <a:xfrm>
                <a:off x="6020033" y="3362916"/>
                <a:ext cx="348096" cy="615953"/>
                <a:chOff x="6011609" y="2599325"/>
                <a:chExt cx="348096" cy="615953"/>
              </a:xfrm>
            </p:grpSpPr>
            <p:sp>
              <p:nvSpPr>
                <p:cNvPr id="51" name="Freeform 50"/>
                <p:cNvSpPr/>
                <p:nvPr/>
              </p:nvSpPr>
              <p:spPr bwMode="auto">
                <a:xfrm>
                  <a:off x="6011609" y="2599325"/>
                  <a:ext cx="348096" cy="450659"/>
                </a:xfrm>
                <a:custGeom>
                  <a:avLst/>
                  <a:gdLst>
                    <a:gd name="connsiteX0" fmla="*/ 420364 w 1590449"/>
                    <a:gd name="connsiteY0" fmla="*/ 1352098 h 1352098"/>
                    <a:gd name="connsiteX1" fmla="*/ 0 w 1590449"/>
                    <a:gd name="connsiteY1" fmla="*/ 0 h 1352098"/>
                    <a:gd name="connsiteX2" fmla="*/ 1590449 w 1590449"/>
                    <a:gd name="connsiteY2" fmla="*/ 21668 h 1352098"/>
                    <a:gd name="connsiteX3" fmla="*/ 1196087 w 1590449"/>
                    <a:gd name="connsiteY3" fmla="*/ 1287093 h 1352098"/>
                    <a:gd name="connsiteX4" fmla="*/ 403029 w 1590449"/>
                    <a:gd name="connsiteY4" fmla="*/ 1287093 h 1352098"/>
                    <a:gd name="connsiteX0" fmla="*/ 420364 w 1590449"/>
                    <a:gd name="connsiteY0" fmla="*/ 1903465 h 1903465"/>
                    <a:gd name="connsiteX1" fmla="*/ 0 w 1590449"/>
                    <a:gd name="connsiteY1" fmla="*/ 551367 h 1903465"/>
                    <a:gd name="connsiteX2" fmla="*/ 1590449 w 1590449"/>
                    <a:gd name="connsiteY2" fmla="*/ 573035 h 1903465"/>
                    <a:gd name="connsiteX3" fmla="*/ 1196087 w 1590449"/>
                    <a:gd name="connsiteY3" fmla="*/ 1838460 h 1903465"/>
                    <a:gd name="connsiteX4" fmla="*/ 403029 w 1590449"/>
                    <a:gd name="connsiteY4" fmla="*/ 1838460 h 1903465"/>
                    <a:gd name="connsiteX0" fmla="*/ 420364 w 1590449"/>
                    <a:gd name="connsiteY0" fmla="*/ 2099746 h 2099746"/>
                    <a:gd name="connsiteX1" fmla="*/ 0 w 1590449"/>
                    <a:gd name="connsiteY1" fmla="*/ 747648 h 2099746"/>
                    <a:gd name="connsiteX2" fmla="*/ 1590449 w 1590449"/>
                    <a:gd name="connsiteY2" fmla="*/ 769316 h 2099746"/>
                    <a:gd name="connsiteX3" fmla="*/ 1196087 w 1590449"/>
                    <a:gd name="connsiteY3" fmla="*/ 2034741 h 2099746"/>
                    <a:gd name="connsiteX4" fmla="*/ 403029 w 1590449"/>
                    <a:gd name="connsiteY4" fmla="*/ 2034741 h 2099746"/>
                    <a:gd name="connsiteX0" fmla="*/ 420364 w 1590449"/>
                    <a:gd name="connsiteY0" fmla="*/ 2031603 h 2031603"/>
                    <a:gd name="connsiteX1" fmla="*/ 0 w 1590449"/>
                    <a:gd name="connsiteY1" fmla="*/ 679505 h 2031603"/>
                    <a:gd name="connsiteX2" fmla="*/ 1590449 w 1590449"/>
                    <a:gd name="connsiteY2" fmla="*/ 701173 h 2031603"/>
                    <a:gd name="connsiteX3" fmla="*/ 1196087 w 1590449"/>
                    <a:gd name="connsiteY3" fmla="*/ 1966598 h 2031603"/>
                    <a:gd name="connsiteX4" fmla="*/ 403029 w 1590449"/>
                    <a:gd name="connsiteY4" fmla="*/ 1966598 h 2031603"/>
                    <a:gd name="connsiteX0" fmla="*/ 420364 w 1590449"/>
                    <a:gd name="connsiteY0" fmla="*/ 2109603 h 2109603"/>
                    <a:gd name="connsiteX1" fmla="*/ 0 w 1590449"/>
                    <a:gd name="connsiteY1" fmla="*/ 757505 h 2109603"/>
                    <a:gd name="connsiteX2" fmla="*/ 1590449 w 1590449"/>
                    <a:gd name="connsiteY2" fmla="*/ 779173 h 2109603"/>
                    <a:gd name="connsiteX3" fmla="*/ 1196087 w 1590449"/>
                    <a:gd name="connsiteY3" fmla="*/ 2044598 h 2109603"/>
                    <a:gd name="connsiteX4" fmla="*/ 403029 w 1590449"/>
                    <a:gd name="connsiteY4" fmla="*/ 2044598 h 2109603"/>
                    <a:gd name="connsiteX0" fmla="*/ 420364 w 1598461"/>
                    <a:gd name="connsiteY0" fmla="*/ 1586056 h 1586056"/>
                    <a:gd name="connsiteX1" fmla="*/ 0 w 1598461"/>
                    <a:gd name="connsiteY1" fmla="*/ 233958 h 1586056"/>
                    <a:gd name="connsiteX2" fmla="*/ 1590449 w 1598461"/>
                    <a:gd name="connsiteY2" fmla="*/ 255626 h 1586056"/>
                    <a:gd name="connsiteX3" fmla="*/ 1196087 w 1598461"/>
                    <a:gd name="connsiteY3" fmla="*/ 1521051 h 1586056"/>
                    <a:gd name="connsiteX4" fmla="*/ 403029 w 1598461"/>
                    <a:gd name="connsiteY4" fmla="*/ 1521051 h 1586056"/>
                    <a:gd name="connsiteX0" fmla="*/ 420364 w 1590472"/>
                    <a:gd name="connsiteY0" fmla="*/ 1584268 h 1584268"/>
                    <a:gd name="connsiteX1" fmla="*/ 0 w 1590472"/>
                    <a:gd name="connsiteY1" fmla="*/ 232170 h 1584268"/>
                    <a:gd name="connsiteX2" fmla="*/ 1590449 w 1590472"/>
                    <a:gd name="connsiteY2" fmla="*/ 253838 h 1584268"/>
                    <a:gd name="connsiteX3" fmla="*/ 1196087 w 1590472"/>
                    <a:gd name="connsiteY3" fmla="*/ 1519263 h 1584268"/>
                    <a:gd name="connsiteX4" fmla="*/ 403029 w 1590472"/>
                    <a:gd name="connsiteY4" fmla="*/ 1519263 h 1584268"/>
                    <a:gd name="connsiteX0" fmla="*/ 420364 w 1590591"/>
                    <a:gd name="connsiteY0" fmla="*/ 1688981 h 1688981"/>
                    <a:gd name="connsiteX1" fmla="*/ 0 w 1590591"/>
                    <a:gd name="connsiteY1" fmla="*/ 336883 h 1688981"/>
                    <a:gd name="connsiteX2" fmla="*/ 1590449 w 1590591"/>
                    <a:gd name="connsiteY2" fmla="*/ 358551 h 1688981"/>
                    <a:gd name="connsiteX3" fmla="*/ 1196087 w 1590591"/>
                    <a:gd name="connsiteY3" fmla="*/ 1623976 h 1688981"/>
                    <a:gd name="connsiteX4" fmla="*/ 403029 w 1590591"/>
                    <a:gd name="connsiteY4" fmla="*/ 1623976 h 1688981"/>
                    <a:gd name="connsiteX0" fmla="*/ 420364 w 1590591"/>
                    <a:gd name="connsiteY0" fmla="*/ 1534365 h 1534365"/>
                    <a:gd name="connsiteX1" fmla="*/ 0 w 1590591"/>
                    <a:gd name="connsiteY1" fmla="*/ 182267 h 1534365"/>
                    <a:gd name="connsiteX2" fmla="*/ 1590449 w 1590591"/>
                    <a:gd name="connsiteY2" fmla="*/ 203935 h 1534365"/>
                    <a:gd name="connsiteX3" fmla="*/ 1196087 w 1590591"/>
                    <a:gd name="connsiteY3" fmla="*/ 1469360 h 1534365"/>
                    <a:gd name="connsiteX4" fmla="*/ 403029 w 1590591"/>
                    <a:gd name="connsiteY4" fmla="*/ 1469360 h 1534365"/>
                    <a:gd name="connsiteX0" fmla="*/ 420364 w 1590724"/>
                    <a:gd name="connsiteY0" fmla="*/ 1861519 h 1861519"/>
                    <a:gd name="connsiteX1" fmla="*/ 0 w 1590724"/>
                    <a:gd name="connsiteY1" fmla="*/ 509421 h 1861519"/>
                    <a:gd name="connsiteX2" fmla="*/ 1590449 w 1590724"/>
                    <a:gd name="connsiteY2" fmla="*/ 531089 h 1861519"/>
                    <a:gd name="connsiteX3" fmla="*/ 1196087 w 1590724"/>
                    <a:gd name="connsiteY3" fmla="*/ 1796514 h 1861519"/>
                    <a:gd name="connsiteX4" fmla="*/ 403029 w 1590724"/>
                    <a:gd name="connsiteY4" fmla="*/ 1796514 h 1861519"/>
                    <a:gd name="connsiteX0" fmla="*/ 466670 w 1637030"/>
                    <a:gd name="connsiteY0" fmla="*/ 1505407 h 1505407"/>
                    <a:gd name="connsiteX1" fmla="*/ 46306 w 1637030"/>
                    <a:gd name="connsiteY1" fmla="*/ 153309 h 1505407"/>
                    <a:gd name="connsiteX2" fmla="*/ 1636755 w 1637030"/>
                    <a:gd name="connsiteY2" fmla="*/ 174977 h 1505407"/>
                    <a:gd name="connsiteX3" fmla="*/ 1242393 w 1637030"/>
                    <a:gd name="connsiteY3" fmla="*/ 1440402 h 1505407"/>
                    <a:gd name="connsiteX4" fmla="*/ 449335 w 1637030"/>
                    <a:gd name="connsiteY4" fmla="*/ 1440402 h 1505407"/>
                    <a:gd name="connsiteX0" fmla="*/ 420404 w 1590764"/>
                    <a:gd name="connsiteY0" fmla="*/ 1978369 h 1978369"/>
                    <a:gd name="connsiteX1" fmla="*/ 40 w 1590764"/>
                    <a:gd name="connsiteY1" fmla="*/ 626271 h 1978369"/>
                    <a:gd name="connsiteX2" fmla="*/ 1590489 w 1590764"/>
                    <a:gd name="connsiteY2" fmla="*/ 647939 h 1978369"/>
                    <a:gd name="connsiteX3" fmla="*/ 1196127 w 1590764"/>
                    <a:gd name="connsiteY3" fmla="*/ 1913364 h 1978369"/>
                    <a:gd name="connsiteX4" fmla="*/ 403069 w 1590764"/>
                    <a:gd name="connsiteY4" fmla="*/ 1913364 h 1978369"/>
                    <a:gd name="connsiteX0" fmla="*/ 420365 w 1590725"/>
                    <a:gd name="connsiteY0" fmla="*/ 1978419 h 1978419"/>
                    <a:gd name="connsiteX1" fmla="*/ 1 w 1590725"/>
                    <a:gd name="connsiteY1" fmla="*/ 626321 h 1978419"/>
                    <a:gd name="connsiteX2" fmla="*/ 1590450 w 1590725"/>
                    <a:gd name="connsiteY2" fmla="*/ 647989 h 1978419"/>
                    <a:gd name="connsiteX3" fmla="*/ 1196088 w 1590725"/>
                    <a:gd name="connsiteY3" fmla="*/ 1913414 h 1978419"/>
                    <a:gd name="connsiteX4" fmla="*/ 403030 w 1590725"/>
                    <a:gd name="connsiteY4" fmla="*/ 1913414 h 1978419"/>
                    <a:gd name="connsiteX0" fmla="*/ 420365 w 1590725"/>
                    <a:gd name="connsiteY0" fmla="*/ 1998122 h 1998122"/>
                    <a:gd name="connsiteX1" fmla="*/ 1 w 1590725"/>
                    <a:gd name="connsiteY1" fmla="*/ 646024 h 1998122"/>
                    <a:gd name="connsiteX2" fmla="*/ 1590450 w 1590725"/>
                    <a:gd name="connsiteY2" fmla="*/ 667692 h 1998122"/>
                    <a:gd name="connsiteX3" fmla="*/ 1196088 w 1590725"/>
                    <a:gd name="connsiteY3" fmla="*/ 1933117 h 1998122"/>
                    <a:gd name="connsiteX4" fmla="*/ 403030 w 1590725"/>
                    <a:gd name="connsiteY4" fmla="*/ 1933117 h 1998122"/>
                    <a:gd name="connsiteX0" fmla="*/ 420365 w 1591600"/>
                    <a:gd name="connsiteY0" fmla="*/ 2192828 h 2192828"/>
                    <a:gd name="connsiteX1" fmla="*/ 1 w 1591600"/>
                    <a:gd name="connsiteY1" fmla="*/ 840730 h 2192828"/>
                    <a:gd name="connsiteX2" fmla="*/ 1590450 w 1591600"/>
                    <a:gd name="connsiteY2" fmla="*/ 862398 h 2192828"/>
                    <a:gd name="connsiteX3" fmla="*/ 1196088 w 1591600"/>
                    <a:gd name="connsiteY3" fmla="*/ 2127823 h 2192828"/>
                    <a:gd name="connsiteX4" fmla="*/ 403030 w 1591600"/>
                    <a:gd name="connsiteY4" fmla="*/ 2127823 h 2192828"/>
                    <a:gd name="connsiteX0" fmla="*/ 420414 w 1591649"/>
                    <a:gd name="connsiteY0" fmla="*/ 2034801 h 2034801"/>
                    <a:gd name="connsiteX1" fmla="*/ 50 w 1591649"/>
                    <a:gd name="connsiteY1" fmla="*/ 682703 h 2034801"/>
                    <a:gd name="connsiteX2" fmla="*/ 1590499 w 1591649"/>
                    <a:gd name="connsiteY2" fmla="*/ 704371 h 2034801"/>
                    <a:gd name="connsiteX3" fmla="*/ 1196137 w 1591649"/>
                    <a:gd name="connsiteY3" fmla="*/ 1969796 h 2034801"/>
                    <a:gd name="connsiteX4" fmla="*/ 403079 w 1591649"/>
                    <a:gd name="connsiteY4" fmla="*/ 1969796 h 2034801"/>
                    <a:gd name="connsiteX0" fmla="*/ 420414 w 1591649"/>
                    <a:gd name="connsiteY0" fmla="*/ 2034801 h 2083434"/>
                    <a:gd name="connsiteX1" fmla="*/ 50 w 1591649"/>
                    <a:gd name="connsiteY1" fmla="*/ 682703 h 2083434"/>
                    <a:gd name="connsiteX2" fmla="*/ 1590499 w 1591649"/>
                    <a:gd name="connsiteY2" fmla="*/ 704371 h 2083434"/>
                    <a:gd name="connsiteX3" fmla="*/ 1196137 w 1591649"/>
                    <a:gd name="connsiteY3" fmla="*/ 1969796 h 2083434"/>
                    <a:gd name="connsiteX4" fmla="*/ 403079 w 1591649"/>
                    <a:gd name="connsiteY4" fmla="*/ 1969796 h 2083434"/>
                    <a:gd name="connsiteX0" fmla="*/ 420414 w 1591532"/>
                    <a:gd name="connsiteY0" fmla="*/ 2034801 h 2083434"/>
                    <a:gd name="connsiteX1" fmla="*/ 50 w 1591532"/>
                    <a:gd name="connsiteY1" fmla="*/ 682703 h 2083434"/>
                    <a:gd name="connsiteX2" fmla="*/ 1590499 w 1591532"/>
                    <a:gd name="connsiteY2" fmla="*/ 704371 h 2083434"/>
                    <a:gd name="connsiteX3" fmla="*/ 1196137 w 1591532"/>
                    <a:gd name="connsiteY3" fmla="*/ 1969796 h 2083434"/>
                    <a:gd name="connsiteX4" fmla="*/ 403079 w 1591532"/>
                    <a:gd name="connsiteY4" fmla="*/ 1969796 h 2083434"/>
                    <a:gd name="connsiteX0" fmla="*/ 420414 w 1591532"/>
                    <a:gd name="connsiteY0" fmla="*/ 2034801 h 2083434"/>
                    <a:gd name="connsiteX1" fmla="*/ 50 w 1591532"/>
                    <a:gd name="connsiteY1" fmla="*/ 682703 h 2083434"/>
                    <a:gd name="connsiteX2" fmla="*/ 1590499 w 1591532"/>
                    <a:gd name="connsiteY2" fmla="*/ 704371 h 2083434"/>
                    <a:gd name="connsiteX3" fmla="*/ 1196137 w 1591532"/>
                    <a:gd name="connsiteY3" fmla="*/ 1969796 h 2083434"/>
                    <a:gd name="connsiteX4" fmla="*/ 403079 w 1591532"/>
                    <a:gd name="connsiteY4" fmla="*/ 1969796 h 2083434"/>
                    <a:gd name="connsiteX5" fmla="*/ 420414 w 1591532"/>
                    <a:gd name="connsiteY5" fmla="*/ 2034801 h 2083434"/>
                    <a:gd name="connsiteX0" fmla="*/ 420414 w 1591532"/>
                    <a:gd name="connsiteY0" fmla="*/ 2034801 h 2169096"/>
                    <a:gd name="connsiteX1" fmla="*/ 50 w 1591532"/>
                    <a:gd name="connsiteY1" fmla="*/ 682703 h 2169096"/>
                    <a:gd name="connsiteX2" fmla="*/ 1590499 w 1591532"/>
                    <a:gd name="connsiteY2" fmla="*/ 704371 h 2169096"/>
                    <a:gd name="connsiteX3" fmla="*/ 1196137 w 1591532"/>
                    <a:gd name="connsiteY3" fmla="*/ 1969796 h 2169096"/>
                    <a:gd name="connsiteX4" fmla="*/ 420414 w 1591532"/>
                    <a:gd name="connsiteY4" fmla="*/ 2034801 h 2169096"/>
                    <a:gd name="connsiteX0" fmla="*/ 451668 w 1640121"/>
                    <a:gd name="connsiteY0" fmla="*/ 1737735 h 1903550"/>
                    <a:gd name="connsiteX1" fmla="*/ 48639 w 1640121"/>
                    <a:gd name="connsiteY1" fmla="*/ 454975 h 1903550"/>
                    <a:gd name="connsiteX2" fmla="*/ 1639088 w 1640121"/>
                    <a:gd name="connsiteY2" fmla="*/ 476643 h 1903550"/>
                    <a:gd name="connsiteX3" fmla="*/ 1244726 w 1640121"/>
                    <a:gd name="connsiteY3" fmla="*/ 1742068 h 1903550"/>
                    <a:gd name="connsiteX4" fmla="*/ 451668 w 1640121"/>
                    <a:gd name="connsiteY4" fmla="*/ 1737735 h 1903550"/>
                    <a:gd name="connsiteX0" fmla="*/ 451668 w 1640121"/>
                    <a:gd name="connsiteY0" fmla="*/ 1737735 h 1880737"/>
                    <a:gd name="connsiteX1" fmla="*/ 48639 w 1640121"/>
                    <a:gd name="connsiteY1" fmla="*/ 454975 h 1880737"/>
                    <a:gd name="connsiteX2" fmla="*/ 1639088 w 1640121"/>
                    <a:gd name="connsiteY2" fmla="*/ 476643 h 1880737"/>
                    <a:gd name="connsiteX3" fmla="*/ 1244726 w 1640121"/>
                    <a:gd name="connsiteY3" fmla="*/ 1742068 h 1880737"/>
                    <a:gd name="connsiteX4" fmla="*/ 451668 w 1640121"/>
                    <a:gd name="connsiteY4" fmla="*/ 1737735 h 1880737"/>
                    <a:gd name="connsiteX0" fmla="*/ 451668 w 1640121"/>
                    <a:gd name="connsiteY0" fmla="*/ 1737735 h 1884301"/>
                    <a:gd name="connsiteX1" fmla="*/ 48639 w 1640121"/>
                    <a:gd name="connsiteY1" fmla="*/ 454975 h 1884301"/>
                    <a:gd name="connsiteX2" fmla="*/ 1639088 w 1640121"/>
                    <a:gd name="connsiteY2" fmla="*/ 476643 h 1884301"/>
                    <a:gd name="connsiteX3" fmla="*/ 1244726 w 1640121"/>
                    <a:gd name="connsiteY3" fmla="*/ 1742068 h 1884301"/>
                    <a:gd name="connsiteX4" fmla="*/ 451668 w 1640121"/>
                    <a:gd name="connsiteY4" fmla="*/ 1737735 h 1884301"/>
                    <a:gd name="connsiteX0" fmla="*/ 451668 w 1640121"/>
                    <a:gd name="connsiteY0" fmla="*/ 1737735 h 1899092"/>
                    <a:gd name="connsiteX1" fmla="*/ 48639 w 1640121"/>
                    <a:gd name="connsiteY1" fmla="*/ 454975 h 1899092"/>
                    <a:gd name="connsiteX2" fmla="*/ 1639088 w 1640121"/>
                    <a:gd name="connsiteY2" fmla="*/ 476643 h 1899092"/>
                    <a:gd name="connsiteX3" fmla="*/ 1244726 w 1640121"/>
                    <a:gd name="connsiteY3" fmla="*/ 1742068 h 1899092"/>
                    <a:gd name="connsiteX4" fmla="*/ 451668 w 1640121"/>
                    <a:gd name="connsiteY4" fmla="*/ 1737735 h 1899092"/>
                    <a:gd name="connsiteX0" fmla="*/ 451668 w 1640121"/>
                    <a:gd name="connsiteY0" fmla="*/ 1737735 h 1893997"/>
                    <a:gd name="connsiteX1" fmla="*/ 48639 w 1640121"/>
                    <a:gd name="connsiteY1" fmla="*/ 454975 h 1893997"/>
                    <a:gd name="connsiteX2" fmla="*/ 1639088 w 1640121"/>
                    <a:gd name="connsiteY2" fmla="*/ 476643 h 1893997"/>
                    <a:gd name="connsiteX3" fmla="*/ 1244726 w 1640121"/>
                    <a:gd name="connsiteY3" fmla="*/ 1742068 h 1893997"/>
                    <a:gd name="connsiteX4" fmla="*/ 451668 w 1640121"/>
                    <a:gd name="connsiteY4" fmla="*/ 1737735 h 1893997"/>
                    <a:gd name="connsiteX0" fmla="*/ 446738 w 1635191"/>
                    <a:gd name="connsiteY0" fmla="*/ 1737735 h 1893997"/>
                    <a:gd name="connsiteX1" fmla="*/ 43709 w 1635191"/>
                    <a:gd name="connsiteY1" fmla="*/ 454975 h 1893997"/>
                    <a:gd name="connsiteX2" fmla="*/ 1634158 w 1635191"/>
                    <a:gd name="connsiteY2" fmla="*/ 476643 h 1893997"/>
                    <a:gd name="connsiteX3" fmla="*/ 1239796 w 1635191"/>
                    <a:gd name="connsiteY3" fmla="*/ 1742068 h 1893997"/>
                    <a:gd name="connsiteX4" fmla="*/ 446738 w 1635191"/>
                    <a:gd name="connsiteY4" fmla="*/ 1737735 h 1893997"/>
                    <a:gd name="connsiteX0" fmla="*/ 403030 w 1591483"/>
                    <a:gd name="connsiteY0" fmla="*/ 1759274 h 1915536"/>
                    <a:gd name="connsiteX1" fmla="*/ 1 w 1591483"/>
                    <a:gd name="connsiteY1" fmla="*/ 476514 h 1915536"/>
                    <a:gd name="connsiteX2" fmla="*/ 1590450 w 1591483"/>
                    <a:gd name="connsiteY2" fmla="*/ 498182 h 1915536"/>
                    <a:gd name="connsiteX3" fmla="*/ 1196088 w 1591483"/>
                    <a:gd name="connsiteY3" fmla="*/ 1763607 h 1915536"/>
                    <a:gd name="connsiteX4" fmla="*/ 403030 w 1591483"/>
                    <a:gd name="connsiteY4" fmla="*/ 1759274 h 1915536"/>
                    <a:gd name="connsiteX0" fmla="*/ 403573 w 1592026"/>
                    <a:gd name="connsiteY0" fmla="*/ 1999090 h 2155352"/>
                    <a:gd name="connsiteX1" fmla="*/ 544 w 1592026"/>
                    <a:gd name="connsiteY1" fmla="*/ 716330 h 2155352"/>
                    <a:gd name="connsiteX2" fmla="*/ 1590993 w 1592026"/>
                    <a:gd name="connsiteY2" fmla="*/ 737998 h 2155352"/>
                    <a:gd name="connsiteX3" fmla="*/ 1196631 w 1592026"/>
                    <a:gd name="connsiteY3" fmla="*/ 2003423 h 2155352"/>
                    <a:gd name="connsiteX4" fmla="*/ 403573 w 1592026"/>
                    <a:gd name="connsiteY4" fmla="*/ 1999090 h 2155352"/>
                    <a:gd name="connsiteX0" fmla="*/ 403573 w 1591191"/>
                    <a:gd name="connsiteY0" fmla="*/ 1999189 h 2155451"/>
                    <a:gd name="connsiteX1" fmla="*/ 544 w 1591191"/>
                    <a:gd name="connsiteY1" fmla="*/ 716429 h 2155451"/>
                    <a:gd name="connsiteX2" fmla="*/ 1590993 w 1591191"/>
                    <a:gd name="connsiteY2" fmla="*/ 738097 h 2155451"/>
                    <a:gd name="connsiteX3" fmla="*/ 1196631 w 1591191"/>
                    <a:gd name="connsiteY3" fmla="*/ 2003522 h 2155451"/>
                    <a:gd name="connsiteX4" fmla="*/ 403573 w 1591191"/>
                    <a:gd name="connsiteY4" fmla="*/ 1999189 h 2155451"/>
                    <a:gd name="connsiteX0" fmla="*/ 403573 w 1591491"/>
                    <a:gd name="connsiteY0" fmla="*/ 1999162 h 2155424"/>
                    <a:gd name="connsiteX1" fmla="*/ 544 w 1591491"/>
                    <a:gd name="connsiteY1" fmla="*/ 716402 h 2155424"/>
                    <a:gd name="connsiteX2" fmla="*/ 1590993 w 1591491"/>
                    <a:gd name="connsiteY2" fmla="*/ 738070 h 2155424"/>
                    <a:gd name="connsiteX3" fmla="*/ 1196631 w 1591491"/>
                    <a:gd name="connsiteY3" fmla="*/ 2003495 h 2155424"/>
                    <a:gd name="connsiteX4" fmla="*/ 403573 w 1591491"/>
                    <a:gd name="connsiteY4" fmla="*/ 1999162 h 2155424"/>
                    <a:gd name="connsiteX0" fmla="*/ 403573 w 1591491"/>
                    <a:gd name="connsiteY0" fmla="*/ 1999162 h 2167582"/>
                    <a:gd name="connsiteX1" fmla="*/ 544 w 1591491"/>
                    <a:gd name="connsiteY1" fmla="*/ 716402 h 2167582"/>
                    <a:gd name="connsiteX2" fmla="*/ 1590993 w 1591491"/>
                    <a:gd name="connsiteY2" fmla="*/ 738070 h 2167582"/>
                    <a:gd name="connsiteX3" fmla="*/ 1196631 w 1591491"/>
                    <a:gd name="connsiteY3" fmla="*/ 2003495 h 2167582"/>
                    <a:gd name="connsiteX4" fmla="*/ 766647 w 1591491"/>
                    <a:gd name="connsiteY4" fmla="*/ 2151282 h 2167582"/>
                    <a:gd name="connsiteX5" fmla="*/ 403573 w 1591491"/>
                    <a:gd name="connsiteY5" fmla="*/ 1999162 h 2167582"/>
                    <a:gd name="connsiteX0" fmla="*/ 403573 w 1591491"/>
                    <a:gd name="connsiteY0" fmla="*/ 1999162 h 2144462"/>
                    <a:gd name="connsiteX1" fmla="*/ 544 w 1591491"/>
                    <a:gd name="connsiteY1" fmla="*/ 716402 h 2144462"/>
                    <a:gd name="connsiteX2" fmla="*/ 1590993 w 1591491"/>
                    <a:gd name="connsiteY2" fmla="*/ 738070 h 2144462"/>
                    <a:gd name="connsiteX3" fmla="*/ 1196631 w 1591491"/>
                    <a:gd name="connsiteY3" fmla="*/ 2003495 h 2144462"/>
                    <a:gd name="connsiteX4" fmla="*/ 766647 w 1591491"/>
                    <a:gd name="connsiteY4" fmla="*/ 2107705 h 2144462"/>
                    <a:gd name="connsiteX5" fmla="*/ 403573 w 1591491"/>
                    <a:gd name="connsiteY5" fmla="*/ 1999162 h 2144462"/>
                    <a:gd name="connsiteX0" fmla="*/ 403573 w 1591491"/>
                    <a:gd name="connsiteY0" fmla="*/ 1999162 h 2143040"/>
                    <a:gd name="connsiteX1" fmla="*/ 544 w 1591491"/>
                    <a:gd name="connsiteY1" fmla="*/ 716402 h 2143040"/>
                    <a:gd name="connsiteX2" fmla="*/ 1590993 w 1591491"/>
                    <a:gd name="connsiteY2" fmla="*/ 738070 h 2143040"/>
                    <a:gd name="connsiteX3" fmla="*/ 1196631 w 1591491"/>
                    <a:gd name="connsiteY3" fmla="*/ 2003495 h 2143040"/>
                    <a:gd name="connsiteX4" fmla="*/ 766647 w 1591491"/>
                    <a:gd name="connsiteY4" fmla="*/ 2107705 h 2143040"/>
                    <a:gd name="connsiteX5" fmla="*/ 403573 w 1591491"/>
                    <a:gd name="connsiteY5" fmla="*/ 1999162 h 2143040"/>
                    <a:gd name="connsiteX0" fmla="*/ 403573 w 1591491"/>
                    <a:gd name="connsiteY0" fmla="*/ 1999162 h 2119931"/>
                    <a:gd name="connsiteX1" fmla="*/ 544 w 1591491"/>
                    <a:gd name="connsiteY1" fmla="*/ 716402 h 2119931"/>
                    <a:gd name="connsiteX2" fmla="*/ 1590993 w 1591491"/>
                    <a:gd name="connsiteY2" fmla="*/ 738070 h 2119931"/>
                    <a:gd name="connsiteX3" fmla="*/ 1196631 w 1591491"/>
                    <a:gd name="connsiteY3" fmla="*/ 2003495 h 2119931"/>
                    <a:gd name="connsiteX4" fmla="*/ 766647 w 1591491"/>
                    <a:gd name="connsiteY4" fmla="*/ 2107705 h 2119931"/>
                    <a:gd name="connsiteX5" fmla="*/ 403573 w 1591491"/>
                    <a:gd name="connsiteY5" fmla="*/ 1999162 h 2119931"/>
                    <a:gd name="connsiteX0" fmla="*/ 403573 w 1591491"/>
                    <a:gd name="connsiteY0" fmla="*/ 1999162 h 2130782"/>
                    <a:gd name="connsiteX1" fmla="*/ 544 w 1591491"/>
                    <a:gd name="connsiteY1" fmla="*/ 716402 h 2130782"/>
                    <a:gd name="connsiteX2" fmla="*/ 1590993 w 1591491"/>
                    <a:gd name="connsiteY2" fmla="*/ 738070 h 2130782"/>
                    <a:gd name="connsiteX3" fmla="*/ 1196631 w 1591491"/>
                    <a:gd name="connsiteY3" fmla="*/ 2003495 h 2130782"/>
                    <a:gd name="connsiteX4" fmla="*/ 776370 w 1591491"/>
                    <a:gd name="connsiteY4" fmla="*/ 2124466 h 2130782"/>
                    <a:gd name="connsiteX5" fmla="*/ 403573 w 1591491"/>
                    <a:gd name="connsiteY5" fmla="*/ 1999162 h 213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491" h="2130782">
                      <a:moveTo>
                        <a:pt x="403573" y="1999162"/>
                      </a:moveTo>
                      <a:cubicBezTo>
                        <a:pt x="337124" y="1301445"/>
                        <a:pt x="-15712" y="1194996"/>
                        <a:pt x="544" y="716402"/>
                      </a:cubicBezTo>
                      <a:cubicBezTo>
                        <a:pt x="34342" y="-278672"/>
                        <a:pt x="1567280" y="-204980"/>
                        <a:pt x="1590993" y="738070"/>
                      </a:cubicBezTo>
                      <a:cubicBezTo>
                        <a:pt x="1605635" y="1320369"/>
                        <a:pt x="1293416" y="1300000"/>
                        <a:pt x="1196631" y="2003495"/>
                      </a:cubicBezTo>
                      <a:cubicBezTo>
                        <a:pt x="1159725" y="2155227"/>
                        <a:pt x="908546" y="2125188"/>
                        <a:pt x="776370" y="2124466"/>
                      </a:cubicBezTo>
                      <a:cubicBezTo>
                        <a:pt x="644194" y="2123744"/>
                        <a:pt x="450222" y="2174617"/>
                        <a:pt x="403573" y="1999162"/>
                      </a:cubicBezTo>
                      <a:close/>
                    </a:path>
                  </a:pathLst>
                </a:custGeom>
                <a:solidFill>
                  <a:schemeClr val="bg1"/>
                </a:solidFill>
                <a:ln w="28575" cap="flat" cmpd="sng" algn="ctr">
                  <a:solidFill>
                    <a:srgbClr val="0FDB3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2" name="Chord 51"/>
                <p:cNvSpPr/>
                <p:nvPr/>
              </p:nvSpPr>
              <p:spPr bwMode="auto">
                <a:xfrm>
                  <a:off x="6153635" y="3167724"/>
                  <a:ext cx="76426" cy="47554"/>
                </a:xfrm>
                <a:prstGeom prst="chord">
                  <a:avLst>
                    <a:gd name="adj1" fmla="val 21357062"/>
                    <a:gd name="adj2" fmla="val 11115710"/>
                  </a:avLst>
                </a:prstGeom>
                <a:solidFill>
                  <a:srgbClr val="0FDB36"/>
                </a:solidFill>
                <a:ln>
                  <a:solidFill>
                    <a:srgbClr val="92D05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3" name="Rounded Rectangle 52"/>
                <p:cNvSpPr/>
                <p:nvPr/>
              </p:nvSpPr>
              <p:spPr bwMode="auto">
                <a:xfrm>
                  <a:off x="6115653" y="3074670"/>
                  <a:ext cx="152390" cy="22996"/>
                </a:xfrm>
                <a:prstGeom prst="roundRect">
                  <a:avLst>
                    <a:gd name="adj" fmla="val 50000"/>
                  </a:avLst>
                </a:prstGeom>
                <a:solidFill>
                  <a:srgbClr val="0FDB36"/>
                </a:solidFill>
                <a:ln>
                  <a:solidFill>
                    <a:srgbClr val="92D05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4" name="Rounded Rectangle 53"/>
                <p:cNvSpPr/>
                <p:nvPr/>
              </p:nvSpPr>
              <p:spPr bwMode="auto">
                <a:xfrm>
                  <a:off x="6115653" y="3113414"/>
                  <a:ext cx="152390" cy="22996"/>
                </a:xfrm>
                <a:prstGeom prst="roundRect">
                  <a:avLst>
                    <a:gd name="adj" fmla="val 50000"/>
                  </a:avLst>
                </a:prstGeom>
                <a:solidFill>
                  <a:srgbClr val="0FDB36"/>
                </a:solidFill>
                <a:ln>
                  <a:solidFill>
                    <a:srgbClr val="92D05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55" name="Rounded Rectangle 54"/>
                <p:cNvSpPr/>
                <p:nvPr/>
              </p:nvSpPr>
              <p:spPr bwMode="auto">
                <a:xfrm>
                  <a:off x="6115653" y="3152157"/>
                  <a:ext cx="152390" cy="22996"/>
                </a:xfrm>
                <a:prstGeom prst="roundRect">
                  <a:avLst>
                    <a:gd name="adj" fmla="val 50000"/>
                  </a:avLst>
                </a:prstGeom>
                <a:solidFill>
                  <a:srgbClr val="0FDB36"/>
                </a:solidFill>
                <a:ln>
                  <a:solidFill>
                    <a:srgbClr val="92D05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16" name="Group 15"/>
            <p:cNvGrpSpPr/>
            <p:nvPr/>
          </p:nvGrpSpPr>
          <p:grpSpPr>
            <a:xfrm>
              <a:off x="2187330" y="2852549"/>
              <a:ext cx="1366393" cy="2475090"/>
              <a:chOff x="3864152" y="2826117"/>
              <a:chExt cx="1366393" cy="2475090"/>
            </a:xfrm>
          </p:grpSpPr>
          <p:sp>
            <p:nvSpPr>
              <p:cNvPr id="17" name="Block Arc 16"/>
              <p:cNvSpPr/>
              <p:nvPr/>
            </p:nvSpPr>
            <p:spPr bwMode="auto">
              <a:xfrm rot="10800000">
                <a:off x="3864152" y="4041207"/>
                <a:ext cx="1260000" cy="1260000"/>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8" name="Block Arc 17"/>
              <p:cNvSpPr/>
              <p:nvPr/>
            </p:nvSpPr>
            <p:spPr bwMode="auto">
              <a:xfrm rot="16200000">
                <a:off x="3864152" y="4041207"/>
                <a:ext cx="1260000" cy="1260000"/>
              </a:xfrm>
              <a:prstGeom prst="blockArc">
                <a:avLst>
                  <a:gd name="adj1" fmla="val 16200739"/>
                  <a:gd name="adj2" fmla="val 0"/>
                  <a:gd name="adj3" fmla="val 10919"/>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9" name="TextBox 18"/>
              <p:cNvSpPr txBox="1"/>
              <p:nvPr/>
            </p:nvSpPr>
            <p:spPr>
              <a:xfrm rot="16200000">
                <a:off x="4324207" y="3332345"/>
                <a:ext cx="1412566" cy="400110"/>
              </a:xfrm>
              <a:prstGeom prst="rect">
                <a:avLst/>
              </a:prstGeom>
              <a:noFill/>
            </p:spPr>
            <p:txBody>
              <a:bodyPr wrap="none" rtlCol="0" anchor="ctr" anchorCtr="0">
                <a:spAutoFit/>
              </a:bodyPr>
              <a:lstStyle/>
              <a:p>
                <a:r>
                  <a:rPr lang="en-GB" sz="2000" dirty="0" smtClean="0">
                    <a:solidFill>
                      <a:srgbClr val="C00000"/>
                    </a:solidFill>
                  </a:rPr>
                  <a:t>7 trillion</a:t>
                </a:r>
                <a:endParaRPr lang="en-GB" sz="2000" dirty="0">
                  <a:solidFill>
                    <a:srgbClr val="C00000"/>
                  </a:solidFill>
                </a:endParaRPr>
              </a:p>
            </p:txBody>
          </p:sp>
          <p:grpSp>
            <p:nvGrpSpPr>
              <p:cNvPr id="20" name="Group 19"/>
              <p:cNvGrpSpPr/>
              <p:nvPr/>
            </p:nvGrpSpPr>
            <p:grpSpPr>
              <a:xfrm>
                <a:off x="4352545" y="4279830"/>
                <a:ext cx="311806" cy="311806"/>
                <a:chOff x="-4796291" y="3508838"/>
                <a:chExt cx="720000" cy="720000"/>
              </a:xfrm>
            </p:grpSpPr>
            <p:sp>
              <p:nvSpPr>
                <p:cNvPr id="41" name="Rounded Rectangle 40"/>
                <p:cNvSpPr/>
                <p:nvPr/>
              </p:nvSpPr>
              <p:spPr bwMode="auto">
                <a:xfrm>
                  <a:off x="-4796291" y="350883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42" name="Group 41"/>
                <p:cNvGrpSpPr/>
                <p:nvPr/>
              </p:nvGrpSpPr>
              <p:grpSpPr>
                <a:xfrm>
                  <a:off x="-4664255" y="3549975"/>
                  <a:ext cx="488478" cy="573200"/>
                  <a:chOff x="-4713029" y="6860241"/>
                  <a:chExt cx="614611" cy="721210"/>
                </a:xfrm>
              </p:grpSpPr>
              <p:sp>
                <p:nvSpPr>
                  <p:cNvPr id="43" name="Rectangle 157"/>
                  <p:cNvSpPr/>
                  <p:nvPr/>
                </p:nvSpPr>
                <p:spPr bwMode="auto">
                  <a:xfrm rot="2956834">
                    <a:off x="-4439992" y="6932164"/>
                    <a:ext cx="118468" cy="564681"/>
                  </a:xfrm>
                  <a:custGeom>
                    <a:avLst/>
                    <a:gdLst>
                      <a:gd name="connsiteX0" fmla="*/ 0 w 329219"/>
                      <a:gd name="connsiteY0" fmla="*/ 0 h 614363"/>
                      <a:gd name="connsiteX1" fmla="*/ 329219 w 329219"/>
                      <a:gd name="connsiteY1" fmla="*/ 0 h 614363"/>
                      <a:gd name="connsiteX2" fmla="*/ 329219 w 329219"/>
                      <a:gd name="connsiteY2" fmla="*/ 614363 h 614363"/>
                      <a:gd name="connsiteX3" fmla="*/ 0 w 329219"/>
                      <a:gd name="connsiteY3" fmla="*/ 614363 h 614363"/>
                      <a:gd name="connsiteX4" fmla="*/ 0 w 329219"/>
                      <a:gd name="connsiteY4" fmla="*/ 0 h 614363"/>
                      <a:gd name="connsiteX0" fmla="*/ 0 w 329219"/>
                      <a:gd name="connsiteY0" fmla="*/ 0 h 614363"/>
                      <a:gd name="connsiteX1" fmla="*/ 329219 w 329219"/>
                      <a:gd name="connsiteY1" fmla="*/ 0 h 614363"/>
                      <a:gd name="connsiteX2" fmla="*/ 214919 w 329219"/>
                      <a:gd name="connsiteY2" fmla="*/ 583407 h 614363"/>
                      <a:gd name="connsiteX3" fmla="*/ 0 w 329219"/>
                      <a:gd name="connsiteY3" fmla="*/ 614363 h 614363"/>
                      <a:gd name="connsiteX4" fmla="*/ 0 w 329219"/>
                      <a:gd name="connsiteY4" fmla="*/ 0 h 614363"/>
                      <a:gd name="connsiteX0" fmla="*/ 0 w 329219"/>
                      <a:gd name="connsiteY0" fmla="*/ 0 h 583407"/>
                      <a:gd name="connsiteX1" fmla="*/ 329219 w 329219"/>
                      <a:gd name="connsiteY1" fmla="*/ 0 h 583407"/>
                      <a:gd name="connsiteX2" fmla="*/ 214919 w 329219"/>
                      <a:gd name="connsiteY2" fmla="*/ 583407 h 583407"/>
                      <a:gd name="connsiteX3" fmla="*/ 97631 w 329219"/>
                      <a:gd name="connsiteY3" fmla="*/ 583407 h 583407"/>
                      <a:gd name="connsiteX4" fmla="*/ 0 w 329219"/>
                      <a:gd name="connsiteY4" fmla="*/ 0 h 583407"/>
                      <a:gd name="connsiteX0" fmla="*/ 0 w 295881"/>
                      <a:gd name="connsiteY0" fmla="*/ 0 h 769144"/>
                      <a:gd name="connsiteX1" fmla="*/ 295881 w 295881"/>
                      <a:gd name="connsiteY1" fmla="*/ 185737 h 769144"/>
                      <a:gd name="connsiteX2" fmla="*/ 181581 w 295881"/>
                      <a:gd name="connsiteY2" fmla="*/ 769144 h 769144"/>
                      <a:gd name="connsiteX3" fmla="*/ 64293 w 295881"/>
                      <a:gd name="connsiteY3" fmla="*/ 769144 h 769144"/>
                      <a:gd name="connsiteX4" fmla="*/ 0 w 295881"/>
                      <a:gd name="connsiteY4" fmla="*/ 0 h 769144"/>
                      <a:gd name="connsiteX0" fmla="*/ 0 w 257781"/>
                      <a:gd name="connsiteY0" fmla="*/ 0 h 769144"/>
                      <a:gd name="connsiteX1" fmla="*/ 257781 w 257781"/>
                      <a:gd name="connsiteY1" fmla="*/ 7143 h 769144"/>
                      <a:gd name="connsiteX2" fmla="*/ 181581 w 257781"/>
                      <a:gd name="connsiteY2" fmla="*/ 769144 h 769144"/>
                      <a:gd name="connsiteX3" fmla="*/ 64293 w 257781"/>
                      <a:gd name="connsiteY3" fmla="*/ 769144 h 769144"/>
                      <a:gd name="connsiteX4" fmla="*/ 0 w 257781"/>
                      <a:gd name="connsiteY4" fmla="*/ 0 h 769144"/>
                      <a:gd name="connsiteX0" fmla="*/ 0 w 257781"/>
                      <a:gd name="connsiteY0" fmla="*/ 0 h 769144"/>
                      <a:gd name="connsiteX1" fmla="*/ 257781 w 257781"/>
                      <a:gd name="connsiteY1" fmla="*/ 0 h 769144"/>
                      <a:gd name="connsiteX2" fmla="*/ 181581 w 257781"/>
                      <a:gd name="connsiteY2" fmla="*/ 769144 h 769144"/>
                      <a:gd name="connsiteX3" fmla="*/ 64293 w 257781"/>
                      <a:gd name="connsiteY3" fmla="*/ 769144 h 769144"/>
                      <a:gd name="connsiteX4" fmla="*/ 0 w 257781"/>
                      <a:gd name="connsiteY4" fmla="*/ 0 h 769144"/>
                      <a:gd name="connsiteX0" fmla="*/ 0 w 257781"/>
                      <a:gd name="connsiteY0" fmla="*/ 0 h 769144"/>
                      <a:gd name="connsiteX1" fmla="*/ 257781 w 257781"/>
                      <a:gd name="connsiteY1" fmla="*/ 0 h 769144"/>
                      <a:gd name="connsiteX2" fmla="*/ 181581 w 257781"/>
                      <a:gd name="connsiteY2" fmla="*/ 769144 h 769144"/>
                      <a:gd name="connsiteX3" fmla="*/ 73818 w 257781"/>
                      <a:gd name="connsiteY3" fmla="*/ 769144 h 769144"/>
                      <a:gd name="connsiteX4" fmla="*/ 0 w 257781"/>
                      <a:gd name="connsiteY4" fmla="*/ 0 h 769144"/>
                      <a:gd name="connsiteX0" fmla="*/ 0 w 257781"/>
                      <a:gd name="connsiteY0" fmla="*/ 114300 h 883444"/>
                      <a:gd name="connsiteX1" fmla="*/ 257781 w 257781"/>
                      <a:gd name="connsiteY1" fmla="*/ 114300 h 883444"/>
                      <a:gd name="connsiteX2" fmla="*/ 181581 w 257781"/>
                      <a:gd name="connsiteY2" fmla="*/ 883444 h 883444"/>
                      <a:gd name="connsiteX3" fmla="*/ 73818 w 257781"/>
                      <a:gd name="connsiteY3" fmla="*/ 883444 h 883444"/>
                      <a:gd name="connsiteX4" fmla="*/ 0 w 257781"/>
                      <a:gd name="connsiteY4" fmla="*/ 114300 h 883444"/>
                      <a:gd name="connsiteX0" fmla="*/ 0 w 257781"/>
                      <a:gd name="connsiteY0" fmla="*/ 184931 h 954075"/>
                      <a:gd name="connsiteX1" fmla="*/ 257781 w 257781"/>
                      <a:gd name="connsiteY1" fmla="*/ 184931 h 954075"/>
                      <a:gd name="connsiteX2" fmla="*/ 181581 w 257781"/>
                      <a:gd name="connsiteY2" fmla="*/ 954075 h 954075"/>
                      <a:gd name="connsiteX3" fmla="*/ 73818 w 257781"/>
                      <a:gd name="connsiteY3" fmla="*/ 954075 h 954075"/>
                      <a:gd name="connsiteX4" fmla="*/ 0 w 257781"/>
                      <a:gd name="connsiteY4" fmla="*/ 184931 h 954075"/>
                      <a:gd name="connsiteX0" fmla="*/ 0 w 257781"/>
                      <a:gd name="connsiteY0" fmla="*/ 196469 h 965613"/>
                      <a:gd name="connsiteX1" fmla="*/ 257781 w 257781"/>
                      <a:gd name="connsiteY1" fmla="*/ 196469 h 965613"/>
                      <a:gd name="connsiteX2" fmla="*/ 181581 w 257781"/>
                      <a:gd name="connsiteY2" fmla="*/ 965613 h 965613"/>
                      <a:gd name="connsiteX3" fmla="*/ 73818 w 257781"/>
                      <a:gd name="connsiteY3" fmla="*/ 965613 h 965613"/>
                      <a:gd name="connsiteX4" fmla="*/ 0 w 257781"/>
                      <a:gd name="connsiteY4" fmla="*/ 196469 h 965613"/>
                      <a:gd name="connsiteX0" fmla="*/ 0 w 258314"/>
                      <a:gd name="connsiteY0" fmla="*/ 206322 h 975466"/>
                      <a:gd name="connsiteX1" fmla="*/ 257781 w 258314"/>
                      <a:gd name="connsiteY1" fmla="*/ 206322 h 975466"/>
                      <a:gd name="connsiteX2" fmla="*/ 181581 w 258314"/>
                      <a:gd name="connsiteY2" fmla="*/ 975466 h 975466"/>
                      <a:gd name="connsiteX3" fmla="*/ 73818 w 258314"/>
                      <a:gd name="connsiteY3" fmla="*/ 975466 h 975466"/>
                      <a:gd name="connsiteX4" fmla="*/ 0 w 258314"/>
                      <a:gd name="connsiteY4" fmla="*/ 206322 h 975466"/>
                      <a:gd name="connsiteX0" fmla="*/ 55 w 258356"/>
                      <a:gd name="connsiteY0" fmla="*/ 210744 h 979888"/>
                      <a:gd name="connsiteX1" fmla="*/ 257836 w 258356"/>
                      <a:gd name="connsiteY1" fmla="*/ 210744 h 979888"/>
                      <a:gd name="connsiteX2" fmla="*/ 181636 w 258356"/>
                      <a:gd name="connsiteY2" fmla="*/ 979888 h 979888"/>
                      <a:gd name="connsiteX3" fmla="*/ 73873 w 258356"/>
                      <a:gd name="connsiteY3" fmla="*/ 979888 h 979888"/>
                      <a:gd name="connsiteX4" fmla="*/ 55 w 258356"/>
                      <a:gd name="connsiteY4" fmla="*/ 210744 h 979888"/>
                      <a:gd name="connsiteX0" fmla="*/ 55 w 258356"/>
                      <a:gd name="connsiteY0" fmla="*/ 210744 h 979888"/>
                      <a:gd name="connsiteX1" fmla="*/ 257836 w 258356"/>
                      <a:gd name="connsiteY1" fmla="*/ 210744 h 979888"/>
                      <a:gd name="connsiteX2" fmla="*/ 181636 w 258356"/>
                      <a:gd name="connsiteY2" fmla="*/ 979888 h 979888"/>
                      <a:gd name="connsiteX3" fmla="*/ 40642 w 258356"/>
                      <a:gd name="connsiteY3" fmla="*/ 978938 h 979888"/>
                      <a:gd name="connsiteX4" fmla="*/ 55 w 258356"/>
                      <a:gd name="connsiteY4" fmla="*/ 210744 h 979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6" h="979888">
                        <a:moveTo>
                          <a:pt x="55" y="210744"/>
                        </a:moveTo>
                        <a:cubicBezTo>
                          <a:pt x="-4506" y="-67862"/>
                          <a:pt x="271921" y="-72624"/>
                          <a:pt x="257836" y="210744"/>
                        </a:cubicBezTo>
                        <a:lnTo>
                          <a:pt x="181636" y="979888"/>
                        </a:lnTo>
                        <a:lnTo>
                          <a:pt x="40642" y="978938"/>
                        </a:lnTo>
                        <a:lnTo>
                          <a:pt x="55" y="210744"/>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44" name="Trapezoid 1024"/>
                  <p:cNvSpPr/>
                  <p:nvPr/>
                </p:nvSpPr>
                <p:spPr bwMode="auto">
                  <a:xfrm rot="2956834">
                    <a:off x="-4765590" y="7372565"/>
                    <a:ext cx="234236" cy="129114"/>
                  </a:xfrm>
                  <a:custGeom>
                    <a:avLst/>
                    <a:gdLst>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0 w 213122"/>
                      <a:gd name="connsiteY4"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11918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11918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101204 w 213122"/>
                      <a:gd name="connsiteY4" fmla="*/ 102393 h 200025"/>
                      <a:gd name="connsiteX5" fmla="*/ 0 w 213122"/>
                      <a:gd name="connsiteY5" fmla="*/ 200025 h 200025"/>
                      <a:gd name="connsiteX0" fmla="*/ 0 w 213122"/>
                      <a:gd name="connsiteY0" fmla="*/ 200025 h 200025"/>
                      <a:gd name="connsiteX1" fmla="*/ 50006 w 213122"/>
                      <a:gd name="connsiteY1" fmla="*/ 0 h 200025"/>
                      <a:gd name="connsiteX2" fmla="*/ 163116 w 213122"/>
                      <a:gd name="connsiteY2" fmla="*/ 0 h 200025"/>
                      <a:gd name="connsiteX3" fmla="*/ 213122 w 213122"/>
                      <a:gd name="connsiteY3" fmla="*/ 200025 h 200025"/>
                      <a:gd name="connsiteX4" fmla="*/ 55961 w 213122"/>
                      <a:gd name="connsiteY4" fmla="*/ 192880 h 200025"/>
                      <a:gd name="connsiteX5" fmla="*/ 0 w 213122"/>
                      <a:gd name="connsiteY5" fmla="*/ 200025 h 200025"/>
                      <a:gd name="connsiteX0" fmla="*/ 0 w 213122"/>
                      <a:gd name="connsiteY0" fmla="*/ 200025 h 207220"/>
                      <a:gd name="connsiteX1" fmla="*/ 50006 w 213122"/>
                      <a:gd name="connsiteY1" fmla="*/ 0 h 207220"/>
                      <a:gd name="connsiteX2" fmla="*/ 163116 w 213122"/>
                      <a:gd name="connsiteY2" fmla="*/ 0 h 207220"/>
                      <a:gd name="connsiteX3" fmla="*/ 213122 w 213122"/>
                      <a:gd name="connsiteY3" fmla="*/ 200025 h 207220"/>
                      <a:gd name="connsiteX4" fmla="*/ 153591 w 213122"/>
                      <a:gd name="connsiteY4" fmla="*/ 207169 h 207220"/>
                      <a:gd name="connsiteX5" fmla="*/ 55961 w 213122"/>
                      <a:gd name="connsiteY5" fmla="*/ 192880 h 207220"/>
                      <a:gd name="connsiteX6" fmla="*/ 0 w 213122"/>
                      <a:gd name="connsiteY6" fmla="*/ 200025 h 207220"/>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53580 w 213122"/>
                      <a:gd name="connsiteY5" fmla="*/ 209549 h 209549"/>
                      <a:gd name="connsiteX6" fmla="*/ 0 w 213122"/>
                      <a:gd name="connsiteY6"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53580 w 213122"/>
                      <a:gd name="connsiteY5" fmla="*/ 209549 h 209549"/>
                      <a:gd name="connsiteX6" fmla="*/ 0 w 213122"/>
                      <a:gd name="connsiteY6"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105966 w 213122"/>
                      <a:gd name="connsiteY5" fmla="*/ 164305 h 209549"/>
                      <a:gd name="connsiteX6" fmla="*/ 53580 w 213122"/>
                      <a:gd name="connsiteY6" fmla="*/ 209549 h 209549"/>
                      <a:gd name="connsiteX7" fmla="*/ 0 w 213122"/>
                      <a:gd name="connsiteY7" fmla="*/ 200025 h 209549"/>
                      <a:gd name="connsiteX0" fmla="*/ 0 w 213122"/>
                      <a:gd name="connsiteY0" fmla="*/ 200025 h 209549"/>
                      <a:gd name="connsiteX1" fmla="*/ 50006 w 213122"/>
                      <a:gd name="connsiteY1" fmla="*/ 0 h 209549"/>
                      <a:gd name="connsiteX2" fmla="*/ 163116 w 213122"/>
                      <a:gd name="connsiteY2" fmla="*/ 0 h 209549"/>
                      <a:gd name="connsiteX3" fmla="*/ 213122 w 213122"/>
                      <a:gd name="connsiteY3" fmla="*/ 200025 h 209549"/>
                      <a:gd name="connsiteX4" fmla="*/ 153591 w 213122"/>
                      <a:gd name="connsiteY4" fmla="*/ 207169 h 209549"/>
                      <a:gd name="connsiteX5" fmla="*/ 105966 w 213122"/>
                      <a:gd name="connsiteY5" fmla="*/ 100011 h 209549"/>
                      <a:gd name="connsiteX6" fmla="*/ 53580 w 213122"/>
                      <a:gd name="connsiteY6" fmla="*/ 209549 h 209549"/>
                      <a:gd name="connsiteX7" fmla="*/ 0 w 213122"/>
                      <a:gd name="connsiteY7" fmla="*/ 200025 h 209549"/>
                      <a:gd name="connsiteX0" fmla="*/ 0 w 306605"/>
                      <a:gd name="connsiteY0" fmla="*/ 200025 h 213226"/>
                      <a:gd name="connsiteX1" fmla="*/ 50006 w 306605"/>
                      <a:gd name="connsiteY1" fmla="*/ 0 h 213226"/>
                      <a:gd name="connsiteX2" fmla="*/ 163116 w 306605"/>
                      <a:gd name="connsiteY2" fmla="*/ 0 h 213226"/>
                      <a:gd name="connsiteX3" fmla="*/ 306606 w 306605"/>
                      <a:gd name="connsiteY3" fmla="*/ 213226 h 213226"/>
                      <a:gd name="connsiteX4" fmla="*/ 153591 w 306605"/>
                      <a:gd name="connsiteY4" fmla="*/ 207169 h 213226"/>
                      <a:gd name="connsiteX5" fmla="*/ 105966 w 306605"/>
                      <a:gd name="connsiteY5" fmla="*/ 100011 h 213226"/>
                      <a:gd name="connsiteX6" fmla="*/ 53580 w 306605"/>
                      <a:gd name="connsiteY6" fmla="*/ 209549 h 213226"/>
                      <a:gd name="connsiteX7" fmla="*/ 0 w 306605"/>
                      <a:gd name="connsiteY7" fmla="*/ 200025 h 213226"/>
                      <a:gd name="connsiteX0" fmla="*/ 0 w 389012"/>
                      <a:gd name="connsiteY0" fmla="*/ 224052 h 224053"/>
                      <a:gd name="connsiteX1" fmla="*/ 132412 w 389012"/>
                      <a:gd name="connsiteY1" fmla="*/ 0 h 224053"/>
                      <a:gd name="connsiteX2" fmla="*/ 245522 w 389012"/>
                      <a:gd name="connsiteY2" fmla="*/ 0 h 224053"/>
                      <a:gd name="connsiteX3" fmla="*/ 389012 w 389012"/>
                      <a:gd name="connsiteY3" fmla="*/ 213226 h 224053"/>
                      <a:gd name="connsiteX4" fmla="*/ 235997 w 389012"/>
                      <a:gd name="connsiteY4" fmla="*/ 207169 h 224053"/>
                      <a:gd name="connsiteX5" fmla="*/ 188372 w 389012"/>
                      <a:gd name="connsiteY5" fmla="*/ 100011 h 224053"/>
                      <a:gd name="connsiteX6" fmla="*/ 135986 w 389012"/>
                      <a:gd name="connsiteY6" fmla="*/ 209549 h 224053"/>
                      <a:gd name="connsiteX7" fmla="*/ 0 w 389012"/>
                      <a:gd name="connsiteY7" fmla="*/ 224052 h 224053"/>
                      <a:gd name="connsiteX0" fmla="*/ 0 w 389012"/>
                      <a:gd name="connsiteY0" fmla="*/ 224052 h 224051"/>
                      <a:gd name="connsiteX1" fmla="*/ 132412 w 389012"/>
                      <a:gd name="connsiteY1" fmla="*/ 0 h 224051"/>
                      <a:gd name="connsiteX2" fmla="*/ 245522 w 389012"/>
                      <a:gd name="connsiteY2" fmla="*/ 0 h 224051"/>
                      <a:gd name="connsiteX3" fmla="*/ 389012 w 389012"/>
                      <a:gd name="connsiteY3" fmla="*/ 213226 h 224051"/>
                      <a:gd name="connsiteX4" fmla="*/ 235997 w 389012"/>
                      <a:gd name="connsiteY4" fmla="*/ 207169 h 224051"/>
                      <a:gd name="connsiteX5" fmla="*/ 135986 w 389012"/>
                      <a:gd name="connsiteY5" fmla="*/ 209549 h 224051"/>
                      <a:gd name="connsiteX6" fmla="*/ 0 w 389012"/>
                      <a:gd name="connsiteY6" fmla="*/ 224052 h 22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12" h="224051">
                        <a:moveTo>
                          <a:pt x="0" y="224052"/>
                        </a:moveTo>
                        <a:lnTo>
                          <a:pt x="132412" y="0"/>
                        </a:lnTo>
                        <a:lnTo>
                          <a:pt x="245522" y="0"/>
                        </a:lnTo>
                        <a:lnTo>
                          <a:pt x="389012" y="213226"/>
                        </a:lnTo>
                        <a:lnTo>
                          <a:pt x="235997" y="207169"/>
                        </a:lnTo>
                        <a:cubicBezTo>
                          <a:pt x="193826" y="206556"/>
                          <a:pt x="175319" y="206735"/>
                          <a:pt x="135986" y="209549"/>
                        </a:cubicBezTo>
                        <a:lnTo>
                          <a:pt x="0" y="224052"/>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45" name="Rounded Rectangle 1027"/>
                  <p:cNvSpPr/>
                  <p:nvPr/>
                </p:nvSpPr>
                <p:spPr bwMode="auto">
                  <a:xfrm rot="2956834">
                    <a:off x="-4760572" y="7128219"/>
                    <a:ext cx="721210" cy="185254"/>
                  </a:xfrm>
                  <a:custGeom>
                    <a:avLst/>
                    <a:gdLst>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16669 w 995363"/>
                      <a:gd name="connsiteY6" fmla="*/ 100013 h 100013"/>
                      <a:gd name="connsiteX7" fmla="*/ 0 w 995363"/>
                      <a:gd name="connsiteY7" fmla="*/ 83344 h 100013"/>
                      <a:gd name="connsiteX8" fmla="*/ 0 w 995363"/>
                      <a:gd name="connsiteY8" fmla="*/ 16669 h 100013"/>
                      <a:gd name="connsiteX0" fmla="*/ 95824 w 1091187"/>
                      <a:gd name="connsiteY0" fmla="*/ 16669 h 295276"/>
                      <a:gd name="connsiteX1" fmla="*/ 112493 w 1091187"/>
                      <a:gd name="connsiteY1" fmla="*/ 0 h 295276"/>
                      <a:gd name="connsiteX2" fmla="*/ 1074518 w 1091187"/>
                      <a:gd name="connsiteY2" fmla="*/ 0 h 295276"/>
                      <a:gd name="connsiteX3" fmla="*/ 1091187 w 1091187"/>
                      <a:gd name="connsiteY3" fmla="*/ 16669 h 295276"/>
                      <a:gd name="connsiteX4" fmla="*/ 1091187 w 1091187"/>
                      <a:gd name="connsiteY4" fmla="*/ 83344 h 295276"/>
                      <a:gd name="connsiteX5" fmla="*/ 1074518 w 1091187"/>
                      <a:gd name="connsiteY5" fmla="*/ 100013 h 295276"/>
                      <a:gd name="connsiteX6" fmla="*/ 574 w 1091187"/>
                      <a:gd name="connsiteY6" fmla="*/ 295276 h 295276"/>
                      <a:gd name="connsiteX7" fmla="*/ 95824 w 1091187"/>
                      <a:gd name="connsiteY7" fmla="*/ 83344 h 295276"/>
                      <a:gd name="connsiteX8" fmla="*/ 95824 w 1091187"/>
                      <a:gd name="connsiteY8" fmla="*/ 16669 h 295276"/>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100013"/>
                      <a:gd name="connsiteX1" fmla="*/ 16669 w 995363"/>
                      <a:gd name="connsiteY1" fmla="*/ 0 h 100013"/>
                      <a:gd name="connsiteX2" fmla="*/ 978694 w 995363"/>
                      <a:gd name="connsiteY2" fmla="*/ 0 h 100013"/>
                      <a:gd name="connsiteX3" fmla="*/ 995363 w 995363"/>
                      <a:gd name="connsiteY3" fmla="*/ 16669 h 100013"/>
                      <a:gd name="connsiteX4" fmla="*/ 995363 w 995363"/>
                      <a:gd name="connsiteY4" fmla="*/ 83344 h 100013"/>
                      <a:gd name="connsiteX5" fmla="*/ 978694 w 995363"/>
                      <a:gd name="connsiteY5" fmla="*/ 100013 h 100013"/>
                      <a:gd name="connsiteX6" fmla="*/ 500062 w 995363"/>
                      <a:gd name="connsiteY6" fmla="*/ 54769 h 100013"/>
                      <a:gd name="connsiteX7" fmla="*/ 0 w 995363"/>
                      <a:gd name="connsiteY7" fmla="*/ 83344 h 100013"/>
                      <a:gd name="connsiteX8" fmla="*/ 0 w 995363"/>
                      <a:gd name="connsiteY8" fmla="*/ 16669 h 100013"/>
                      <a:gd name="connsiteX0" fmla="*/ 0 w 995363"/>
                      <a:gd name="connsiteY0" fmla="*/ 16669 h 84789"/>
                      <a:gd name="connsiteX1" fmla="*/ 16669 w 995363"/>
                      <a:gd name="connsiteY1" fmla="*/ 0 h 84789"/>
                      <a:gd name="connsiteX2" fmla="*/ 978694 w 995363"/>
                      <a:gd name="connsiteY2" fmla="*/ 0 h 84789"/>
                      <a:gd name="connsiteX3" fmla="*/ 995363 w 995363"/>
                      <a:gd name="connsiteY3" fmla="*/ 16669 h 84789"/>
                      <a:gd name="connsiteX4" fmla="*/ 995363 w 995363"/>
                      <a:gd name="connsiteY4" fmla="*/ 83344 h 84789"/>
                      <a:gd name="connsiteX5" fmla="*/ 500062 w 995363"/>
                      <a:gd name="connsiteY5" fmla="*/ 54769 h 84789"/>
                      <a:gd name="connsiteX6" fmla="*/ 0 w 995363"/>
                      <a:gd name="connsiteY6" fmla="*/ 83344 h 84789"/>
                      <a:gd name="connsiteX7" fmla="*/ 0 w 995363"/>
                      <a:gd name="connsiteY7" fmla="*/ 16669 h 84789"/>
                      <a:gd name="connsiteX0" fmla="*/ 0 w 1073944"/>
                      <a:gd name="connsiteY0" fmla="*/ 16669 h 219273"/>
                      <a:gd name="connsiteX1" fmla="*/ 16669 w 1073944"/>
                      <a:gd name="connsiteY1" fmla="*/ 0 h 219273"/>
                      <a:gd name="connsiteX2" fmla="*/ 978694 w 1073944"/>
                      <a:gd name="connsiteY2" fmla="*/ 0 h 219273"/>
                      <a:gd name="connsiteX3" fmla="*/ 995363 w 1073944"/>
                      <a:gd name="connsiteY3" fmla="*/ 16669 h 219273"/>
                      <a:gd name="connsiteX4" fmla="*/ 1073944 w 1073944"/>
                      <a:gd name="connsiteY4" fmla="*/ 219075 h 219273"/>
                      <a:gd name="connsiteX5" fmla="*/ 500062 w 1073944"/>
                      <a:gd name="connsiteY5" fmla="*/ 54769 h 219273"/>
                      <a:gd name="connsiteX6" fmla="*/ 0 w 1073944"/>
                      <a:gd name="connsiteY6" fmla="*/ 83344 h 219273"/>
                      <a:gd name="connsiteX7" fmla="*/ 0 w 1073944"/>
                      <a:gd name="connsiteY7" fmla="*/ 16669 h 219273"/>
                      <a:gd name="connsiteX0" fmla="*/ 104775 w 1178719"/>
                      <a:gd name="connsiteY0" fmla="*/ 16669 h 228938"/>
                      <a:gd name="connsiteX1" fmla="*/ 121444 w 1178719"/>
                      <a:gd name="connsiteY1" fmla="*/ 0 h 228938"/>
                      <a:gd name="connsiteX2" fmla="*/ 1083469 w 1178719"/>
                      <a:gd name="connsiteY2" fmla="*/ 0 h 228938"/>
                      <a:gd name="connsiteX3" fmla="*/ 1100138 w 1178719"/>
                      <a:gd name="connsiteY3" fmla="*/ 16669 h 228938"/>
                      <a:gd name="connsiteX4" fmla="*/ 1178719 w 1178719"/>
                      <a:gd name="connsiteY4" fmla="*/ 219075 h 228938"/>
                      <a:gd name="connsiteX5" fmla="*/ 604837 w 1178719"/>
                      <a:gd name="connsiteY5" fmla="*/ 54769 h 228938"/>
                      <a:gd name="connsiteX6" fmla="*/ 0 w 1178719"/>
                      <a:gd name="connsiteY6" fmla="*/ 228600 h 228938"/>
                      <a:gd name="connsiteX7" fmla="*/ 104775 w 1178719"/>
                      <a:gd name="connsiteY7" fmla="*/ 16669 h 228938"/>
                      <a:gd name="connsiteX0" fmla="*/ 104775 w 1178719"/>
                      <a:gd name="connsiteY0" fmla="*/ 22675 h 234944"/>
                      <a:gd name="connsiteX1" fmla="*/ 1083469 w 1178719"/>
                      <a:gd name="connsiteY1" fmla="*/ 6006 h 234944"/>
                      <a:gd name="connsiteX2" fmla="*/ 1100138 w 1178719"/>
                      <a:gd name="connsiteY2" fmla="*/ 22675 h 234944"/>
                      <a:gd name="connsiteX3" fmla="*/ 1178719 w 1178719"/>
                      <a:gd name="connsiteY3" fmla="*/ 225081 h 234944"/>
                      <a:gd name="connsiteX4" fmla="*/ 604837 w 1178719"/>
                      <a:gd name="connsiteY4" fmla="*/ 60775 h 234944"/>
                      <a:gd name="connsiteX5" fmla="*/ 0 w 1178719"/>
                      <a:gd name="connsiteY5" fmla="*/ 234606 h 234944"/>
                      <a:gd name="connsiteX6" fmla="*/ 104775 w 1178719"/>
                      <a:gd name="connsiteY6" fmla="*/ 22675 h 234944"/>
                      <a:gd name="connsiteX0" fmla="*/ 42863 w 1178719"/>
                      <a:gd name="connsiteY0" fmla="*/ 111919 h 228938"/>
                      <a:gd name="connsiteX1" fmla="*/ 1083469 w 1178719"/>
                      <a:gd name="connsiteY1" fmla="*/ 0 h 228938"/>
                      <a:gd name="connsiteX2" fmla="*/ 1100138 w 1178719"/>
                      <a:gd name="connsiteY2" fmla="*/ 16669 h 228938"/>
                      <a:gd name="connsiteX3" fmla="*/ 1178719 w 1178719"/>
                      <a:gd name="connsiteY3" fmla="*/ 219075 h 228938"/>
                      <a:gd name="connsiteX4" fmla="*/ 604837 w 1178719"/>
                      <a:gd name="connsiteY4" fmla="*/ 54769 h 228938"/>
                      <a:gd name="connsiteX5" fmla="*/ 0 w 1178719"/>
                      <a:gd name="connsiteY5" fmla="*/ 228600 h 228938"/>
                      <a:gd name="connsiteX6" fmla="*/ 42863 w 1178719"/>
                      <a:gd name="connsiteY6" fmla="*/ 111919 h 228938"/>
                      <a:gd name="connsiteX0" fmla="*/ 42863 w 1178719"/>
                      <a:gd name="connsiteY0" fmla="*/ 206816 h 323835"/>
                      <a:gd name="connsiteX1" fmla="*/ 604834 w 1178719"/>
                      <a:gd name="connsiteY1" fmla="*/ 2027 h 323835"/>
                      <a:gd name="connsiteX2" fmla="*/ 1083469 w 1178719"/>
                      <a:gd name="connsiteY2" fmla="*/ 94897 h 323835"/>
                      <a:gd name="connsiteX3" fmla="*/ 1100138 w 1178719"/>
                      <a:gd name="connsiteY3" fmla="*/ 111566 h 323835"/>
                      <a:gd name="connsiteX4" fmla="*/ 1178719 w 1178719"/>
                      <a:gd name="connsiteY4" fmla="*/ 313972 h 323835"/>
                      <a:gd name="connsiteX5" fmla="*/ 604837 w 1178719"/>
                      <a:gd name="connsiteY5" fmla="*/ 149666 h 323835"/>
                      <a:gd name="connsiteX6" fmla="*/ 0 w 1178719"/>
                      <a:gd name="connsiteY6" fmla="*/ 323497 h 323835"/>
                      <a:gd name="connsiteX7" fmla="*/ 42863 w 1178719"/>
                      <a:gd name="connsiteY7" fmla="*/ 206816 h 323835"/>
                      <a:gd name="connsiteX0" fmla="*/ 42863 w 1178719"/>
                      <a:gd name="connsiteY0" fmla="*/ 206816 h 323835"/>
                      <a:gd name="connsiteX1" fmla="*/ 604834 w 1178719"/>
                      <a:gd name="connsiteY1" fmla="*/ 2027 h 323835"/>
                      <a:gd name="connsiteX2" fmla="*/ 1083469 w 1178719"/>
                      <a:gd name="connsiteY2" fmla="*/ 94897 h 323835"/>
                      <a:gd name="connsiteX3" fmla="*/ 1100138 w 1178719"/>
                      <a:gd name="connsiteY3" fmla="*/ 111566 h 323835"/>
                      <a:gd name="connsiteX4" fmla="*/ 1178719 w 1178719"/>
                      <a:gd name="connsiteY4" fmla="*/ 313972 h 323835"/>
                      <a:gd name="connsiteX5" fmla="*/ 604837 w 1178719"/>
                      <a:gd name="connsiteY5" fmla="*/ 149666 h 323835"/>
                      <a:gd name="connsiteX6" fmla="*/ 0 w 1178719"/>
                      <a:gd name="connsiteY6" fmla="*/ 323497 h 323835"/>
                      <a:gd name="connsiteX7" fmla="*/ 42863 w 1178719"/>
                      <a:gd name="connsiteY7" fmla="*/ 206816 h 323835"/>
                      <a:gd name="connsiteX0" fmla="*/ 42863 w 1178719"/>
                      <a:gd name="connsiteY0" fmla="*/ 204789 h 321808"/>
                      <a:gd name="connsiteX1" fmla="*/ 604834 w 1178719"/>
                      <a:gd name="connsiteY1" fmla="*/ 0 h 321808"/>
                      <a:gd name="connsiteX2" fmla="*/ 1083469 w 1178719"/>
                      <a:gd name="connsiteY2" fmla="*/ 92870 h 321808"/>
                      <a:gd name="connsiteX3" fmla="*/ 1100138 w 1178719"/>
                      <a:gd name="connsiteY3" fmla="*/ 109539 h 321808"/>
                      <a:gd name="connsiteX4" fmla="*/ 1178719 w 1178719"/>
                      <a:gd name="connsiteY4" fmla="*/ 311945 h 321808"/>
                      <a:gd name="connsiteX5" fmla="*/ 604837 w 1178719"/>
                      <a:gd name="connsiteY5" fmla="*/ 147639 h 321808"/>
                      <a:gd name="connsiteX6" fmla="*/ 0 w 1178719"/>
                      <a:gd name="connsiteY6" fmla="*/ 321470 h 321808"/>
                      <a:gd name="connsiteX7" fmla="*/ 42863 w 1178719"/>
                      <a:gd name="connsiteY7" fmla="*/ 204789 h 321808"/>
                      <a:gd name="connsiteX0" fmla="*/ 42863 w 1211454"/>
                      <a:gd name="connsiteY0" fmla="*/ 204789 h 321808"/>
                      <a:gd name="connsiteX1" fmla="*/ 604834 w 1211454"/>
                      <a:gd name="connsiteY1" fmla="*/ 0 h 321808"/>
                      <a:gd name="connsiteX2" fmla="*/ 1083469 w 1211454"/>
                      <a:gd name="connsiteY2" fmla="*/ 92870 h 321808"/>
                      <a:gd name="connsiteX3" fmla="*/ 1178719 w 1211454"/>
                      <a:gd name="connsiteY3" fmla="*/ 311945 h 321808"/>
                      <a:gd name="connsiteX4" fmla="*/ 604837 w 1211454"/>
                      <a:gd name="connsiteY4" fmla="*/ 147639 h 321808"/>
                      <a:gd name="connsiteX5" fmla="*/ 0 w 1211454"/>
                      <a:gd name="connsiteY5" fmla="*/ 321470 h 321808"/>
                      <a:gd name="connsiteX6" fmla="*/ 42863 w 1211454"/>
                      <a:gd name="connsiteY6" fmla="*/ 204789 h 321808"/>
                      <a:gd name="connsiteX0" fmla="*/ 42863 w 1240930"/>
                      <a:gd name="connsiteY0" fmla="*/ 204789 h 321808"/>
                      <a:gd name="connsiteX1" fmla="*/ 604834 w 1240930"/>
                      <a:gd name="connsiteY1" fmla="*/ 0 h 321808"/>
                      <a:gd name="connsiteX2" fmla="*/ 1171575 w 1240930"/>
                      <a:gd name="connsiteY2" fmla="*/ 185739 h 321808"/>
                      <a:gd name="connsiteX3" fmla="*/ 1178719 w 1240930"/>
                      <a:gd name="connsiteY3" fmla="*/ 311945 h 321808"/>
                      <a:gd name="connsiteX4" fmla="*/ 604837 w 1240930"/>
                      <a:gd name="connsiteY4" fmla="*/ 147639 h 321808"/>
                      <a:gd name="connsiteX5" fmla="*/ 0 w 1240930"/>
                      <a:gd name="connsiteY5" fmla="*/ 321470 h 321808"/>
                      <a:gd name="connsiteX6" fmla="*/ 42863 w 1240930"/>
                      <a:gd name="connsiteY6" fmla="*/ 204789 h 321808"/>
                      <a:gd name="connsiteX0" fmla="*/ 42863 w 1178719"/>
                      <a:gd name="connsiteY0" fmla="*/ 204789 h 321808"/>
                      <a:gd name="connsiteX1" fmla="*/ 604834 w 1178719"/>
                      <a:gd name="connsiteY1" fmla="*/ 0 h 321808"/>
                      <a:gd name="connsiteX2" fmla="*/ 1171575 w 1178719"/>
                      <a:gd name="connsiteY2" fmla="*/ 185739 h 321808"/>
                      <a:gd name="connsiteX3" fmla="*/ 1178719 w 1178719"/>
                      <a:gd name="connsiteY3" fmla="*/ 311945 h 321808"/>
                      <a:gd name="connsiteX4" fmla="*/ 604837 w 1178719"/>
                      <a:gd name="connsiteY4" fmla="*/ 147639 h 321808"/>
                      <a:gd name="connsiteX5" fmla="*/ 0 w 1178719"/>
                      <a:gd name="connsiteY5" fmla="*/ 321470 h 321808"/>
                      <a:gd name="connsiteX6" fmla="*/ 42863 w 1178719"/>
                      <a:gd name="connsiteY6" fmla="*/ 204789 h 321808"/>
                      <a:gd name="connsiteX0" fmla="*/ 42863 w 1178719"/>
                      <a:gd name="connsiteY0" fmla="*/ 204789 h 321808"/>
                      <a:gd name="connsiteX1" fmla="*/ 604834 w 1178719"/>
                      <a:gd name="connsiteY1" fmla="*/ 0 h 321808"/>
                      <a:gd name="connsiteX2" fmla="*/ 1171575 w 1178719"/>
                      <a:gd name="connsiteY2" fmla="*/ 185739 h 321808"/>
                      <a:gd name="connsiteX3" fmla="*/ 1178719 w 1178719"/>
                      <a:gd name="connsiteY3" fmla="*/ 311945 h 321808"/>
                      <a:gd name="connsiteX4" fmla="*/ 604837 w 1178719"/>
                      <a:gd name="connsiteY4" fmla="*/ 147639 h 321808"/>
                      <a:gd name="connsiteX5" fmla="*/ 0 w 1178719"/>
                      <a:gd name="connsiteY5" fmla="*/ 321470 h 321808"/>
                      <a:gd name="connsiteX6" fmla="*/ 42863 w 1178719"/>
                      <a:gd name="connsiteY6" fmla="*/ 204789 h 321808"/>
                      <a:gd name="connsiteX0" fmla="*/ 42863 w 1178719"/>
                      <a:gd name="connsiteY0" fmla="*/ 204789 h 321470"/>
                      <a:gd name="connsiteX1" fmla="*/ 604834 w 1178719"/>
                      <a:gd name="connsiteY1" fmla="*/ 0 h 321470"/>
                      <a:gd name="connsiteX2" fmla="*/ 1171575 w 1178719"/>
                      <a:gd name="connsiteY2" fmla="*/ 185739 h 321470"/>
                      <a:gd name="connsiteX3" fmla="*/ 1178719 w 1178719"/>
                      <a:gd name="connsiteY3" fmla="*/ 311945 h 321470"/>
                      <a:gd name="connsiteX4" fmla="*/ 604837 w 1178719"/>
                      <a:gd name="connsiteY4" fmla="*/ 147639 h 321470"/>
                      <a:gd name="connsiteX5" fmla="*/ 0 w 1178719"/>
                      <a:gd name="connsiteY5" fmla="*/ 321470 h 321470"/>
                      <a:gd name="connsiteX6" fmla="*/ 42863 w 117871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04837 w 1197769"/>
                      <a:gd name="connsiteY4" fmla="*/ 147639 h 321470"/>
                      <a:gd name="connsiteX5" fmla="*/ 0 w 1197769"/>
                      <a:gd name="connsiteY5" fmla="*/ 321470 h 321470"/>
                      <a:gd name="connsiteX6" fmla="*/ 42863 w 1197769"/>
                      <a:gd name="connsiteY6" fmla="*/ 204789 h 321470"/>
                      <a:gd name="connsiteX0" fmla="*/ 42863 w 1197769"/>
                      <a:gd name="connsiteY0" fmla="*/ 204789 h 321470"/>
                      <a:gd name="connsiteX1" fmla="*/ 604834 w 1197769"/>
                      <a:gd name="connsiteY1" fmla="*/ 0 h 321470"/>
                      <a:gd name="connsiteX2" fmla="*/ 1171575 w 1197769"/>
                      <a:gd name="connsiteY2" fmla="*/ 185739 h 321470"/>
                      <a:gd name="connsiteX3" fmla="*/ 1197769 w 1197769"/>
                      <a:gd name="connsiteY3" fmla="*/ 302420 h 321470"/>
                      <a:gd name="connsiteX4" fmla="*/ 611516 w 1197769"/>
                      <a:gd name="connsiteY4" fmla="*/ 240878 h 321470"/>
                      <a:gd name="connsiteX5" fmla="*/ 0 w 1197769"/>
                      <a:gd name="connsiteY5" fmla="*/ 321470 h 321470"/>
                      <a:gd name="connsiteX6" fmla="*/ 42863 w 1197769"/>
                      <a:gd name="connsiteY6" fmla="*/ 204789 h 321470"/>
                      <a:gd name="connsiteX0" fmla="*/ 79324 w 1197769"/>
                      <a:gd name="connsiteY0" fmla="*/ 204868 h 321470"/>
                      <a:gd name="connsiteX1" fmla="*/ 604834 w 1197769"/>
                      <a:gd name="connsiteY1" fmla="*/ 0 h 321470"/>
                      <a:gd name="connsiteX2" fmla="*/ 1171575 w 1197769"/>
                      <a:gd name="connsiteY2" fmla="*/ 185739 h 321470"/>
                      <a:gd name="connsiteX3" fmla="*/ 1197769 w 1197769"/>
                      <a:gd name="connsiteY3" fmla="*/ 302420 h 321470"/>
                      <a:gd name="connsiteX4" fmla="*/ 611516 w 1197769"/>
                      <a:gd name="connsiteY4" fmla="*/ 240878 h 321470"/>
                      <a:gd name="connsiteX5" fmla="*/ 0 w 1197769"/>
                      <a:gd name="connsiteY5" fmla="*/ 321470 h 321470"/>
                      <a:gd name="connsiteX6" fmla="*/ 79324 w 1197769"/>
                      <a:gd name="connsiteY6" fmla="*/ 204868 h 321470"/>
                      <a:gd name="connsiteX0" fmla="*/ 79324 w 1197769"/>
                      <a:gd name="connsiteY0" fmla="*/ 204868 h 321470"/>
                      <a:gd name="connsiteX1" fmla="*/ 604834 w 1197769"/>
                      <a:gd name="connsiteY1" fmla="*/ 0 h 321470"/>
                      <a:gd name="connsiteX2" fmla="*/ 1138529 w 1197769"/>
                      <a:gd name="connsiteY2" fmla="*/ 194181 h 321470"/>
                      <a:gd name="connsiteX3" fmla="*/ 1197769 w 1197769"/>
                      <a:gd name="connsiteY3" fmla="*/ 302420 h 321470"/>
                      <a:gd name="connsiteX4" fmla="*/ 611516 w 1197769"/>
                      <a:gd name="connsiteY4" fmla="*/ 240878 h 321470"/>
                      <a:gd name="connsiteX5" fmla="*/ 0 w 1197769"/>
                      <a:gd name="connsiteY5" fmla="*/ 321470 h 321470"/>
                      <a:gd name="connsiteX6" fmla="*/ 79324 w 1197769"/>
                      <a:gd name="connsiteY6" fmla="*/ 204868 h 32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769" h="321470">
                        <a:moveTo>
                          <a:pt x="79324" y="204868"/>
                        </a:moveTo>
                        <a:lnTo>
                          <a:pt x="604834" y="0"/>
                        </a:lnTo>
                        <a:lnTo>
                          <a:pt x="1138529" y="194181"/>
                        </a:lnTo>
                        <a:lnTo>
                          <a:pt x="1197769" y="302420"/>
                        </a:lnTo>
                        <a:lnTo>
                          <a:pt x="611516" y="240878"/>
                        </a:lnTo>
                        <a:lnTo>
                          <a:pt x="0" y="321470"/>
                        </a:lnTo>
                        <a:lnTo>
                          <a:pt x="79324" y="204868"/>
                        </a:lnTo>
                        <a:close/>
                      </a:path>
                    </a:pathLst>
                  </a:cu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21" name="Group 20"/>
              <p:cNvGrpSpPr/>
              <p:nvPr/>
            </p:nvGrpSpPr>
            <p:grpSpPr>
              <a:xfrm>
                <a:off x="4519721" y="4687995"/>
                <a:ext cx="311806" cy="311806"/>
                <a:chOff x="-3889035" y="3836428"/>
                <a:chExt cx="720000" cy="720000"/>
              </a:xfrm>
            </p:grpSpPr>
            <p:sp>
              <p:nvSpPr>
                <p:cNvPr id="36" name="Rounded Rectangle 35"/>
                <p:cNvSpPr/>
                <p:nvPr/>
              </p:nvSpPr>
              <p:spPr bwMode="auto">
                <a:xfrm>
                  <a:off x="-3889035" y="383642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37" name="Group 36"/>
                <p:cNvGrpSpPr/>
                <p:nvPr/>
              </p:nvGrpSpPr>
              <p:grpSpPr>
                <a:xfrm>
                  <a:off x="-3729191" y="3976334"/>
                  <a:ext cx="388599" cy="453961"/>
                  <a:chOff x="-3729191" y="7241984"/>
                  <a:chExt cx="388599" cy="453961"/>
                </a:xfrm>
                <a:solidFill>
                  <a:schemeClr val="bg1"/>
                </a:solidFill>
              </p:grpSpPr>
              <p:sp>
                <p:nvSpPr>
                  <p:cNvPr id="38" name="Pentagon 37"/>
                  <p:cNvSpPr/>
                  <p:nvPr/>
                </p:nvSpPr>
                <p:spPr bwMode="auto">
                  <a:xfrm rot="16200000">
                    <a:off x="-3754730" y="7292567"/>
                    <a:ext cx="453961" cy="352795"/>
                  </a:xfrm>
                  <a:prstGeom prst="homePlat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39" name="Rectangle 38"/>
                  <p:cNvSpPr/>
                  <p:nvPr/>
                </p:nvSpPr>
                <p:spPr bwMode="auto">
                  <a:xfrm>
                    <a:off x="-3593615" y="7509953"/>
                    <a:ext cx="131734" cy="185992"/>
                  </a:xfrm>
                  <a:prstGeom prst="rect">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40" name="Half Frame 39"/>
                  <p:cNvSpPr/>
                  <p:nvPr/>
                </p:nvSpPr>
                <p:spPr bwMode="auto">
                  <a:xfrm rot="2665450">
                    <a:off x="-3729191" y="7266192"/>
                    <a:ext cx="388599" cy="409734"/>
                  </a:xfrm>
                  <a:prstGeom prst="halfFrame">
                    <a:avLst>
                      <a:gd name="adj1" fmla="val 9475"/>
                      <a:gd name="adj2" fmla="val 9855"/>
                    </a:avLst>
                  </a:prstGeom>
                  <a:grp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22" name="Group 21"/>
              <p:cNvGrpSpPr/>
              <p:nvPr/>
            </p:nvGrpSpPr>
            <p:grpSpPr>
              <a:xfrm>
                <a:off x="4117053" y="4635106"/>
                <a:ext cx="311806" cy="311806"/>
                <a:chOff x="-6371091" y="3762988"/>
                <a:chExt cx="720000" cy="720000"/>
              </a:xfrm>
            </p:grpSpPr>
            <p:sp>
              <p:nvSpPr>
                <p:cNvPr id="29" name="Rounded Rectangle 28"/>
                <p:cNvSpPr/>
                <p:nvPr/>
              </p:nvSpPr>
              <p:spPr bwMode="auto">
                <a:xfrm>
                  <a:off x="-6371091" y="3762988"/>
                  <a:ext cx="720000" cy="720000"/>
                </a:xfrm>
                <a:prstGeom prst="round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nvGrpSpPr>
                <p:cNvPr id="30" name="Group 29"/>
                <p:cNvGrpSpPr/>
                <p:nvPr/>
              </p:nvGrpSpPr>
              <p:grpSpPr>
                <a:xfrm>
                  <a:off x="-6236560" y="3929996"/>
                  <a:ext cx="450937" cy="343643"/>
                  <a:chOff x="-6216041" y="4009557"/>
                  <a:chExt cx="381880" cy="288500"/>
                </a:xfrm>
              </p:grpSpPr>
              <p:sp>
                <p:nvSpPr>
                  <p:cNvPr id="31" name="Rounded Rectangle 30"/>
                  <p:cNvSpPr/>
                  <p:nvPr/>
                </p:nvSpPr>
                <p:spPr bwMode="auto">
                  <a:xfrm>
                    <a:off x="-6216041" y="4038962"/>
                    <a:ext cx="381880" cy="259095"/>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32" name="Oval 31"/>
                  <p:cNvSpPr/>
                  <p:nvPr/>
                </p:nvSpPr>
                <p:spPr bwMode="auto">
                  <a:xfrm>
                    <a:off x="-6081552" y="4064574"/>
                    <a:ext cx="216000" cy="21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33" name="Rounded Rectangle 32"/>
                  <p:cNvSpPr/>
                  <p:nvPr/>
                </p:nvSpPr>
                <p:spPr bwMode="auto">
                  <a:xfrm>
                    <a:off x="-6162805" y="4009557"/>
                    <a:ext cx="45719" cy="76357"/>
                  </a:xfrm>
                  <a:prstGeom prst="round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34" name="Oval 33"/>
                  <p:cNvSpPr/>
                  <p:nvPr/>
                </p:nvSpPr>
                <p:spPr bwMode="auto">
                  <a:xfrm>
                    <a:off x="-6045552" y="4100303"/>
                    <a:ext cx="144000" cy="144000"/>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35" name="Oval 34"/>
                  <p:cNvSpPr/>
                  <p:nvPr/>
                </p:nvSpPr>
                <p:spPr bwMode="auto">
                  <a:xfrm>
                    <a:off x="-6173260" y="4083818"/>
                    <a:ext cx="36000" cy="36000"/>
                  </a:xfrm>
                  <a:prstGeom prst="ellipse">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nvGrpSpPr>
              <p:cNvPr id="23" name="Group 22"/>
              <p:cNvGrpSpPr/>
              <p:nvPr/>
            </p:nvGrpSpPr>
            <p:grpSpPr>
              <a:xfrm>
                <a:off x="4177439" y="3693380"/>
                <a:ext cx="299084" cy="299084"/>
                <a:chOff x="3828140" y="1988326"/>
                <a:chExt cx="576000" cy="576000"/>
              </a:xfrm>
            </p:grpSpPr>
            <p:sp>
              <p:nvSpPr>
                <p:cNvPr id="27" name="Oval 26"/>
                <p:cNvSpPr/>
                <p:nvPr/>
              </p:nvSpPr>
              <p:spPr bwMode="auto">
                <a:xfrm>
                  <a:off x="3905194" y="2065380"/>
                  <a:ext cx="423080" cy="423080"/>
                </a:xfrm>
                <a:prstGeom prst="ellipse">
                  <a:avLst/>
                </a:prstGeom>
                <a:noFill/>
                <a:ln w="57150">
                  <a:solidFill>
                    <a:srgbClr val="FFC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28" name="Oval 27"/>
                <p:cNvSpPr/>
                <p:nvPr/>
              </p:nvSpPr>
              <p:spPr bwMode="auto">
                <a:xfrm>
                  <a:off x="3828140" y="1988326"/>
                  <a:ext cx="576000" cy="576000"/>
                </a:xfrm>
                <a:prstGeom prst="ellipse">
                  <a:avLst/>
                </a:prstGeom>
                <a:noFill/>
                <a:ln w="57150">
                  <a:solidFill>
                    <a:srgbClr val="FFC000"/>
                  </a:solidFill>
                  <a:prstDash val="sysDot"/>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nvGrpSpPr>
              <p:cNvPr id="24" name="Group 23"/>
              <p:cNvGrpSpPr/>
              <p:nvPr/>
            </p:nvGrpSpPr>
            <p:grpSpPr>
              <a:xfrm>
                <a:off x="4374742" y="3388698"/>
                <a:ext cx="371775" cy="371775"/>
                <a:chOff x="3828140" y="1988326"/>
                <a:chExt cx="576000" cy="576000"/>
              </a:xfrm>
            </p:grpSpPr>
            <p:sp>
              <p:nvSpPr>
                <p:cNvPr id="25" name="Oval 24"/>
                <p:cNvSpPr/>
                <p:nvPr/>
              </p:nvSpPr>
              <p:spPr bwMode="auto">
                <a:xfrm>
                  <a:off x="3905194" y="2065380"/>
                  <a:ext cx="423080" cy="423080"/>
                </a:xfrm>
                <a:prstGeom prst="ellipse">
                  <a:avLst/>
                </a:prstGeom>
                <a:noFill/>
                <a:ln w="57150">
                  <a:solidFill>
                    <a:srgbClr val="FFC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26" name="Oval 25"/>
                <p:cNvSpPr/>
                <p:nvPr/>
              </p:nvSpPr>
              <p:spPr bwMode="auto">
                <a:xfrm>
                  <a:off x="3828140" y="1988326"/>
                  <a:ext cx="576000" cy="576000"/>
                </a:xfrm>
                <a:prstGeom prst="ellipse">
                  <a:avLst/>
                </a:prstGeom>
                <a:noFill/>
                <a:ln w="57150">
                  <a:solidFill>
                    <a:srgbClr val="FFC000"/>
                  </a:solidFill>
                  <a:prstDash val="sysDot"/>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grpSp>
        </p:grpSp>
      </p:grpSp>
    </p:spTree>
    <p:extLst>
      <p:ext uri="{BB962C8B-B14F-4D97-AF65-F5344CB8AC3E}">
        <p14:creationId xmlns:p14="http://schemas.microsoft.com/office/powerpoint/2010/main" val="207808685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446088" y="1370875"/>
            <a:ext cx="82296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US" sz="2600" dirty="0">
                <a:solidFill>
                  <a:srgbClr val="C00000"/>
                </a:solidFill>
              </a:rPr>
              <a:t>r</a:t>
            </a:r>
            <a:r>
              <a:rPr lang="en-US" sz="2600" dirty="0" smtClean="0">
                <a:solidFill>
                  <a:srgbClr val="C00000"/>
                </a:solidFill>
              </a:rPr>
              <a:t>esearch </a:t>
            </a:r>
            <a:r>
              <a:rPr lang="en-US" sz="2600" dirty="0">
                <a:solidFill>
                  <a:srgbClr val="C00000"/>
                </a:solidFill>
              </a:rPr>
              <a:t>&amp; </a:t>
            </a:r>
            <a:r>
              <a:rPr lang="en-US" sz="2600" dirty="0" smtClean="0">
                <a:solidFill>
                  <a:srgbClr val="C00000"/>
                </a:solidFill>
              </a:rPr>
              <a:t>innovation</a:t>
            </a:r>
            <a:endParaRPr lang="en-US" sz="2600" dirty="0">
              <a:solidFill>
                <a:srgbClr val="C00000"/>
              </a:solidFill>
            </a:endParaRPr>
          </a:p>
        </p:txBody>
      </p:sp>
      <p:sp>
        <p:nvSpPr>
          <p:cNvPr id="9" name="Rectangle 8"/>
          <p:cNvSpPr>
            <a:spLocks noGrp="1" noChangeArrowheads="1"/>
          </p:cNvSpPr>
          <p:nvPr/>
        </p:nvSpPr>
        <p:spPr bwMode="auto">
          <a:xfrm>
            <a:off x="295422" y="2110560"/>
            <a:ext cx="838026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175" indent="0" eaLnBrk="1" hangingPunct="1">
              <a:spcBef>
                <a:spcPts val="600"/>
              </a:spcBef>
              <a:spcAft>
                <a:spcPts val="600"/>
              </a:spcAft>
            </a:pPr>
            <a:r>
              <a:rPr lang="en-GB" sz="2000" dirty="0">
                <a:latin typeface="+mn-lt"/>
              </a:rPr>
              <a:t>5G Public Private </a:t>
            </a:r>
            <a:r>
              <a:rPr lang="en-GB" sz="2000" dirty="0" smtClean="0">
                <a:latin typeface="+mn-lt"/>
              </a:rPr>
              <a:t>Partnership</a:t>
            </a:r>
            <a:endParaRPr lang="en-GB" sz="2000" dirty="0">
              <a:latin typeface="+mn-lt"/>
            </a:endParaRPr>
          </a:p>
          <a:p>
            <a:pPr marL="708025" indent="-342900" eaLnBrk="1" hangingPunct="1">
              <a:spcBef>
                <a:spcPts val="600"/>
              </a:spcBef>
              <a:spcAft>
                <a:spcPts val="600"/>
              </a:spcAft>
              <a:buFont typeface="Wingdings" panose="05000000000000000000" pitchFamily="2" charset="2"/>
              <a:buChar char="Ø"/>
            </a:pPr>
            <a:r>
              <a:rPr lang="en-GB" sz="2000" b="0" dirty="0" smtClean="0">
                <a:latin typeface="+mn-lt"/>
              </a:rPr>
              <a:t>Leverage effect</a:t>
            </a:r>
            <a:endParaRPr lang="en-GB" sz="2000" b="0" dirty="0">
              <a:latin typeface="+mn-lt"/>
            </a:endParaRPr>
          </a:p>
        </p:txBody>
      </p:sp>
      <p:grpSp>
        <p:nvGrpSpPr>
          <p:cNvPr id="2" name="Group 1"/>
          <p:cNvGrpSpPr/>
          <p:nvPr/>
        </p:nvGrpSpPr>
        <p:grpSpPr>
          <a:xfrm>
            <a:off x="3404113" y="3662355"/>
            <a:ext cx="2312395" cy="2818928"/>
            <a:chOff x="3338800" y="3662355"/>
            <a:chExt cx="2312395" cy="2818928"/>
          </a:xfrm>
        </p:grpSpPr>
        <p:pic>
          <p:nvPicPr>
            <p:cNvPr id="3074" name="Picture 2" descr="C:\Users\campomo\AppData\Local\Local Documents - no backup\Pictures\leverage effec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282" y="4515856"/>
              <a:ext cx="1682678" cy="1294873"/>
            </a:xfrm>
            <a:prstGeom prst="rect">
              <a:avLst/>
            </a:prstGeom>
            <a:noFill/>
            <a:extLst>
              <a:ext uri="{909E8E84-426E-40DD-AFC4-6F175D3DCCD1}">
                <a14:hiddenFill xmlns:a14="http://schemas.microsoft.com/office/drawing/2010/main">
                  <a:solidFill>
                    <a:srgbClr val="FFFFFF"/>
                  </a:solidFill>
                </a14:hiddenFill>
              </a:ext>
            </a:extLst>
          </p:spPr>
        </p:pic>
        <p:sp>
          <p:nvSpPr>
            <p:cNvPr id="187" name="Block Arc 186"/>
            <p:cNvSpPr/>
            <p:nvPr/>
          </p:nvSpPr>
          <p:spPr bwMode="auto">
            <a:xfrm rot="10800000">
              <a:off x="3338800" y="4168888"/>
              <a:ext cx="2312395" cy="2312395"/>
            </a:xfrm>
            <a:prstGeom prst="blockArc">
              <a:avLst>
                <a:gd name="adj1" fmla="val 5215250"/>
                <a:gd name="adj2" fmla="val 0"/>
                <a:gd name="adj3" fmla="val 10919"/>
              </a:avLst>
            </a:prstGeom>
            <a:solidFill>
              <a:schemeClr val="bg1">
                <a:lumMod val="50000"/>
              </a:scheme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88" name="Block Arc 187"/>
            <p:cNvSpPr/>
            <p:nvPr/>
          </p:nvSpPr>
          <p:spPr bwMode="auto">
            <a:xfrm rot="16200000">
              <a:off x="3338800" y="4168888"/>
              <a:ext cx="2312395" cy="2312395"/>
            </a:xfrm>
            <a:prstGeom prst="blockArc">
              <a:avLst>
                <a:gd name="adj1" fmla="val 16200739"/>
                <a:gd name="adj2" fmla="val 0"/>
                <a:gd name="adj3" fmla="val 10919"/>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C00000"/>
                </a:solidFill>
                <a:effectLst/>
                <a:latin typeface="Verdana" pitchFamily="34" charset="0"/>
              </a:endParaRPr>
            </a:p>
          </p:txBody>
        </p:sp>
        <p:sp>
          <p:nvSpPr>
            <p:cNvPr id="191" name="TextBox 190"/>
            <p:cNvSpPr txBox="1"/>
            <p:nvPr/>
          </p:nvSpPr>
          <p:spPr>
            <a:xfrm rot="16200000">
              <a:off x="5075079" y="3775848"/>
              <a:ext cx="627095" cy="400110"/>
            </a:xfrm>
            <a:prstGeom prst="rect">
              <a:avLst/>
            </a:prstGeom>
            <a:noFill/>
          </p:spPr>
          <p:txBody>
            <a:bodyPr wrap="none" rtlCol="0" anchor="ctr" anchorCtr="0">
              <a:spAutoFit/>
            </a:bodyPr>
            <a:lstStyle/>
            <a:p>
              <a:r>
                <a:rPr lang="en-GB" sz="2000" dirty="0" smtClean="0">
                  <a:solidFill>
                    <a:srgbClr val="C00000"/>
                  </a:solidFill>
                </a:rPr>
                <a:t>x </a:t>
              </a:r>
              <a:r>
                <a:rPr lang="en-GB" sz="2000" dirty="0" smtClean="0">
                  <a:solidFill>
                    <a:srgbClr val="C00000"/>
                  </a:solidFill>
                </a:rPr>
                <a:t>5</a:t>
              </a:r>
              <a:endParaRPr lang="en-GB" sz="2000" dirty="0">
                <a:solidFill>
                  <a:srgbClr val="C00000"/>
                </a:solidFill>
              </a:endParaRPr>
            </a:p>
          </p:txBody>
        </p:sp>
      </p:grpSp>
    </p:spTree>
    <p:extLst>
      <p:ext uri="{BB962C8B-B14F-4D97-AF65-F5344CB8AC3E}">
        <p14:creationId xmlns:p14="http://schemas.microsoft.com/office/powerpoint/2010/main" val="2625601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0050" y="5917549"/>
            <a:ext cx="8197866" cy="285750"/>
            <a:chOff x="610983" y="5917549"/>
            <a:chExt cx="7798251" cy="285750"/>
          </a:xfrm>
        </p:grpSpPr>
        <p:sp>
          <p:nvSpPr>
            <p:cNvPr id="3" name="Rectangle 2"/>
            <p:cNvSpPr/>
            <p:nvPr/>
          </p:nvSpPr>
          <p:spPr bwMode="auto">
            <a:xfrm>
              <a:off x="610983" y="5917549"/>
              <a:ext cx="641801"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3" name="Rectangle 32"/>
            <p:cNvSpPr/>
            <p:nvPr/>
          </p:nvSpPr>
          <p:spPr bwMode="auto">
            <a:xfrm>
              <a:off x="125278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4" name="Rectangle 33"/>
            <p:cNvSpPr/>
            <p:nvPr/>
          </p:nvSpPr>
          <p:spPr bwMode="auto">
            <a:xfrm>
              <a:off x="227513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5" name="Rectangle 34"/>
            <p:cNvSpPr/>
            <p:nvPr/>
          </p:nvSpPr>
          <p:spPr bwMode="auto">
            <a:xfrm>
              <a:off x="329748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6" name="Rectangle 35"/>
            <p:cNvSpPr/>
            <p:nvPr/>
          </p:nvSpPr>
          <p:spPr bwMode="auto">
            <a:xfrm>
              <a:off x="431983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7" name="Rectangle 36"/>
            <p:cNvSpPr/>
            <p:nvPr/>
          </p:nvSpPr>
          <p:spPr bwMode="auto">
            <a:xfrm>
              <a:off x="534218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8" name="Rectangle 37"/>
            <p:cNvSpPr/>
            <p:nvPr/>
          </p:nvSpPr>
          <p:spPr bwMode="auto">
            <a:xfrm>
              <a:off x="636453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sp>
          <p:nvSpPr>
            <p:cNvPr id="39" name="Rectangle 38"/>
            <p:cNvSpPr/>
            <p:nvPr/>
          </p:nvSpPr>
          <p:spPr bwMode="auto">
            <a:xfrm>
              <a:off x="7386884" y="5917549"/>
              <a:ext cx="1022350" cy="28575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2D2D8A"/>
                </a:solidFill>
                <a:effectLst/>
                <a:latin typeface="Verdana" charset="0"/>
                <a:ea typeface="ＭＳ Ｐゴシック" charset="0"/>
              </a:endParaRPr>
            </a:p>
          </p:txBody>
        </p:sp>
      </p:grpSp>
      <p:sp>
        <p:nvSpPr>
          <p:cNvPr id="5" name="角丸四角形 4"/>
          <p:cNvSpPr>
            <a:spLocks noChangeArrowheads="1"/>
          </p:cNvSpPr>
          <p:nvPr/>
        </p:nvSpPr>
        <p:spPr bwMode="auto">
          <a:xfrm>
            <a:off x="4493855" y="2230688"/>
            <a:ext cx="4076374" cy="3502569"/>
          </a:xfrm>
          <a:prstGeom prst="roundRect">
            <a:avLst>
              <a:gd name="adj" fmla="val 4443"/>
            </a:avLst>
          </a:prstGeom>
          <a:solidFill>
            <a:srgbClr val="CDFE5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wrap="square" lIns="72000" rIns="72000" anchor="ctr" anchorCtr="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0" fontAlgn="auto" latinLnBrk="0" hangingPunct="0">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srgbClr val="2D2D8A"/>
              </a:solidFill>
              <a:effectLst/>
              <a:uLnTx/>
              <a:uFillTx/>
              <a:latin typeface="+mn-lt"/>
              <a:cs typeface="Arial" panose="020B0604020202020204" pitchFamily="34" charset="0"/>
            </a:endParaRPr>
          </a:p>
        </p:txBody>
      </p:sp>
      <p:sp>
        <p:nvSpPr>
          <p:cNvPr id="10" name="テキスト ボックス 9"/>
          <p:cNvSpPr txBox="1">
            <a:spLocks noChangeArrowheads="1"/>
          </p:cNvSpPr>
          <p:nvPr/>
        </p:nvSpPr>
        <p:spPr bwMode="auto">
          <a:xfrm>
            <a:off x="1263617"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dirty="0" smtClean="0">
                <a:solidFill>
                  <a:srgbClr val="2D2D8A"/>
                </a:solidFill>
                <a:latin typeface="+mn-lt"/>
                <a:ea typeface="HG丸ｺﾞｼｯｸM-PRO"/>
                <a:cs typeface="Arial" panose="020B0604020202020204" pitchFamily="34" charset="0"/>
              </a:rPr>
              <a:t>2016</a:t>
            </a:r>
            <a:endParaRPr kumimoji="1" lang="ja-JP" altLang="en-US" sz="1600" b="1" dirty="0" smtClean="0">
              <a:solidFill>
                <a:srgbClr val="2D2D8A"/>
              </a:solidFill>
              <a:latin typeface="+mn-lt"/>
              <a:ea typeface="HG丸ｺﾞｼｯｸM-PRO"/>
              <a:cs typeface="Arial" panose="020B0604020202020204" pitchFamily="34" charset="0"/>
            </a:endParaRPr>
          </a:p>
        </p:txBody>
      </p:sp>
      <p:sp>
        <p:nvSpPr>
          <p:cNvPr id="11" name="テキスト ボックス 10"/>
          <p:cNvSpPr txBox="1">
            <a:spLocks noChangeArrowheads="1"/>
          </p:cNvSpPr>
          <p:nvPr/>
        </p:nvSpPr>
        <p:spPr bwMode="auto">
          <a:xfrm>
            <a:off x="2340363"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smtClean="0">
                <a:solidFill>
                  <a:srgbClr val="2D2D8A"/>
                </a:solidFill>
                <a:latin typeface="+mn-lt"/>
                <a:ea typeface="HG丸ｺﾞｼｯｸM-PRO"/>
                <a:cs typeface="Arial" panose="020B0604020202020204" pitchFamily="34" charset="0"/>
              </a:rPr>
              <a:t>2017</a:t>
            </a:r>
            <a:endParaRPr kumimoji="1" lang="ja-JP" altLang="en-US" sz="1600" b="1" smtClean="0">
              <a:solidFill>
                <a:srgbClr val="2D2D8A"/>
              </a:solidFill>
              <a:latin typeface="+mn-lt"/>
              <a:ea typeface="HG丸ｺﾞｼｯｸM-PRO"/>
              <a:cs typeface="Arial" panose="020B0604020202020204" pitchFamily="34" charset="0"/>
            </a:endParaRPr>
          </a:p>
        </p:txBody>
      </p:sp>
      <p:sp>
        <p:nvSpPr>
          <p:cNvPr id="12" name="テキスト ボックス 11"/>
          <p:cNvSpPr txBox="1">
            <a:spLocks noChangeArrowheads="1"/>
          </p:cNvSpPr>
          <p:nvPr/>
        </p:nvSpPr>
        <p:spPr bwMode="auto">
          <a:xfrm>
            <a:off x="3417109"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smtClean="0">
                <a:solidFill>
                  <a:srgbClr val="2D2D8A"/>
                </a:solidFill>
                <a:latin typeface="+mn-lt"/>
                <a:ea typeface="HG丸ｺﾞｼｯｸM-PRO"/>
                <a:cs typeface="Arial" panose="020B0604020202020204" pitchFamily="34" charset="0"/>
              </a:rPr>
              <a:t>2018</a:t>
            </a:r>
            <a:endParaRPr kumimoji="1" lang="ja-JP" altLang="en-US" sz="1600" b="1" smtClean="0">
              <a:solidFill>
                <a:srgbClr val="2D2D8A"/>
              </a:solidFill>
              <a:latin typeface="+mn-lt"/>
              <a:ea typeface="HG丸ｺﾞｼｯｸM-PRO"/>
              <a:cs typeface="Arial" panose="020B0604020202020204" pitchFamily="34" charset="0"/>
            </a:endParaRPr>
          </a:p>
        </p:txBody>
      </p:sp>
      <p:sp>
        <p:nvSpPr>
          <p:cNvPr id="13" name="テキスト ボックス 12"/>
          <p:cNvSpPr txBox="1">
            <a:spLocks noChangeArrowheads="1"/>
          </p:cNvSpPr>
          <p:nvPr/>
        </p:nvSpPr>
        <p:spPr bwMode="auto">
          <a:xfrm>
            <a:off x="4493855"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smtClean="0">
                <a:solidFill>
                  <a:srgbClr val="2D2D8A"/>
                </a:solidFill>
                <a:latin typeface="+mn-lt"/>
                <a:ea typeface="HG丸ｺﾞｼｯｸM-PRO"/>
                <a:cs typeface="Arial" panose="020B0604020202020204" pitchFamily="34" charset="0"/>
              </a:rPr>
              <a:t>2019</a:t>
            </a:r>
            <a:endParaRPr kumimoji="1" lang="ja-JP" altLang="en-US" sz="1600" b="1" smtClean="0">
              <a:solidFill>
                <a:srgbClr val="2D2D8A"/>
              </a:solidFill>
              <a:latin typeface="+mn-lt"/>
              <a:ea typeface="HG丸ｺﾞｼｯｸM-PRO"/>
              <a:cs typeface="Arial" panose="020B0604020202020204" pitchFamily="34" charset="0"/>
            </a:endParaRPr>
          </a:p>
        </p:txBody>
      </p:sp>
      <p:sp>
        <p:nvSpPr>
          <p:cNvPr id="14" name="テキスト ボックス 13"/>
          <p:cNvSpPr txBox="1">
            <a:spLocks noChangeArrowheads="1"/>
          </p:cNvSpPr>
          <p:nvPr/>
        </p:nvSpPr>
        <p:spPr bwMode="auto">
          <a:xfrm>
            <a:off x="5570601"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smtClean="0">
                <a:solidFill>
                  <a:srgbClr val="2D2D8A"/>
                </a:solidFill>
                <a:latin typeface="+mn-lt"/>
                <a:ea typeface="HG丸ｺﾞｼｯｸM-PRO"/>
                <a:cs typeface="Arial" panose="020B0604020202020204" pitchFamily="34" charset="0"/>
              </a:rPr>
              <a:t>2020</a:t>
            </a:r>
            <a:endParaRPr kumimoji="1" lang="ja-JP" altLang="en-US" sz="1600" b="1" smtClean="0">
              <a:solidFill>
                <a:srgbClr val="2D2D8A"/>
              </a:solidFill>
              <a:latin typeface="+mn-lt"/>
              <a:ea typeface="HG丸ｺﾞｼｯｸM-PRO"/>
              <a:cs typeface="Arial" panose="020B0604020202020204" pitchFamily="34" charset="0"/>
            </a:endParaRPr>
          </a:p>
        </p:txBody>
      </p:sp>
      <p:sp>
        <p:nvSpPr>
          <p:cNvPr id="15" name="テキスト ボックス 14"/>
          <p:cNvSpPr txBox="1">
            <a:spLocks noChangeArrowheads="1"/>
          </p:cNvSpPr>
          <p:nvPr/>
        </p:nvSpPr>
        <p:spPr bwMode="auto">
          <a:xfrm>
            <a:off x="6647347"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smtClean="0">
                <a:solidFill>
                  <a:srgbClr val="2D2D8A"/>
                </a:solidFill>
                <a:latin typeface="+mn-lt"/>
                <a:ea typeface="HG丸ｺﾞｼｯｸM-PRO"/>
                <a:cs typeface="Arial" panose="020B0604020202020204" pitchFamily="34" charset="0"/>
              </a:rPr>
              <a:t>2021</a:t>
            </a:r>
            <a:endParaRPr kumimoji="1" lang="ja-JP" altLang="en-US" sz="1600" b="1" smtClean="0">
              <a:solidFill>
                <a:srgbClr val="2D2D8A"/>
              </a:solidFill>
              <a:latin typeface="+mn-lt"/>
              <a:ea typeface="HG丸ｺﾞｼｯｸM-PRO"/>
              <a:cs typeface="Arial" panose="020B0604020202020204" pitchFamily="34" charset="0"/>
            </a:endParaRPr>
          </a:p>
        </p:txBody>
      </p:sp>
      <p:sp>
        <p:nvSpPr>
          <p:cNvPr id="16" name="テキスト ボックス 15"/>
          <p:cNvSpPr txBox="1">
            <a:spLocks noChangeArrowheads="1"/>
          </p:cNvSpPr>
          <p:nvPr/>
        </p:nvSpPr>
        <p:spPr bwMode="auto">
          <a:xfrm>
            <a:off x="7724094" y="5897587"/>
            <a:ext cx="7681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ct val="0"/>
              </a:spcBef>
              <a:buSzTx/>
              <a:buFontTx/>
              <a:buNone/>
            </a:pPr>
            <a:r>
              <a:rPr kumimoji="1" lang="en-US" altLang="ja-JP" sz="1600" b="1" dirty="0" smtClean="0">
                <a:solidFill>
                  <a:srgbClr val="2D2D8A"/>
                </a:solidFill>
                <a:latin typeface="+mn-lt"/>
                <a:ea typeface="HG丸ｺﾞｼｯｸM-PRO"/>
                <a:cs typeface="Arial" panose="020B0604020202020204" pitchFamily="34" charset="0"/>
              </a:rPr>
              <a:t>2022</a:t>
            </a:r>
            <a:endParaRPr kumimoji="1" lang="ja-JP" altLang="en-US" sz="1600" b="1" dirty="0" smtClean="0">
              <a:solidFill>
                <a:srgbClr val="2D2D8A"/>
              </a:solidFill>
              <a:latin typeface="+mn-lt"/>
              <a:ea typeface="HG丸ｺﾞｼｯｸM-PRO"/>
              <a:cs typeface="Arial" panose="020B0604020202020204" pitchFamily="34" charset="0"/>
            </a:endParaRPr>
          </a:p>
        </p:txBody>
      </p:sp>
      <p:sp>
        <p:nvSpPr>
          <p:cNvPr id="17" name="角丸四角形 20"/>
          <p:cNvSpPr/>
          <p:nvPr/>
        </p:nvSpPr>
        <p:spPr>
          <a:xfrm>
            <a:off x="2609851" y="4600575"/>
            <a:ext cx="1689108" cy="1132682"/>
          </a:xfrm>
          <a:prstGeom prst="roundRect">
            <a:avLst/>
          </a:prstGeom>
          <a:solidFill>
            <a:schemeClr val="accent1">
              <a:lumMod val="90000"/>
            </a:schemeClr>
          </a:solidFill>
          <a:ln w="285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p:spPr>
        <p:txBody>
          <a:bodyPr wrap="square" lIns="72000" rIns="72000" anchor="ctr" anchorCtr="0"/>
          <a:lstStyle/>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rPr>
              <a:t>Phase II - Demos </a:t>
            </a:r>
            <a:r>
              <a:rPr kumimoji="0" lang="en-US" altLang="ja-JP" sz="1600" b="0" i="0" u="none" strike="noStrike" kern="0" cap="none" spc="0" normalizeH="0" baseline="0" noProof="0" dirty="0" err="1" smtClean="0">
                <a:ln>
                  <a:noFill/>
                </a:ln>
                <a:solidFill>
                  <a:srgbClr val="2D2D8A"/>
                </a:solidFill>
                <a:effectLst/>
                <a:uLnTx/>
                <a:uFillTx/>
                <a:latin typeface="+mn-lt"/>
                <a:ea typeface="ＤＨＰ特太ゴシック体" panose="020B0500000000000000" pitchFamily="50" charset="-128"/>
              </a:rPr>
              <a:t>PoC</a:t>
            </a:r>
            <a:r>
              <a:rPr kumimoji="0" lang="en-US" altLang="ja-JP" sz="1600" b="0" i="0" u="none" strike="noStrike" kern="0" cap="none" spc="0" normalizeH="0" baseline="0" noProof="0" dirty="0" smtClean="0">
                <a:ln>
                  <a:noFill/>
                </a:ln>
                <a:solidFill>
                  <a:srgbClr val="2D2D8A"/>
                </a:solidFill>
                <a:effectLst/>
                <a:uLnTx/>
                <a:uFillTx/>
                <a:latin typeface="+mn-lt"/>
                <a:ea typeface="ＤＨＰ特太ゴシック体" panose="020B0500000000000000" pitchFamily="50" charset="-128"/>
              </a:rPr>
              <a:t> - </a:t>
            </a:r>
            <a:r>
              <a:rPr kumimoji="0" lang="en-US" altLang="ja-JP"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rPr>
              <a:t>Core Techs Components </a:t>
            </a:r>
            <a:endParaRPr kumimoji="0" lang="ja-JP" altLang="en-US"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endParaRPr>
          </a:p>
        </p:txBody>
      </p:sp>
      <p:sp>
        <p:nvSpPr>
          <p:cNvPr id="20" name="角丸四角形 23"/>
          <p:cNvSpPr/>
          <p:nvPr/>
        </p:nvSpPr>
        <p:spPr>
          <a:xfrm>
            <a:off x="6700056" y="3421189"/>
            <a:ext cx="1997011" cy="1077218"/>
          </a:xfrm>
          <a:prstGeom prst="roundRect">
            <a:avLst>
              <a:gd name="adj" fmla="val 1482"/>
            </a:avLst>
          </a:prstGeom>
          <a:noFill/>
          <a:ln w="25400" cap="flat" cmpd="sng" algn="ctr">
            <a:noFill/>
            <a:prstDash val="solid"/>
          </a:ln>
          <a:effectLst/>
        </p:spPr>
        <p:txBody>
          <a:bodyPr wrap="square" lIns="72000" rIns="72000" anchor="ctr" anchorCtr="0">
            <a:spAutoFit/>
          </a:bodyPr>
          <a:lstStyle/>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C00000"/>
                </a:solidFill>
                <a:effectLst/>
                <a:uLnTx/>
                <a:uFillTx/>
                <a:latin typeface="+mn-lt"/>
                <a:ea typeface="ＤＨＰ特太ゴシック体" panose="020B0500000000000000" pitchFamily="50" charset="-128"/>
              </a:rPr>
              <a:t>Later </a:t>
            </a:r>
            <a:r>
              <a:rPr kumimoji="0" lang="en-US" altLang="ja-JP"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rPr>
              <a:t>5G introduction</a:t>
            </a:r>
          </a:p>
          <a:p>
            <a:pPr marL="0" marR="0" lvl="0" indent="0" defTabSz="914400" eaLnBrk="0" fontAlgn="auto" latinLnBrk="0" hangingPunct="0">
              <a:spcBef>
                <a:spcPts val="0"/>
              </a:spcBef>
              <a:spcAft>
                <a:spcPts val="0"/>
              </a:spcAft>
              <a:buClrTx/>
              <a:buSzTx/>
              <a:buFontTx/>
              <a:buNone/>
              <a:tabLst/>
              <a:defRPr/>
            </a:pPr>
            <a:r>
              <a:rPr lang="en-US" altLang="ja-JP" sz="1600" b="0" kern="0" dirty="0">
                <a:solidFill>
                  <a:srgbClr val="C00000"/>
                </a:solidFill>
                <a:latin typeface="+mn-lt"/>
                <a:ea typeface="ＤＨＰ特太ゴシック体" panose="020B0500000000000000" pitchFamily="50" charset="-128"/>
              </a:rPr>
              <a:t>h</a:t>
            </a:r>
            <a:r>
              <a:rPr kumimoji="0" lang="en-US" altLang="ja-JP" sz="1600" b="0" i="0" u="none" strike="noStrike" kern="0" cap="none" spc="0" normalizeH="0" baseline="0" noProof="0" dirty="0" err="1" smtClean="0">
                <a:ln>
                  <a:noFill/>
                </a:ln>
                <a:solidFill>
                  <a:srgbClr val="C00000"/>
                </a:solidFill>
                <a:effectLst/>
                <a:uLnTx/>
                <a:uFillTx/>
                <a:latin typeface="+mn-lt"/>
                <a:ea typeface="ＤＨＰ特太ゴシック体" panose="020B0500000000000000" pitchFamily="50" charset="-128"/>
              </a:rPr>
              <a:t>igher</a:t>
            </a:r>
            <a:r>
              <a:rPr kumimoji="0" lang="en-US" altLang="ja-JP" sz="1600" b="0" i="0" u="none" strike="noStrike" kern="0" cap="none" spc="0" normalizeH="0" baseline="0" noProof="0" dirty="0" smtClean="0">
                <a:ln>
                  <a:noFill/>
                </a:ln>
                <a:solidFill>
                  <a:srgbClr val="C00000"/>
                </a:solidFill>
                <a:effectLst/>
                <a:uLnTx/>
                <a:uFillTx/>
                <a:latin typeface="+mn-lt"/>
                <a:ea typeface="ＤＨＰ特太ゴシック体" panose="020B0500000000000000" pitchFamily="50" charset="-128"/>
              </a:rPr>
              <a:t> </a:t>
            </a:r>
            <a:r>
              <a:rPr kumimoji="0" lang="en-US" altLang="ja-JP"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rPr>
              <a:t>frequency </a:t>
            </a:r>
            <a:r>
              <a:rPr kumimoji="0" lang="en-US" altLang="ja-JP" sz="1600" b="0" i="0" u="none" strike="noStrike" kern="0" cap="none" spc="0" normalizeH="0" baseline="0" noProof="0" dirty="0" smtClean="0">
                <a:ln>
                  <a:noFill/>
                </a:ln>
                <a:solidFill>
                  <a:srgbClr val="C00000"/>
                </a:solidFill>
                <a:effectLst/>
                <a:uLnTx/>
                <a:uFillTx/>
                <a:latin typeface="+mn-lt"/>
                <a:ea typeface="ＤＨＰ特太ゴシック体" panose="020B0500000000000000" pitchFamily="50" charset="-128"/>
              </a:rPr>
              <a:t>bands</a:t>
            </a:r>
            <a:endParaRPr kumimoji="0" lang="ja-JP" altLang="en-US"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endParaRPr>
          </a:p>
        </p:txBody>
      </p:sp>
      <p:sp>
        <p:nvSpPr>
          <p:cNvPr id="27" name="右矢印 31"/>
          <p:cNvSpPr/>
          <p:nvPr/>
        </p:nvSpPr>
        <p:spPr bwMode="auto">
          <a:xfrm>
            <a:off x="610504" y="4824848"/>
            <a:ext cx="1928813" cy="802085"/>
          </a:xfrm>
          <a:prstGeom prst="rightArrow">
            <a:avLst>
              <a:gd name="adj1" fmla="val 69628"/>
              <a:gd name="adj2" fmla="val 51635"/>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p:spPr>
        <p:txBody>
          <a:bodyPr wrap="square" lIns="72000" rIns="72000" anchor="t" anchorCtr="0">
            <a:noAutofit/>
          </a:bodyPr>
          <a:lstStyle/>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2D2D8A"/>
                </a:solidFill>
                <a:uLnTx/>
                <a:uFillTx/>
                <a:latin typeface="+mn-lt"/>
                <a:ea typeface="ＤＨＰ特太ゴシック体" panose="020B0500000000000000" pitchFamily="50" charset="-128"/>
              </a:rPr>
              <a:t>Phase </a:t>
            </a:r>
            <a:r>
              <a:rPr kumimoji="0" lang="en-US" altLang="ja-JP" sz="1600" b="0" i="0" u="none" strike="noStrike" kern="0" cap="none" spc="0" normalizeH="0" baseline="0" noProof="0" dirty="0">
                <a:ln>
                  <a:noFill/>
                </a:ln>
                <a:solidFill>
                  <a:srgbClr val="2D2D8A"/>
                </a:solidFill>
                <a:uLnTx/>
                <a:uFillTx/>
                <a:latin typeface="+mn-lt"/>
                <a:ea typeface="ＤＨＰ特太ゴシック体" panose="020B0500000000000000" pitchFamily="50" charset="-128"/>
              </a:rPr>
              <a:t>I </a:t>
            </a:r>
            <a:r>
              <a:rPr kumimoji="0" lang="en-US" altLang="ja-JP" sz="1600" b="0" i="0" u="none" strike="noStrike" kern="0" cap="none" spc="0" normalizeH="0" baseline="0" noProof="0" dirty="0" smtClean="0">
                <a:ln>
                  <a:noFill/>
                </a:ln>
                <a:solidFill>
                  <a:srgbClr val="2D2D8A"/>
                </a:solidFill>
                <a:uLnTx/>
                <a:uFillTx/>
                <a:latin typeface="+mn-lt"/>
                <a:ea typeface="ＤＨＰ特太ゴシック体" panose="020B0500000000000000" pitchFamily="50" charset="-128"/>
              </a:rPr>
              <a:t>Core </a:t>
            </a:r>
            <a:r>
              <a:rPr kumimoji="0" lang="en-US" altLang="ja-JP" sz="1600" b="0" i="0" u="none" strike="noStrike" kern="0" cap="none" spc="0" normalizeH="0" baseline="0" noProof="0" dirty="0">
                <a:ln>
                  <a:noFill/>
                </a:ln>
                <a:solidFill>
                  <a:srgbClr val="2D2D8A"/>
                </a:solidFill>
                <a:uLnTx/>
                <a:uFillTx/>
                <a:latin typeface="+mn-lt"/>
                <a:ea typeface="ＤＨＰ特太ゴシック体" panose="020B0500000000000000" pitchFamily="50" charset="-128"/>
              </a:rPr>
              <a:t>Techs</a:t>
            </a:r>
            <a:endParaRPr kumimoji="0" lang="ja-JP" altLang="en-US" sz="1600" b="0" i="0" u="none" strike="noStrike" kern="0" cap="none" spc="0" normalizeH="0" baseline="0" noProof="0" dirty="0">
              <a:ln>
                <a:noFill/>
              </a:ln>
              <a:solidFill>
                <a:srgbClr val="2D2D8A"/>
              </a:solidFill>
              <a:uLnTx/>
              <a:uFillTx/>
              <a:latin typeface="+mn-lt"/>
              <a:ea typeface="ＤＨＰ特太ゴシック体" panose="020B0500000000000000" pitchFamily="50" charset="-128"/>
            </a:endParaRPr>
          </a:p>
        </p:txBody>
      </p:sp>
      <p:sp>
        <p:nvSpPr>
          <p:cNvPr id="30" name="Rectangle 2"/>
          <p:cNvSpPr txBox="1">
            <a:spLocks noChangeArrowheads="1"/>
          </p:cNvSpPr>
          <p:nvPr/>
        </p:nvSpPr>
        <p:spPr bwMode="auto">
          <a:xfrm>
            <a:off x="273132" y="1412777"/>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mn-lt"/>
              </a:rPr>
              <a:t>5G - research, demo and… deploy</a:t>
            </a:r>
            <a:endParaRPr lang="en-GB" sz="2600" dirty="0">
              <a:solidFill>
                <a:srgbClr val="C00000"/>
              </a:solidFill>
              <a:latin typeface="+mn-lt"/>
            </a:endParaRPr>
          </a:p>
        </p:txBody>
      </p:sp>
      <p:sp>
        <p:nvSpPr>
          <p:cNvPr id="7" name="角丸四角形 10"/>
          <p:cNvSpPr/>
          <p:nvPr/>
        </p:nvSpPr>
        <p:spPr>
          <a:xfrm>
            <a:off x="3454406" y="3506764"/>
            <a:ext cx="2709174" cy="912642"/>
          </a:xfrm>
          <a:prstGeom prst="roundRect">
            <a:avLst/>
          </a:prstGeom>
          <a:solidFill>
            <a:srgbClr val="89FF8F"/>
          </a:solidFill>
          <a:ln w="285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p:spPr>
        <p:txBody>
          <a:bodyPr wrap="square" lIns="36000" rIns="0" anchor="t" anchorCtr="0"/>
          <a:lstStyle/>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rPr>
              <a:t>Phase III a</a:t>
            </a:r>
            <a:r>
              <a:rPr kumimoji="0" lang="en-US" altLang="ja-JP" sz="1600" b="0" i="0" u="none" strike="noStrike" kern="0" cap="none" spc="0" normalizeH="0" baseline="0" noProof="0" dirty="0" smtClean="0">
                <a:ln>
                  <a:noFill/>
                </a:ln>
                <a:solidFill>
                  <a:srgbClr val="2D2D8A"/>
                </a:solidFill>
                <a:effectLst/>
                <a:uLnTx/>
                <a:uFillTx/>
                <a:latin typeface="+mn-lt"/>
                <a:ea typeface="ＤＨＰ特太ゴシック体" panose="020B0500000000000000" pitchFamily="50" charset="-128"/>
              </a:rPr>
              <a:t>) Verification Demo/Trial -</a:t>
            </a:r>
            <a:endParaRPr kumimoji="0" lang="en-US" altLang="ja-JP"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endParaRPr>
          </a:p>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2D2D8A"/>
                </a:solidFill>
                <a:effectLst/>
                <a:uLnTx/>
                <a:uFillTx/>
                <a:latin typeface="+mn-lt"/>
                <a:ea typeface="ＤＨＰ特太ゴシック体" panose="020B0500000000000000" pitchFamily="50" charset="-128"/>
              </a:rPr>
              <a:t>Integration radio + </a:t>
            </a:r>
            <a:r>
              <a:rPr kumimoji="0" lang="en-US" altLang="ja-JP" sz="1600" b="0" i="0" u="none" strike="noStrike" kern="0" cap="none" spc="0" normalizeH="0" baseline="0" noProof="0" dirty="0" err="1" smtClean="0">
                <a:ln>
                  <a:noFill/>
                </a:ln>
                <a:solidFill>
                  <a:srgbClr val="2D2D8A"/>
                </a:solidFill>
                <a:effectLst/>
                <a:uLnTx/>
                <a:uFillTx/>
                <a:latin typeface="+mn-lt"/>
                <a:ea typeface="ＤＨＰ特太ゴシック体" panose="020B0500000000000000" pitchFamily="50" charset="-128"/>
              </a:rPr>
              <a:t>netw</a:t>
            </a:r>
            <a:r>
              <a:rPr kumimoji="0" lang="en-US" altLang="ja-JP" sz="1600" b="0" i="0" u="none" strike="noStrike" kern="0" cap="none" spc="0" normalizeH="0" baseline="0" noProof="0" dirty="0" smtClean="0">
                <a:ln>
                  <a:noFill/>
                </a:ln>
                <a:solidFill>
                  <a:srgbClr val="2D2D8A"/>
                </a:solidFill>
                <a:effectLst/>
                <a:uLnTx/>
                <a:uFillTx/>
                <a:latin typeface="+mn-lt"/>
                <a:ea typeface="ＤＨＰ特太ゴシック体" panose="020B0500000000000000" pitchFamily="50" charset="-128"/>
              </a:rPr>
              <a:t> </a:t>
            </a:r>
            <a:endParaRPr kumimoji="0" lang="ja-JP" altLang="en-US" sz="1600" b="0" i="0" u="none" strike="noStrike" kern="0" cap="none" spc="0" normalizeH="0" baseline="0" noProof="0" dirty="0">
              <a:ln>
                <a:noFill/>
              </a:ln>
              <a:solidFill>
                <a:srgbClr val="2D2D8A"/>
              </a:solidFill>
              <a:effectLst/>
              <a:uLnTx/>
              <a:uFillTx/>
              <a:latin typeface="+mn-lt"/>
              <a:ea typeface="ＤＨＰ特太ゴシック体" panose="020B0500000000000000" pitchFamily="50" charset="-128"/>
            </a:endParaRPr>
          </a:p>
        </p:txBody>
      </p:sp>
      <p:sp>
        <p:nvSpPr>
          <p:cNvPr id="18" name="正方形/長方形 24"/>
          <p:cNvSpPr>
            <a:spLocks noChangeArrowheads="1"/>
          </p:cNvSpPr>
          <p:nvPr/>
        </p:nvSpPr>
        <p:spPr bwMode="auto">
          <a:xfrm>
            <a:off x="4546805" y="4630130"/>
            <a:ext cx="33303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nchor="ctr" anchorCtr="0">
            <a:spAutoFit/>
          </a:bodyPr>
          <a:lstStyle>
            <a:lvl1pPr>
              <a:spcBef>
                <a:spcPct val="20000"/>
              </a:spcBef>
              <a:buSzPct val="90000"/>
              <a:buBlip>
                <a:blip r:embed="rId3"/>
              </a:buBlip>
              <a:defRPr sz="2800">
                <a:solidFill>
                  <a:srgbClr val="404040"/>
                </a:solidFill>
                <a:latin typeface="Calibri" panose="020F0502020204030204" pitchFamily="34" charset="0"/>
                <a:ea typeface="Calibri" panose="020F0502020204030204" pitchFamily="34" charset="0"/>
                <a:cs typeface="Calibri" panose="020F0502020204030204" pitchFamily="34" charset="0"/>
              </a:defRPr>
            </a:lvl1pPr>
            <a:lvl2pPr marL="742950" indent="-285750">
              <a:spcBef>
                <a:spcPct val="20000"/>
              </a:spcBef>
              <a:buClr>
                <a:schemeClr val="tx2"/>
              </a:buClr>
              <a:buSzPct val="120000"/>
              <a:buBlip>
                <a:blip r:embed="rId3"/>
              </a:buBlip>
              <a:defRPr sz="2400">
                <a:solidFill>
                  <a:srgbClr val="404040"/>
                </a:solidFill>
                <a:latin typeface="Calibri" panose="020F0502020204030204" pitchFamily="34" charset="0"/>
                <a:ea typeface="Calibri" panose="020F0502020204030204" pitchFamily="34" charset="0"/>
                <a:cs typeface="Calibri" panose="020F0502020204030204" pitchFamily="34" charset="0"/>
              </a:defRPr>
            </a:lvl2pPr>
            <a:lvl3pPr marL="1143000" indent="-228600">
              <a:spcBef>
                <a:spcPct val="20000"/>
              </a:spcBef>
              <a:buClr>
                <a:schemeClr val="tx2"/>
              </a:buClr>
              <a:buSzPct val="120000"/>
              <a:buBlip>
                <a:blip r:embed="rId3"/>
              </a:buBlip>
              <a:defRPr sz="2000">
                <a:solidFill>
                  <a:srgbClr val="404040"/>
                </a:solidFill>
                <a:latin typeface="Calibri" panose="020F0502020204030204" pitchFamily="34" charset="0"/>
                <a:ea typeface="Calibri" panose="020F0502020204030204" pitchFamily="34" charset="0"/>
                <a:cs typeface="Calibri" panose="020F0502020204030204" pitchFamily="34" charset="0"/>
              </a:defRPr>
            </a:lvl3pPr>
            <a:lvl4pPr marL="1600200" indent="-228600">
              <a:spcBef>
                <a:spcPct val="20000"/>
              </a:spcBef>
              <a:buClr>
                <a:schemeClr val="tx2"/>
              </a:buClr>
              <a:buSzPct val="120000"/>
              <a:buBlip>
                <a:blip r:embed="rId3"/>
              </a:buBlip>
              <a:defRPr sz="1600">
                <a:solidFill>
                  <a:srgbClr val="404040"/>
                </a:solidFill>
                <a:latin typeface="Calibri" panose="020F0502020204030204" pitchFamily="34" charset="0"/>
                <a:ea typeface="Calibri" panose="020F0502020204030204" pitchFamily="34" charset="0"/>
                <a:cs typeface="Calibri" panose="020F0502020204030204" pitchFamily="34" charset="0"/>
              </a:defRPr>
            </a:lvl4pPr>
            <a:lvl5pPr marL="2057400" indent="-228600">
              <a:spcBef>
                <a:spcPct val="20000"/>
              </a:spcBef>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chemeClr val="tx2"/>
              </a:buClr>
              <a:buSzPct val="120000"/>
              <a:buBlip>
                <a:blip r:embed="rId3"/>
              </a:buBlip>
              <a:defRPr sz="1400">
                <a:solidFill>
                  <a:srgbClr val="404040"/>
                </a:solidFill>
                <a:latin typeface="Calibri" panose="020F0502020204030204" pitchFamily="34" charset="0"/>
                <a:ea typeface="Calibri" panose="020F0502020204030204" pitchFamily="34" charset="0"/>
                <a:cs typeface="Calibri" panose="020F0502020204030204" pitchFamily="34" charset="0"/>
              </a:defRPr>
            </a:lvl9pPr>
          </a:lstStyle>
          <a:p>
            <a:pPr>
              <a:spcBef>
                <a:spcPts val="0"/>
              </a:spcBef>
              <a:spcAft>
                <a:spcPts val="0"/>
              </a:spcAft>
              <a:buSzTx/>
              <a:buFontTx/>
              <a:buNone/>
            </a:pPr>
            <a:r>
              <a:rPr kumimoji="1" lang="en-US" altLang="ja-JP" sz="1600" b="0" dirty="0" smtClean="0">
                <a:solidFill>
                  <a:srgbClr val="2D2D8A"/>
                </a:solidFill>
                <a:latin typeface="+mn-lt"/>
                <a:ea typeface="ＤＨＰ特太ゴシック体"/>
                <a:cs typeface="Arial" panose="020B0604020202020204" pitchFamily="34" charset="0"/>
              </a:rPr>
              <a:t>Phase III b) Integrated Verification </a:t>
            </a:r>
            <a:r>
              <a:rPr kumimoji="1" lang="en-US" altLang="ja-JP" sz="1600" b="0" dirty="0" smtClean="0">
                <a:solidFill>
                  <a:srgbClr val="2D2D8A"/>
                </a:solidFill>
                <a:latin typeface="+mn-lt"/>
                <a:ea typeface="ＤＨＰ特太ゴシック体"/>
                <a:cs typeface="Arial" panose="020B0604020202020204" pitchFamily="34" charset="0"/>
              </a:rPr>
              <a:t>Trial services/functions </a:t>
            </a:r>
            <a:r>
              <a:rPr kumimoji="1" lang="en-US" altLang="ja-JP" sz="1600" b="0" dirty="0" smtClean="0">
                <a:solidFill>
                  <a:srgbClr val="2D2D8A"/>
                </a:solidFill>
                <a:latin typeface="+mn-lt"/>
                <a:ea typeface="ＤＨＰ特太ゴシック体"/>
                <a:cs typeface="Arial" panose="020B0604020202020204" pitchFamily="34" charset="0"/>
              </a:rPr>
              <a:t>- </a:t>
            </a:r>
          </a:p>
          <a:p>
            <a:pPr>
              <a:spcBef>
                <a:spcPts val="0"/>
              </a:spcBef>
              <a:spcAft>
                <a:spcPts val="0"/>
              </a:spcAft>
              <a:buSzTx/>
              <a:buFontTx/>
              <a:buNone/>
            </a:pPr>
            <a:r>
              <a:rPr kumimoji="1" lang="en-US" altLang="ja-JP" sz="1600" b="0" dirty="0" smtClean="0">
                <a:solidFill>
                  <a:srgbClr val="2D2D8A"/>
                </a:solidFill>
                <a:latin typeface="+mn-lt"/>
                <a:ea typeface="ＤＨＰ特太ゴシック体"/>
                <a:cs typeface="Arial" panose="020B0604020202020204" pitchFamily="34" charset="0"/>
              </a:rPr>
              <a:t>radio + network + applications </a:t>
            </a:r>
            <a:endParaRPr kumimoji="1" lang="ja-JP" altLang="en-US" sz="1600" b="0" dirty="0" smtClean="0">
              <a:solidFill>
                <a:srgbClr val="2D2D8A"/>
              </a:solidFill>
              <a:latin typeface="+mn-lt"/>
              <a:ea typeface="ＤＨＰ特太ゴシック体"/>
              <a:cs typeface="Arial" panose="020B0604020202020204" pitchFamily="34" charset="0"/>
            </a:endParaRPr>
          </a:p>
        </p:txBody>
      </p:sp>
      <p:sp>
        <p:nvSpPr>
          <p:cNvPr id="19" name="角丸四角形 22"/>
          <p:cNvSpPr/>
          <p:nvPr/>
        </p:nvSpPr>
        <p:spPr>
          <a:xfrm>
            <a:off x="5211774" y="2619297"/>
            <a:ext cx="3152142" cy="646986"/>
          </a:xfrm>
          <a:prstGeom prst="roundRect">
            <a:avLst/>
          </a:prstGeom>
          <a:noFill/>
          <a:ln w="25400" cap="flat" cmpd="sng" algn="ctr">
            <a:noFill/>
            <a:prstDash val="solid"/>
          </a:ln>
          <a:effectLst/>
        </p:spPr>
        <p:txBody>
          <a:bodyPr wrap="square" lIns="72000" rIns="72000" anchor="ctr" anchorCtr="0">
            <a:spAutoFit/>
          </a:bodyPr>
          <a:lstStyle/>
          <a:p>
            <a:pPr marL="0" marR="0" lvl="0" indent="0" defTabSz="914400" eaLnBrk="0" fontAlgn="auto" latinLnBrk="0" hangingPunct="0">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rPr>
              <a:t>Early 5G </a:t>
            </a:r>
            <a:r>
              <a:rPr kumimoji="0" lang="en-US" altLang="ja-JP" sz="1600" b="0" i="0" u="none" strike="noStrike" kern="0" cap="none" spc="0" normalizeH="0" baseline="0" noProof="0" dirty="0" smtClean="0">
                <a:ln>
                  <a:noFill/>
                </a:ln>
                <a:solidFill>
                  <a:srgbClr val="C00000"/>
                </a:solidFill>
                <a:effectLst/>
                <a:uLnTx/>
                <a:uFillTx/>
                <a:latin typeface="+mn-lt"/>
                <a:ea typeface="ＤＨＰ特太ゴシック体" panose="020B0500000000000000" pitchFamily="50" charset="-128"/>
              </a:rPr>
              <a:t>introduction </a:t>
            </a:r>
            <a:r>
              <a:rPr lang="en-US" altLang="ja-JP" sz="1600" b="0" kern="0" dirty="0" smtClean="0">
                <a:solidFill>
                  <a:srgbClr val="C00000"/>
                </a:solidFill>
                <a:latin typeface="+mn-lt"/>
                <a:ea typeface="ＤＨＰ特太ゴシック体" panose="020B0500000000000000" pitchFamily="50" charset="-128"/>
              </a:rPr>
              <a:t>l</a:t>
            </a:r>
            <a:r>
              <a:rPr kumimoji="0" lang="en-US" altLang="ja-JP" sz="1600" b="0" i="0" u="none" strike="noStrike" kern="0" cap="none" spc="0" normalizeH="0" baseline="0" noProof="0" dirty="0" err="1" smtClean="0">
                <a:ln>
                  <a:noFill/>
                </a:ln>
                <a:solidFill>
                  <a:srgbClr val="C00000"/>
                </a:solidFill>
                <a:effectLst/>
                <a:uLnTx/>
                <a:uFillTx/>
                <a:latin typeface="+mn-lt"/>
                <a:ea typeface="ＤＨＰ特太ゴシック体" panose="020B0500000000000000" pitchFamily="50" charset="-128"/>
              </a:rPr>
              <a:t>ower</a:t>
            </a:r>
            <a:r>
              <a:rPr kumimoji="0" lang="en-US" altLang="ja-JP" sz="1600" b="0" i="0" u="none" strike="noStrike" kern="0" cap="none" spc="0" normalizeH="0" baseline="0" noProof="0" dirty="0" smtClean="0">
                <a:ln>
                  <a:noFill/>
                </a:ln>
                <a:solidFill>
                  <a:srgbClr val="C00000"/>
                </a:solidFill>
                <a:effectLst/>
                <a:uLnTx/>
                <a:uFillTx/>
                <a:latin typeface="+mn-lt"/>
                <a:ea typeface="ＤＨＰ特太ゴシック体" panose="020B0500000000000000" pitchFamily="50" charset="-128"/>
              </a:rPr>
              <a:t> </a:t>
            </a:r>
            <a:r>
              <a:rPr kumimoji="0" lang="en-US" altLang="ja-JP"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rPr>
              <a:t>frequency bands</a:t>
            </a:r>
            <a:endParaRPr kumimoji="0" lang="ja-JP" altLang="en-US" sz="1600" b="0" i="0" u="none" strike="noStrike" kern="0" cap="none" spc="0" normalizeH="0" baseline="0" noProof="0" dirty="0">
              <a:ln>
                <a:noFill/>
              </a:ln>
              <a:solidFill>
                <a:srgbClr val="C00000"/>
              </a:solidFill>
              <a:effectLst/>
              <a:uLnTx/>
              <a:uFillTx/>
              <a:latin typeface="+mn-lt"/>
              <a:ea typeface="ＤＨＰ特太ゴシック体" panose="020B0500000000000000" pitchFamily="50" charset="-128"/>
            </a:endParaRPr>
          </a:p>
        </p:txBody>
      </p:sp>
      <p:grpSp>
        <p:nvGrpSpPr>
          <p:cNvPr id="8" name="Group 7"/>
          <p:cNvGrpSpPr/>
          <p:nvPr/>
        </p:nvGrpSpPr>
        <p:grpSpPr>
          <a:xfrm>
            <a:off x="5490305" y="2444702"/>
            <a:ext cx="572457" cy="216000"/>
            <a:chOff x="642154" y="2186001"/>
            <a:chExt cx="572457" cy="216000"/>
          </a:xfrm>
        </p:grpSpPr>
        <p:sp>
          <p:nvSpPr>
            <p:cNvPr id="2" name="Oval 1"/>
            <p:cNvSpPr/>
            <p:nvPr/>
          </p:nvSpPr>
          <p:spPr bwMode="auto">
            <a:xfrm>
              <a:off x="642154" y="2186001"/>
              <a:ext cx="216000" cy="216000"/>
            </a:xfrm>
            <a:prstGeom prst="ellipse">
              <a:avLst/>
            </a:prstGeom>
            <a:solidFill>
              <a:schemeClr val="bg1"/>
            </a:solidFill>
            <a:ln w="57150">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6" name="Right Arrow 5"/>
            <p:cNvSpPr/>
            <p:nvPr/>
          </p:nvSpPr>
          <p:spPr bwMode="auto">
            <a:xfrm>
              <a:off x="842695" y="2191416"/>
              <a:ext cx="371916" cy="205171"/>
            </a:xfrm>
            <a:prstGeom prst="rightArrow">
              <a:avLst/>
            </a:prstGeom>
            <a:solidFill>
              <a:srgbClr val="C0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grpSp>
        <p:nvGrpSpPr>
          <p:cNvPr id="32" name="Group 31"/>
          <p:cNvGrpSpPr/>
          <p:nvPr/>
        </p:nvGrpSpPr>
        <p:grpSpPr>
          <a:xfrm>
            <a:off x="6954158" y="3221547"/>
            <a:ext cx="572457" cy="216000"/>
            <a:chOff x="642154" y="2186001"/>
            <a:chExt cx="572457" cy="216000"/>
          </a:xfrm>
        </p:grpSpPr>
        <p:sp>
          <p:nvSpPr>
            <p:cNvPr id="40" name="Oval 39"/>
            <p:cNvSpPr/>
            <p:nvPr/>
          </p:nvSpPr>
          <p:spPr bwMode="auto">
            <a:xfrm>
              <a:off x="642154" y="2186001"/>
              <a:ext cx="216000" cy="216000"/>
            </a:xfrm>
            <a:prstGeom prst="ellipse">
              <a:avLst/>
            </a:prstGeom>
            <a:solidFill>
              <a:schemeClr val="bg1"/>
            </a:solidFill>
            <a:ln w="57150">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41" name="Right Arrow 40"/>
            <p:cNvSpPr/>
            <p:nvPr/>
          </p:nvSpPr>
          <p:spPr bwMode="auto">
            <a:xfrm>
              <a:off x="842695" y="2191416"/>
              <a:ext cx="371916" cy="205171"/>
            </a:xfrm>
            <a:prstGeom prst="rightArrow">
              <a:avLst/>
            </a:prstGeom>
            <a:solidFill>
              <a:srgbClr val="C0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grpSp>
        <p:nvGrpSpPr>
          <p:cNvPr id="42" name="Group 41"/>
          <p:cNvGrpSpPr/>
          <p:nvPr/>
        </p:nvGrpSpPr>
        <p:grpSpPr>
          <a:xfrm>
            <a:off x="3193297" y="2137982"/>
            <a:ext cx="1321548" cy="1400105"/>
            <a:chOff x="3240595" y="4329456"/>
            <a:chExt cx="1321548" cy="1400105"/>
          </a:xfrm>
        </p:grpSpPr>
        <p:sp>
          <p:nvSpPr>
            <p:cNvPr id="43" name="Freeform 42"/>
            <p:cNvSpPr/>
            <p:nvPr/>
          </p:nvSpPr>
          <p:spPr bwMode="auto">
            <a:xfrm>
              <a:off x="3486378" y="5092378"/>
              <a:ext cx="1075765" cy="637183"/>
            </a:xfrm>
            <a:custGeom>
              <a:avLst/>
              <a:gdLst>
                <a:gd name="connsiteX0" fmla="*/ 0 w 1075765"/>
                <a:gd name="connsiteY0" fmla="*/ 326867 h 637183"/>
                <a:gd name="connsiteX1" fmla="*/ 508920 w 1075765"/>
                <a:gd name="connsiteY1" fmla="*/ 637183 h 637183"/>
                <a:gd name="connsiteX2" fmla="*/ 1075765 w 1075765"/>
                <a:gd name="connsiteY2" fmla="*/ 318591 h 637183"/>
                <a:gd name="connsiteX3" fmla="*/ 508920 w 1075765"/>
                <a:gd name="connsiteY3" fmla="*/ 0 h 637183"/>
                <a:gd name="connsiteX4" fmla="*/ 0 w 1075765"/>
                <a:gd name="connsiteY4" fmla="*/ 326867 h 637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765" h="637183">
                  <a:moveTo>
                    <a:pt x="0" y="326867"/>
                  </a:moveTo>
                  <a:lnTo>
                    <a:pt x="508920" y="637183"/>
                  </a:lnTo>
                  <a:lnTo>
                    <a:pt x="1075765" y="318591"/>
                  </a:lnTo>
                  <a:lnTo>
                    <a:pt x="508920" y="0"/>
                  </a:lnTo>
                  <a:lnTo>
                    <a:pt x="0" y="326867"/>
                  </a:lnTo>
                  <a:close/>
                </a:path>
              </a:pathLst>
            </a:custGeom>
            <a:gradFill flip="none" rotWithShape="1">
              <a:gsLst>
                <a:gs pos="0">
                  <a:schemeClr val="accent1">
                    <a:shade val="30000"/>
                    <a:satMod val="115000"/>
                    <a:alpha val="30000"/>
                  </a:schemeClr>
                </a:gs>
                <a:gs pos="100000">
                  <a:schemeClr val="bg1">
                    <a:alpha val="30000"/>
                  </a:schemeClr>
                </a:gs>
              </a:gsLst>
              <a:lin ang="2700000" scaled="1"/>
              <a:tileRect/>
            </a:gra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cxnSp>
          <p:nvCxnSpPr>
            <p:cNvPr id="44" name="Straight Connector 43"/>
            <p:cNvCxnSpPr/>
            <p:nvPr/>
          </p:nvCxnSpPr>
          <p:spPr bwMode="auto">
            <a:xfrm>
              <a:off x="3807297" y="5092378"/>
              <a:ext cx="92032" cy="68959"/>
            </a:xfrm>
            <a:prstGeom prst="line">
              <a:avLst/>
            </a:prstGeom>
            <a:noFill/>
            <a:ln w="28575"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nvGrpSpPr>
            <p:cNvPr id="45" name="Group 44"/>
            <p:cNvGrpSpPr/>
            <p:nvPr/>
          </p:nvGrpSpPr>
          <p:grpSpPr>
            <a:xfrm>
              <a:off x="3286306" y="4487043"/>
              <a:ext cx="804042" cy="738163"/>
              <a:chOff x="3286306" y="4458077"/>
              <a:chExt cx="804042" cy="738163"/>
            </a:xfrm>
            <a:scene3d>
              <a:camera prst="isometricRightUp"/>
              <a:lightRig rig="threePt" dir="t"/>
            </a:scene3d>
          </p:grpSpPr>
          <p:sp>
            <p:nvSpPr>
              <p:cNvPr id="48" name="Rounded Rectangle 47"/>
              <p:cNvSpPr/>
              <p:nvPr/>
            </p:nvSpPr>
            <p:spPr bwMode="auto">
              <a:xfrm>
                <a:off x="3286306" y="4458077"/>
                <a:ext cx="804042" cy="527679"/>
              </a:xfrm>
              <a:prstGeom prst="roundRect">
                <a:avLst>
                  <a:gd name="adj" fmla="val 7257"/>
                </a:avLst>
              </a:prstGeom>
              <a:solidFill>
                <a:schemeClr val="bg1"/>
              </a:solidFill>
              <a:ln>
                <a:solidFill>
                  <a:schemeClr val="bg1">
                    <a:lumMod val="50000"/>
                  </a:schemeClr>
                </a:solidFill>
              </a:ln>
              <a:effectLst/>
              <a:ex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charset="0"/>
                  <a:ea typeface="ＭＳ Ｐゴシック" charset="0"/>
                </a:endParaRPr>
              </a:p>
              <a:p>
                <a:pPr marL="3175" marR="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bg2">
                        <a:lumMod val="75000"/>
                      </a:schemeClr>
                    </a:solidFill>
                    <a:effectLst/>
                    <a:latin typeface="Verdana" charset="0"/>
                    <a:ea typeface="ＭＳ Ｐゴシック" charset="0"/>
                  </a:rPr>
                  <a:t>5G AP demos</a:t>
                </a:r>
                <a:endParaRPr kumimoji="0" lang="en-GB" sz="1100" b="0" i="0" u="none" strike="noStrike" cap="none" normalizeH="0" baseline="0" dirty="0">
                  <a:ln>
                    <a:noFill/>
                  </a:ln>
                  <a:solidFill>
                    <a:schemeClr val="bg2">
                      <a:lumMod val="75000"/>
                    </a:schemeClr>
                  </a:solidFill>
                  <a:effectLst/>
                  <a:latin typeface="Verdana" charset="0"/>
                  <a:ea typeface="ＭＳ Ｐゴシック" charset="0"/>
                </a:endParaRPr>
              </a:p>
            </p:txBody>
          </p:sp>
          <p:pic>
            <p:nvPicPr>
              <p:cNvPr id="49" name="Picture 2" descr="C:\Users\baranbe\AppData\Local\Local Documents - no backup\Pictures\eu fla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6286" y="4478767"/>
                <a:ext cx="264081" cy="166788"/>
              </a:xfrm>
              <a:prstGeom prst="rect">
                <a:avLst/>
              </a:prstGeom>
              <a:noFill/>
              <a:extLst>
                <a:ext uri="{909E8E84-426E-40DD-AFC4-6F175D3DCCD1}">
                  <a14:hiddenFill xmlns:a14="http://schemas.microsoft.com/office/drawing/2010/main">
                    <a:solidFill>
                      <a:srgbClr val="FFFFFF"/>
                    </a:solidFill>
                  </a14:hiddenFill>
                </a:ext>
              </a:extLst>
            </p:spPr>
          </p:pic>
          <p:cxnSp>
            <p:nvCxnSpPr>
              <p:cNvPr id="50" name="Straight Connector 49"/>
              <p:cNvCxnSpPr/>
              <p:nvPr/>
            </p:nvCxnSpPr>
            <p:spPr bwMode="auto">
              <a:xfrm>
                <a:off x="3512791" y="4980240"/>
                <a:ext cx="0" cy="216000"/>
              </a:xfrm>
              <a:prstGeom prst="line">
                <a:avLst/>
              </a:prstGeom>
              <a:noFill/>
              <a:ln w="2857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1" name="Straight Connector 50"/>
              <p:cNvCxnSpPr/>
              <p:nvPr/>
            </p:nvCxnSpPr>
            <p:spPr bwMode="auto">
              <a:xfrm>
                <a:off x="3845195" y="4980240"/>
                <a:ext cx="0" cy="216000"/>
              </a:xfrm>
              <a:prstGeom prst="line">
                <a:avLst/>
              </a:prstGeom>
              <a:noFill/>
              <a:ln w="2857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cxnSp>
          <p:nvCxnSpPr>
            <p:cNvPr id="46" name="Straight Connector 45"/>
            <p:cNvCxnSpPr/>
            <p:nvPr/>
          </p:nvCxnSpPr>
          <p:spPr bwMode="auto">
            <a:xfrm>
              <a:off x="3566587" y="5236502"/>
              <a:ext cx="92032" cy="68959"/>
            </a:xfrm>
            <a:prstGeom prst="line">
              <a:avLst/>
            </a:prstGeom>
            <a:noFill/>
            <a:ln w="28575"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47" name="Oval 46"/>
            <p:cNvSpPr/>
            <p:nvPr/>
          </p:nvSpPr>
          <p:spPr bwMode="auto">
            <a:xfrm>
              <a:off x="3240595" y="4329456"/>
              <a:ext cx="1260000" cy="1260000"/>
            </a:xfrm>
            <a:prstGeom prst="ellipse">
              <a:avLst/>
            </a:prstGeom>
            <a:noFill/>
            <a:ln w="952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spTree>
    <p:extLst>
      <p:ext uri="{BB962C8B-B14F-4D97-AF65-F5344CB8AC3E}">
        <p14:creationId xmlns:p14="http://schemas.microsoft.com/office/powerpoint/2010/main" val="25961238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20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20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p:bldP spid="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p:cNvGrpSpPr/>
          <p:nvPr/>
        </p:nvGrpSpPr>
        <p:grpSpPr>
          <a:xfrm>
            <a:off x="3868254" y="2061320"/>
            <a:ext cx="3204899" cy="3718677"/>
            <a:chOff x="3868254" y="1819998"/>
            <a:chExt cx="3204899" cy="3960000"/>
          </a:xfrm>
        </p:grpSpPr>
        <p:cxnSp>
          <p:nvCxnSpPr>
            <p:cNvPr id="33" name="Straight Connector 32"/>
            <p:cNvCxnSpPr/>
            <p:nvPr/>
          </p:nvCxnSpPr>
          <p:spPr>
            <a:xfrm>
              <a:off x="5005894" y="1819998"/>
              <a:ext cx="0" cy="396000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073153" y="1819998"/>
              <a:ext cx="0" cy="396000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68254" y="1819998"/>
              <a:ext cx="6380" cy="396000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90070" y="1819998"/>
              <a:ext cx="0" cy="396000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1310835" y="4056120"/>
            <a:ext cx="3367319" cy="612000"/>
            <a:chOff x="0" y="1095894"/>
            <a:chExt cx="1601390" cy="960834"/>
          </a:xfrm>
          <a:solidFill>
            <a:srgbClr val="FFC000"/>
          </a:solidFill>
          <a:scene3d>
            <a:camera prst="orthographicFront">
              <a:rot lat="0" lon="0" rev="0"/>
            </a:camera>
            <a:lightRig rig="balanced" dir="t">
              <a:rot lat="0" lon="0" rev="8700000"/>
            </a:lightRig>
          </a:scene3d>
        </p:grpSpPr>
        <p:sp>
          <p:nvSpPr>
            <p:cNvPr id="4" name="Rounded Rectangle 3"/>
            <p:cNvSpPr/>
            <p:nvPr/>
          </p:nvSpPr>
          <p:spPr>
            <a:xfrm>
              <a:off x="0" y="1095894"/>
              <a:ext cx="1601390" cy="960834"/>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accent1"/>
            </a:lnRef>
            <a:fillRef idx="1">
              <a:schemeClr val="lt1"/>
            </a:fillRef>
            <a:effectRef idx="0">
              <a:schemeClr val="accent1"/>
            </a:effectRef>
            <a:fontRef idx="minor">
              <a:schemeClr val="dk1"/>
            </a:fontRef>
          </p:style>
          <p:txBody>
            <a:bodyPr anchor="ctr" anchorCtr="0"/>
            <a:lstStyle/>
            <a:p>
              <a:pPr fontAlgn="auto">
                <a:lnSpc>
                  <a:spcPts val="2000"/>
                </a:lnSpc>
                <a:spcBef>
                  <a:spcPts val="0"/>
                </a:spcBef>
                <a:spcAft>
                  <a:spcPts val="0"/>
                </a:spcAft>
              </a:pPr>
              <a:endParaRPr lang="en-GB" sz="1800" b="0" dirty="0">
                <a:solidFill>
                  <a:schemeClr val="accent6"/>
                </a:solidFill>
              </a:endParaRPr>
            </a:p>
          </p:txBody>
        </p:sp>
        <p:sp>
          <p:nvSpPr>
            <p:cNvPr id="5" name="Rounded Rectangle 4"/>
            <p:cNvSpPr/>
            <p:nvPr/>
          </p:nvSpPr>
          <p:spPr>
            <a:xfrm>
              <a:off x="45084" y="1124036"/>
              <a:ext cx="1545106" cy="904550"/>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algn="ctr" defTabSz="1822450" fontAlgn="auto">
                <a:spcAft>
                  <a:spcPct val="35000"/>
                </a:spcAft>
              </a:pPr>
              <a:endParaRPr lang="en-GB" sz="1800" b="0">
                <a:solidFill>
                  <a:schemeClr val="accent6"/>
                </a:solidFill>
              </a:endParaRPr>
            </a:p>
          </p:txBody>
        </p:sp>
      </p:grpSp>
      <p:sp>
        <p:nvSpPr>
          <p:cNvPr id="9" name="Freeform 5"/>
          <p:cNvSpPr>
            <a:spLocks noChangeAspect="1"/>
          </p:cNvSpPr>
          <p:nvPr/>
        </p:nvSpPr>
        <p:spPr bwMode="auto">
          <a:xfrm>
            <a:off x="1287085" y="5842590"/>
            <a:ext cx="7247201" cy="376238"/>
          </a:xfrm>
          <a:custGeom>
            <a:avLst/>
            <a:gdLst>
              <a:gd name="T0" fmla="*/ 2147483647 w 2017"/>
              <a:gd name="T1" fmla="*/ 2147483647 h 105"/>
              <a:gd name="T2" fmla="*/ 2147483647 w 2017"/>
              <a:gd name="T3" fmla="*/ 2147483647 h 105"/>
              <a:gd name="T4" fmla="*/ 2147483647 w 2017"/>
              <a:gd name="T5" fmla="*/ 0 h 105"/>
              <a:gd name="T6" fmla="*/ 2147483647 w 2017"/>
              <a:gd name="T7" fmla="*/ 0 h 105"/>
              <a:gd name="T8" fmla="*/ 0 w 2017"/>
              <a:gd name="T9" fmla="*/ 2147483647 h 105"/>
              <a:gd name="T10" fmla="*/ 0 w 2017"/>
              <a:gd name="T11" fmla="*/ 2147483647 h 105"/>
              <a:gd name="T12" fmla="*/ 2147483647 w 2017"/>
              <a:gd name="T13" fmla="*/ 2147483647 h 105"/>
              <a:gd name="T14" fmla="*/ 2147483647 w 2017"/>
              <a:gd name="T15" fmla="*/ 2147483647 h 105"/>
              <a:gd name="T16" fmla="*/ 2147483647 w 2017"/>
              <a:gd name="T17" fmla="*/ 2147483647 h 105"/>
              <a:gd name="T18" fmla="*/ 2147483647 w 2017"/>
              <a:gd name="T19" fmla="*/ 2147483647 h 105"/>
              <a:gd name="T20" fmla="*/ 2147483647 w 2017"/>
              <a:gd name="T21" fmla="*/ 2147483647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105"/>
              <a:gd name="T35" fmla="*/ 2017 w 2017"/>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7" h="105">
                <a:moveTo>
                  <a:pt x="2012" y="47"/>
                </a:moveTo>
                <a:cubicBezTo>
                  <a:pt x="1969" y="5"/>
                  <a:pt x="1969" y="5"/>
                  <a:pt x="1969" y="5"/>
                </a:cubicBezTo>
                <a:cubicBezTo>
                  <a:pt x="1969" y="5"/>
                  <a:pt x="1965" y="0"/>
                  <a:pt x="1956" y="0"/>
                </a:cubicBezTo>
                <a:cubicBezTo>
                  <a:pt x="1953" y="0"/>
                  <a:pt x="21" y="0"/>
                  <a:pt x="21" y="0"/>
                </a:cubicBezTo>
                <a:cubicBezTo>
                  <a:pt x="9" y="0"/>
                  <a:pt x="0" y="10"/>
                  <a:pt x="0" y="21"/>
                </a:cubicBezTo>
                <a:cubicBezTo>
                  <a:pt x="0" y="84"/>
                  <a:pt x="0" y="84"/>
                  <a:pt x="0" y="84"/>
                </a:cubicBezTo>
                <a:cubicBezTo>
                  <a:pt x="0" y="96"/>
                  <a:pt x="9" y="105"/>
                  <a:pt x="21" y="105"/>
                </a:cubicBezTo>
                <a:cubicBezTo>
                  <a:pt x="21" y="105"/>
                  <a:pt x="1953" y="105"/>
                  <a:pt x="1956" y="105"/>
                </a:cubicBezTo>
                <a:cubicBezTo>
                  <a:pt x="1964" y="105"/>
                  <a:pt x="1969" y="100"/>
                  <a:pt x="1969" y="100"/>
                </a:cubicBezTo>
                <a:cubicBezTo>
                  <a:pt x="1969" y="100"/>
                  <a:pt x="2006" y="64"/>
                  <a:pt x="2012" y="58"/>
                </a:cubicBezTo>
                <a:cubicBezTo>
                  <a:pt x="2017" y="52"/>
                  <a:pt x="2012" y="47"/>
                  <a:pt x="2012" y="47"/>
                </a:cubicBezTo>
                <a:close/>
              </a:path>
            </a:pathLst>
          </a:custGeom>
          <a:solidFill>
            <a:srgbClr val="A5C753"/>
          </a:solidFill>
          <a:ln w="9525">
            <a:noFill/>
            <a:round/>
            <a:headEnd/>
            <a:tailEnd/>
          </a:ln>
          <a:effectLst>
            <a:outerShdw blurRad="50800" dist="88900" dir="8100000" algn="tr" rotWithShape="0">
              <a:prstClr val="black">
                <a:alpha val="40000"/>
              </a:prstClr>
            </a:outerShdw>
          </a:effectLst>
          <a:scene3d>
            <a:camera prst="orthographicFront">
              <a:rot lat="0" lon="0" rev="0"/>
            </a:camera>
            <a:lightRig rig="balanced" dir="t">
              <a:rot lat="0" lon="0" rev="8700000"/>
            </a:lightRig>
          </a:scene3d>
          <a:sp3d>
            <a:bevelT w="190500" h="38100"/>
          </a:sp3d>
        </p:spPr>
        <p:txBody>
          <a:bodyPr anchor="ctr"/>
          <a:lstStyle/>
          <a:p>
            <a:pPr algn="ctr" fontAlgn="auto">
              <a:spcBef>
                <a:spcPts val="0"/>
              </a:spcBef>
              <a:spcAft>
                <a:spcPts val="0"/>
              </a:spcAft>
            </a:pPr>
            <a:endParaRPr lang="sv-SE" sz="2000" b="0">
              <a:solidFill>
                <a:prstClr val="black"/>
              </a:solidFill>
              <a:latin typeface="+mn-lt"/>
            </a:endParaRPr>
          </a:p>
        </p:txBody>
      </p:sp>
      <p:grpSp>
        <p:nvGrpSpPr>
          <p:cNvPr id="10" name="Group 2"/>
          <p:cNvGrpSpPr>
            <a:grpSpLocks/>
          </p:cNvGrpSpPr>
          <p:nvPr/>
        </p:nvGrpSpPr>
        <p:grpSpPr bwMode="auto">
          <a:xfrm>
            <a:off x="1375913" y="5902072"/>
            <a:ext cx="6324261" cy="309958"/>
            <a:chOff x="770874" y="3804920"/>
            <a:chExt cx="7436350" cy="415140"/>
          </a:xfrm>
        </p:grpSpPr>
        <p:sp>
          <p:nvSpPr>
            <p:cNvPr id="11" name="Text Box 4"/>
            <p:cNvSpPr txBox="1">
              <a:spLocks noChangeArrowheads="1"/>
            </p:cNvSpPr>
            <p:nvPr/>
          </p:nvSpPr>
          <p:spPr bwMode="auto">
            <a:xfrm>
              <a:off x="770874" y="3804920"/>
              <a:ext cx="1004094"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March	</a:t>
              </a:r>
              <a:endParaRPr lang="en-US" sz="1400" b="1" dirty="0">
                <a:solidFill>
                  <a:schemeClr val="accent6"/>
                </a:solidFill>
                <a:latin typeface="+mn-lt"/>
              </a:endParaRPr>
            </a:p>
          </p:txBody>
        </p:sp>
        <p:sp>
          <p:nvSpPr>
            <p:cNvPr id="12" name="Text Box 6"/>
            <p:cNvSpPr txBox="1">
              <a:spLocks noChangeArrowheads="1"/>
            </p:cNvSpPr>
            <p:nvPr/>
          </p:nvSpPr>
          <p:spPr bwMode="auto">
            <a:xfrm>
              <a:off x="1857651" y="3804920"/>
              <a:ext cx="730786"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April</a:t>
              </a:r>
              <a:endParaRPr lang="en-US" sz="1400" b="1" dirty="0">
                <a:solidFill>
                  <a:schemeClr val="accent6"/>
                </a:solidFill>
                <a:latin typeface="+mn-lt"/>
              </a:endParaRPr>
            </a:p>
          </p:txBody>
        </p:sp>
        <p:sp>
          <p:nvSpPr>
            <p:cNvPr id="13" name="Text Box 12"/>
            <p:cNvSpPr txBox="1">
              <a:spLocks noChangeArrowheads="1"/>
            </p:cNvSpPr>
            <p:nvPr/>
          </p:nvSpPr>
          <p:spPr bwMode="auto">
            <a:xfrm>
              <a:off x="2846436" y="3804920"/>
              <a:ext cx="649735"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May</a:t>
              </a:r>
              <a:endParaRPr lang="en-US" sz="1400" b="1" dirty="0">
                <a:solidFill>
                  <a:schemeClr val="accent6"/>
                </a:solidFill>
                <a:latin typeface="+mn-lt"/>
              </a:endParaRPr>
            </a:p>
          </p:txBody>
        </p:sp>
        <p:sp>
          <p:nvSpPr>
            <p:cNvPr id="14" name="Text Box 14"/>
            <p:cNvSpPr txBox="1">
              <a:spLocks noChangeArrowheads="1"/>
            </p:cNvSpPr>
            <p:nvPr/>
          </p:nvSpPr>
          <p:spPr bwMode="auto">
            <a:xfrm>
              <a:off x="3756982" y="3804920"/>
              <a:ext cx="728900"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June</a:t>
              </a:r>
              <a:endParaRPr lang="en-US" sz="1400" b="1" dirty="0">
                <a:solidFill>
                  <a:schemeClr val="accent6"/>
                </a:solidFill>
                <a:latin typeface="+mn-lt"/>
              </a:endParaRPr>
            </a:p>
          </p:txBody>
        </p:sp>
        <p:sp>
          <p:nvSpPr>
            <p:cNvPr id="15" name="Text Box 16"/>
            <p:cNvSpPr txBox="1">
              <a:spLocks noChangeArrowheads="1"/>
            </p:cNvSpPr>
            <p:nvPr/>
          </p:nvSpPr>
          <p:spPr bwMode="auto">
            <a:xfrm>
              <a:off x="4749500" y="3804920"/>
              <a:ext cx="647849"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July</a:t>
              </a:r>
              <a:endParaRPr lang="en-US" sz="1400" b="1" dirty="0">
                <a:solidFill>
                  <a:schemeClr val="accent6"/>
                </a:solidFill>
                <a:latin typeface="+mn-lt"/>
              </a:endParaRPr>
            </a:p>
          </p:txBody>
        </p:sp>
        <p:sp>
          <p:nvSpPr>
            <p:cNvPr id="16" name="Text Box 18"/>
            <p:cNvSpPr txBox="1">
              <a:spLocks noChangeArrowheads="1"/>
            </p:cNvSpPr>
            <p:nvPr/>
          </p:nvSpPr>
          <p:spPr bwMode="auto">
            <a:xfrm>
              <a:off x="5519638" y="3804920"/>
              <a:ext cx="1004094"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August</a:t>
              </a:r>
              <a:endParaRPr lang="en-US" sz="1400" b="1" dirty="0">
                <a:solidFill>
                  <a:schemeClr val="accent6"/>
                </a:solidFill>
                <a:latin typeface="+mn-lt"/>
              </a:endParaRPr>
            </a:p>
          </p:txBody>
        </p:sp>
        <p:sp>
          <p:nvSpPr>
            <p:cNvPr id="17" name="Text Box 20"/>
            <p:cNvSpPr txBox="1">
              <a:spLocks noChangeArrowheads="1"/>
            </p:cNvSpPr>
            <p:nvPr/>
          </p:nvSpPr>
          <p:spPr bwMode="auto">
            <a:xfrm>
              <a:off x="6617747" y="3804920"/>
              <a:ext cx="704398"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Sept</a:t>
              </a:r>
              <a:endParaRPr lang="en-US" sz="1400" b="1" dirty="0">
                <a:solidFill>
                  <a:schemeClr val="accent6"/>
                </a:solidFill>
                <a:latin typeface="+mn-lt"/>
              </a:endParaRPr>
            </a:p>
          </p:txBody>
        </p:sp>
        <p:sp>
          <p:nvSpPr>
            <p:cNvPr id="18" name="Text Box 22"/>
            <p:cNvSpPr txBox="1">
              <a:spLocks noChangeArrowheads="1"/>
            </p:cNvSpPr>
            <p:nvPr/>
          </p:nvSpPr>
          <p:spPr bwMode="auto">
            <a:xfrm>
              <a:off x="7636654" y="3804920"/>
              <a:ext cx="570570" cy="415140"/>
            </a:xfrm>
            <a:prstGeom prst="rect">
              <a:avLst/>
            </a:prstGeom>
            <a:noFill/>
            <a:ln w="9525">
              <a:noFill/>
              <a:round/>
              <a:headEnd/>
              <a:tailEnd/>
            </a:ln>
          </p:spPr>
          <p:txBody>
            <a:bodyPr wrap="none" lIns="72000" tIns="46800" rIns="72000" bIns="46800">
              <a:spAutoFit/>
            </a:bodyPr>
            <a:lstStyle/>
            <a:p>
              <a:pPr algn="ctr" defTabSz="457200" fontAlgn="auto">
                <a:spcBef>
                  <a:spcPts val="1000"/>
                </a:spcBef>
                <a:spcAft>
                  <a:spcPts val="0"/>
                </a:spcAft>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chemeClr val="accent6"/>
                  </a:solidFill>
                  <a:latin typeface="+mn-lt"/>
                </a:rPr>
                <a:t>Oct</a:t>
              </a:r>
              <a:endParaRPr lang="en-US" sz="1400" b="1" dirty="0">
                <a:solidFill>
                  <a:schemeClr val="accent6"/>
                </a:solidFill>
                <a:latin typeface="+mn-lt"/>
              </a:endParaRPr>
            </a:p>
          </p:txBody>
        </p:sp>
      </p:grpSp>
      <p:grpSp>
        <p:nvGrpSpPr>
          <p:cNvPr id="19" name="Group 1"/>
          <p:cNvGrpSpPr>
            <a:grpSpLocks/>
          </p:cNvGrpSpPr>
          <p:nvPr/>
        </p:nvGrpSpPr>
        <p:grpSpPr bwMode="auto">
          <a:xfrm>
            <a:off x="1418624" y="5842591"/>
            <a:ext cx="6467271" cy="385012"/>
            <a:chOff x="788988" y="4241800"/>
            <a:chExt cx="7604652" cy="493713"/>
          </a:xfrm>
        </p:grpSpPr>
        <p:sp>
          <p:nvSpPr>
            <p:cNvPr id="21" name="Line 10"/>
            <p:cNvSpPr>
              <a:spLocks noChangeShapeType="1"/>
            </p:cNvSpPr>
            <p:nvPr/>
          </p:nvSpPr>
          <p:spPr bwMode="auto">
            <a:xfrm>
              <a:off x="788988"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2" name="Line 11"/>
            <p:cNvSpPr>
              <a:spLocks noChangeShapeType="1"/>
            </p:cNvSpPr>
            <p:nvPr/>
          </p:nvSpPr>
          <p:spPr bwMode="auto">
            <a:xfrm>
              <a:off x="1739371"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3" name="Line 13"/>
            <p:cNvSpPr>
              <a:spLocks noChangeShapeType="1"/>
            </p:cNvSpPr>
            <p:nvPr/>
          </p:nvSpPr>
          <p:spPr bwMode="auto">
            <a:xfrm>
              <a:off x="2689754" y="4241800"/>
              <a:ext cx="4763"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4" name="Line 15"/>
            <p:cNvSpPr>
              <a:spLocks noChangeShapeType="1"/>
            </p:cNvSpPr>
            <p:nvPr/>
          </p:nvSpPr>
          <p:spPr bwMode="auto">
            <a:xfrm>
              <a:off x="3638550"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5" name="Line 17"/>
            <p:cNvSpPr>
              <a:spLocks noChangeShapeType="1"/>
            </p:cNvSpPr>
            <p:nvPr/>
          </p:nvSpPr>
          <p:spPr bwMode="auto">
            <a:xfrm>
              <a:off x="4588933"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6" name="Line 19"/>
            <p:cNvSpPr>
              <a:spLocks noChangeShapeType="1"/>
            </p:cNvSpPr>
            <p:nvPr/>
          </p:nvSpPr>
          <p:spPr bwMode="auto">
            <a:xfrm>
              <a:off x="5539316" y="4241800"/>
              <a:ext cx="4762"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7" name="Line 21"/>
            <p:cNvSpPr>
              <a:spLocks noChangeShapeType="1"/>
            </p:cNvSpPr>
            <p:nvPr/>
          </p:nvSpPr>
          <p:spPr bwMode="auto">
            <a:xfrm>
              <a:off x="6488111"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8" name="Line 23"/>
            <p:cNvSpPr>
              <a:spLocks noChangeShapeType="1"/>
            </p:cNvSpPr>
            <p:nvPr/>
          </p:nvSpPr>
          <p:spPr bwMode="auto">
            <a:xfrm>
              <a:off x="7438494" y="4241800"/>
              <a:ext cx="6350"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sp>
          <p:nvSpPr>
            <p:cNvPr id="29" name="Line 25"/>
            <p:cNvSpPr>
              <a:spLocks noChangeShapeType="1"/>
            </p:cNvSpPr>
            <p:nvPr/>
          </p:nvSpPr>
          <p:spPr bwMode="auto">
            <a:xfrm>
              <a:off x="8388877" y="4241800"/>
              <a:ext cx="4763" cy="493713"/>
            </a:xfrm>
            <a:prstGeom prst="line">
              <a:avLst/>
            </a:prstGeom>
            <a:noFill/>
            <a:ln w="28575" algn="ctr">
              <a:solidFill>
                <a:schemeClr val="bg1"/>
              </a:solidFill>
              <a:miter lim="800000"/>
              <a:headEnd/>
              <a:tailEnd/>
            </a:ln>
          </p:spPr>
          <p:txBody>
            <a:bodyPr/>
            <a:lstStyle/>
            <a:p>
              <a:pPr fontAlgn="auto">
                <a:spcBef>
                  <a:spcPts val="0"/>
                </a:spcBef>
                <a:spcAft>
                  <a:spcPts val="0"/>
                </a:spcAft>
              </a:pPr>
              <a:endParaRPr lang="sv-SE" sz="1800" b="0">
                <a:solidFill>
                  <a:prstClr val="black"/>
                </a:solidFill>
                <a:latin typeface="+mn-lt"/>
              </a:endParaRPr>
            </a:p>
          </p:txBody>
        </p:sp>
      </p:grpSp>
      <p:sp>
        <p:nvSpPr>
          <p:cNvPr id="35" name="TextBox 34"/>
          <p:cNvSpPr txBox="1"/>
          <p:nvPr/>
        </p:nvSpPr>
        <p:spPr>
          <a:xfrm rot="16200000">
            <a:off x="5424261" y="3487461"/>
            <a:ext cx="3898285" cy="646331"/>
          </a:xfrm>
          <a:prstGeom prst="rect">
            <a:avLst/>
          </a:prstGeom>
          <a:noFill/>
        </p:spPr>
        <p:txBody>
          <a:bodyPr wrap="square" rtlCol="0">
            <a:spAutoFit/>
          </a:bodyPr>
          <a:lstStyle/>
          <a:p>
            <a:pPr fontAlgn="auto">
              <a:spcBef>
                <a:spcPts val="0"/>
              </a:spcBef>
              <a:spcAft>
                <a:spcPts val="0"/>
              </a:spcAft>
            </a:pPr>
            <a:r>
              <a:rPr lang="en-GB" sz="1800" b="0" i="1" dirty="0" smtClean="0">
                <a:solidFill>
                  <a:schemeClr val="accent6"/>
                </a:solidFill>
                <a:latin typeface="+mn-lt"/>
              </a:rPr>
              <a:t>Adoption, synchronised with Telecom Review Proposal</a:t>
            </a:r>
            <a:endParaRPr lang="en-GB" sz="1800" b="0" i="1" dirty="0">
              <a:solidFill>
                <a:schemeClr val="accent6"/>
              </a:solidFill>
              <a:latin typeface="+mn-lt"/>
            </a:endParaRPr>
          </a:p>
        </p:txBody>
      </p:sp>
      <p:grpSp>
        <p:nvGrpSpPr>
          <p:cNvPr id="36" name="Group 35"/>
          <p:cNvGrpSpPr/>
          <p:nvPr/>
        </p:nvGrpSpPr>
        <p:grpSpPr>
          <a:xfrm>
            <a:off x="2839918" y="3105689"/>
            <a:ext cx="3678144" cy="612000"/>
            <a:chOff x="0" y="1095894"/>
            <a:chExt cx="1601390" cy="960834"/>
          </a:xfrm>
          <a:solidFill>
            <a:srgbClr val="FFFFCC"/>
          </a:solidFill>
          <a:scene3d>
            <a:camera prst="orthographicFront">
              <a:rot lat="0" lon="0" rev="0"/>
            </a:camera>
            <a:lightRig rig="balanced" dir="t">
              <a:rot lat="0" lon="0" rev="8700000"/>
            </a:lightRig>
          </a:scene3d>
        </p:grpSpPr>
        <p:sp>
          <p:nvSpPr>
            <p:cNvPr id="37" name="Rounded Rectangle 36"/>
            <p:cNvSpPr/>
            <p:nvPr/>
          </p:nvSpPr>
          <p:spPr>
            <a:xfrm>
              <a:off x="0" y="1095894"/>
              <a:ext cx="1601390" cy="960834"/>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accent1"/>
            </a:lnRef>
            <a:fillRef idx="1">
              <a:schemeClr val="lt1"/>
            </a:fillRef>
            <a:effectRef idx="0">
              <a:schemeClr val="accent1"/>
            </a:effectRef>
            <a:fontRef idx="minor">
              <a:schemeClr val="dk1"/>
            </a:fontRef>
          </p:style>
          <p:txBody>
            <a:bodyPr anchor="ctr" anchorCtr="0"/>
            <a:lstStyle/>
            <a:p>
              <a:pPr fontAlgn="auto">
                <a:spcBef>
                  <a:spcPts val="0"/>
                </a:spcBef>
                <a:spcAft>
                  <a:spcPts val="0"/>
                </a:spcAft>
              </a:pPr>
              <a:r>
                <a:rPr lang="en-GB" sz="1800" b="0" dirty="0" smtClean="0">
                  <a:solidFill>
                    <a:srgbClr val="2D2D94"/>
                  </a:solidFill>
                </a:rPr>
                <a:t>EC Proposal</a:t>
              </a:r>
            </a:p>
            <a:p>
              <a:pPr fontAlgn="auto">
                <a:spcBef>
                  <a:spcPts val="0"/>
                </a:spcBef>
                <a:spcAft>
                  <a:spcPts val="0"/>
                </a:spcAft>
              </a:pPr>
              <a:r>
                <a:rPr lang="en-GB" sz="1800" b="0" dirty="0" smtClean="0">
                  <a:solidFill>
                    <a:srgbClr val="2D2D94"/>
                  </a:solidFill>
                </a:rPr>
                <a:t>5G Action Plan</a:t>
              </a:r>
              <a:endParaRPr lang="en-GB" sz="1800" b="0" dirty="0">
                <a:solidFill>
                  <a:srgbClr val="2D2D94"/>
                </a:solidFill>
              </a:endParaRPr>
            </a:p>
          </p:txBody>
        </p:sp>
        <p:sp>
          <p:nvSpPr>
            <p:cNvPr id="38" name="Rounded Rectangle 4"/>
            <p:cNvSpPr/>
            <p:nvPr/>
          </p:nvSpPr>
          <p:spPr>
            <a:xfrm>
              <a:off x="28142" y="1124036"/>
              <a:ext cx="1545106" cy="904550"/>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algn="ctr" defTabSz="1822450" fontAlgn="auto">
                <a:lnSpc>
                  <a:spcPct val="90000"/>
                </a:lnSpc>
                <a:spcAft>
                  <a:spcPct val="35000"/>
                </a:spcAft>
              </a:pPr>
              <a:endParaRPr lang="en-GB" sz="1800" b="0">
                <a:solidFill>
                  <a:srgbClr val="2D2D94"/>
                </a:solidFill>
              </a:endParaRPr>
            </a:p>
          </p:txBody>
        </p:sp>
      </p:grpSp>
      <p:sp>
        <p:nvSpPr>
          <p:cNvPr id="41" name="TextBox 40"/>
          <p:cNvSpPr txBox="1"/>
          <p:nvPr/>
        </p:nvSpPr>
        <p:spPr>
          <a:xfrm rot="16200000">
            <a:off x="4893972" y="3725879"/>
            <a:ext cx="3698448" cy="369332"/>
          </a:xfrm>
          <a:prstGeom prst="rect">
            <a:avLst/>
          </a:prstGeom>
          <a:noFill/>
        </p:spPr>
        <p:txBody>
          <a:bodyPr wrap="none" rtlCol="0">
            <a:spAutoFit/>
          </a:bodyPr>
          <a:lstStyle/>
          <a:p>
            <a:pPr fontAlgn="auto">
              <a:spcBef>
                <a:spcPts val="0"/>
              </a:spcBef>
              <a:spcAft>
                <a:spcPts val="0"/>
              </a:spcAft>
            </a:pPr>
            <a:r>
              <a:rPr lang="en-GB" sz="1800" b="0" i="1" dirty="0" smtClean="0">
                <a:solidFill>
                  <a:schemeClr val="accent6"/>
                </a:solidFill>
                <a:latin typeface="+mn-lt"/>
              </a:rPr>
              <a:t>Beginning Internal Procedures</a:t>
            </a:r>
            <a:endParaRPr lang="en-GB" sz="1800" b="0" i="1" dirty="0">
              <a:solidFill>
                <a:schemeClr val="accent6"/>
              </a:solidFill>
              <a:latin typeface="+mn-lt"/>
            </a:endParaRPr>
          </a:p>
        </p:txBody>
      </p:sp>
      <p:sp>
        <p:nvSpPr>
          <p:cNvPr id="45" name="Rectangle 2"/>
          <p:cNvSpPr txBox="1">
            <a:spLocks noChangeArrowheads="1"/>
          </p:cNvSpPr>
          <p:nvPr/>
        </p:nvSpPr>
        <p:spPr bwMode="auto">
          <a:xfrm>
            <a:off x="446088" y="1370873"/>
            <a:ext cx="822960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mn-lt"/>
              </a:rPr>
              <a:t>5G AP timetable</a:t>
            </a:r>
            <a:endParaRPr lang="en-GB" sz="2600" dirty="0">
              <a:solidFill>
                <a:srgbClr val="C00000"/>
              </a:solidFill>
              <a:latin typeface="+mn-lt"/>
            </a:endParaRPr>
          </a:p>
        </p:txBody>
      </p:sp>
      <p:grpSp>
        <p:nvGrpSpPr>
          <p:cNvPr id="46" name="Group 45"/>
          <p:cNvGrpSpPr/>
          <p:nvPr/>
        </p:nvGrpSpPr>
        <p:grpSpPr>
          <a:xfrm>
            <a:off x="977361" y="4056120"/>
            <a:ext cx="282620" cy="612000"/>
            <a:chOff x="0" y="1095894"/>
            <a:chExt cx="1601390" cy="960834"/>
          </a:xfrm>
          <a:solidFill>
            <a:srgbClr val="FFC000"/>
          </a:solidFill>
          <a:scene3d>
            <a:camera prst="orthographicFront">
              <a:rot lat="0" lon="0" rev="0"/>
            </a:camera>
            <a:lightRig rig="balanced" dir="t">
              <a:rot lat="0" lon="0" rev="8700000"/>
            </a:lightRig>
          </a:scene3d>
        </p:grpSpPr>
        <p:sp>
          <p:nvSpPr>
            <p:cNvPr id="47" name="Rounded Rectangle 46"/>
            <p:cNvSpPr/>
            <p:nvPr/>
          </p:nvSpPr>
          <p:spPr>
            <a:xfrm>
              <a:off x="0" y="1095894"/>
              <a:ext cx="1601390" cy="960834"/>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accent1"/>
            </a:lnRef>
            <a:fillRef idx="1">
              <a:schemeClr val="lt1"/>
            </a:fillRef>
            <a:effectRef idx="0">
              <a:schemeClr val="accent1"/>
            </a:effectRef>
            <a:fontRef idx="minor">
              <a:schemeClr val="dk1"/>
            </a:fontRef>
          </p:style>
          <p:txBody>
            <a:bodyPr anchor="ctr" anchorCtr="0"/>
            <a:lstStyle/>
            <a:p>
              <a:pPr fontAlgn="auto">
                <a:spcBef>
                  <a:spcPts val="0"/>
                </a:spcBef>
                <a:spcAft>
                  <a:spcPts val="0"/>
                </a:spcAft>
              </a:pPr>
              <a:endParaRPr lang="en-GB" sz="1800" b="0" dirty="0">
                <a:solidFill>
                  <a:schemeClr val="accent6"/>
                </a:solidFill>
              </a:endParaRPr>
            </a:p>
          </p:txBody>
        </p:sp>
        <p:sp>
          <p:nvSpPr>
            <p:cNvPr id="48" name="Rounded Rectangle 4"/>
            <p:cNvSpPr/>
            <p:nvPr/>
          </p:nvSpPr>
          <p:spPr>
            <a:xfrm>
              <a:off x="28142" y="1124036"/>
              <a:ext cx="1545106" cy="904550"/>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algn="ctr" defTabSz="1822450" fontAlgn="auto">
                <a:lnSpc>
                  <a:spcPct val="90000"/>
                </a:lnSpc>
                <a:spcAft>
                  <a:spcPct val="35000"/>
                </a:spcAft>
              </a:pPr>
              <a:endParaRPr lang="en-GB" sz="1800" b="0">
                <a:solidFill>
                  <a:schemeClr val="accent6"/>
                </a:solidFill>
              </a:endParaRPr>
            </a:p>
          </p:txBody>
        </p:sp>
      </p:grpSp>
      <p:grpSp>
        <p:nvGrpSpPr>
          <p:cNvPr id="49" name="Group 48"/>
          <p:cNvGrpSpPr/>
          <p:nvPr/>
        </p:nvGrpSpPr>
        <p:grpSpPr>
          <a:xfrm>
            <a:off x="631011" y="4056120"/>
            <a:ext cx="282620" cy="612000"/>
            <a:chOff x="0" y="1095894"/>
            <a:chExt cx="1601390" cy="960834"/>
          </a:xfrm>
          <a:solidFill>
            <a:srgbClr val="FFC000"/>
          </a:solidFill>
          <a:scene3d>
            <a:camera prst="orthographicFront">
              <a:rot lat="0" lon="0" rev="0"/>
            </a:camera>
            <a:lightRig rig="balanced" dir="t">
              <a:rot lat="0" lon="0" rev="8700000"/>
            </a:lightRig>
          </a:scene3d>
        </p:grpSpPr>
        <p:sp>
          <p:nvSpPr>
            <p:cNvPr id="50" name="Rounded Rectangle 49"/>
            <p:cNvSpPr/>
            <p:nvPr/>
          </p:nvSpPr>
          <p:spPr>
            <a:xfrm>
              <a:off x="0" y="1095894"/>
              <a:ext cx="1601390" cy="960834"/>
            </a:xfrm>
            <a:prstGeom prst="roundRect">
              <a:avLst>
                <a:gd name="adj" fmla="val 10000"/>
              </a:avLst>
            </a:prstGeom>
            <a:grpFill/>
            <a:ln>
              <a:noFill/>
            </a:ln>
            <a:effectLst>
              <a:outerShdw blurRad="44450" dist="27940" dir="5400000" algn="ctr">
                <a:srgbClr val="000000">
                  <a:alpha val="32000"/>
                </a:srgbClr>
              </a:outerShdw>
            </a:effectLst>
            <a:sp3d>
              <a:bevelT w="190500" h="38100"/>
            </a:sp3d>
          </p:spPr>
          <p:style>
            <a:lnRef idx="2">
              <a:schemeClr val="accent1"/>
            </a:lnRef>
            <a:fillRef idx="1">
              <a:schemeClr val="lt1"/>
            </a:fillRef>
            <a:effectRef idx="0">
              <a:schemeClr val="accent1"/>
            </a:effectRef>
            <a:fontRef idx="minor">
              <a:schemeClr val="dk1"/>
            </a:fontRef>
          </p:style>
          <p:txBody>
            <a:bodyPr anchor="ctr" anchorCtr="0"/>
            <a:lstStyle/>
            <a:p>
              <a:pPr fontAlgn="auto">
                <a:spcBef>
                  <a:spcPts val="0"/>
                </a:spcBef>
                <a:spcAft>
                  <a:spcPts val="0"/>
                </a:spcAft>
              </a:pPr>
              <a:endParaRPr lang="en-GB" sz="1800" b="0" dirty="0">
                <a:solidFill>
                  <a:schemeClr val="accent6"/>
                </a:solidFill>
              </a:endParaRPr>
            </a:p>
          </p:txBody>
        </p:sp>
        <p:sp>
          <p:nvSpPr>
            <p:cNvPr id="51" name="Rounded Rectangle 4"/>
            <p:cNvSpPr/>
            <p:nvPr/>
          </p:nvSpPr>
          <p:spPr>
            <a:xfrm>
              <a:off x="28142" y="1124036"/>
              <a:ext cx="1545106" cy="904550"/>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56210" tIns="156210" rIns="156210" bIns="156210" numCol="1" spcCol="1270" anchor="ctr" anchorCtr="0">
              <a:noAutofit/>
            </a:bodyPr>
            <a:lstStyle/>
            <a:p>
              <a:pPr algn="ctr" defTabSz="1822450" fontAlgn="auto">
                <a:lnSpc>
                  <a:spcPct val="90000"/>
                </a:lnSpc>
                <a:spcAft>
                  <a:spcPct val="35000"/>
                </a:spcAft>
              </a:pPr>
              <a:endParaRPr lang="en-GB" sz="1800" b="0">
                <a:solidFill>
                  <a:schemeClr val="accent6"/>
                </a:solidFill>
              </a:endParaRPr>
            </a:p>
          </p:txBody>
        </p:sp>
      </p:grpSp>
      <p:sp>
        <p:nvSpPr>
          <p:cNvPr id="52" name="Freeform 5"/>
          <p:cNvSpPr>
            <a:spLocks/>
          </p:cNvSpPr>
          <p:nvPr/>
        </p:nvSpPr>
        <p:spPr bwMode="auto">
          <a:xfrm>
            <a:off x="956913" y="5842590"/>
            <a:ext cx="288000" cy="378000"/>
          </a:xfrm>
          <a:custGeom>
            <a:avLst/>
            <a:gdLst>
              <a:gd name="T0" fmla="*/ 2147483647 w 2017"/>
              <a:gd name="T1" fmla="*/ 2147483647 h 105"/>
              <a:gd name="T2" fmla="*/ 2147483647 w 2017"/>
              <a:gd name="T3" fmla="*/ 2147483647 h 105"/>
              <a:gd name="T4" fmla="*/ 2147483647 w 2017"/>
              <a:gd name="T5" fmla="*/ 0 h 105"/>
              <a:gd name="T6" fmla="*/ 2147483647 w 2017"/>
              <a:gd name="T7" fmla="*/ 0 h 105"/>
              <a:gd name="T8" fmla="*/ 0 w 2017"/>
              <a:gd name="T9" fmla="*/ 2147483647 h 105"/>
              <a:gd name="T10" fmla="*/ 0 w 2017"/>
              <a:gd name="T11" fmla="*/ 2147483647 h 105"/>
              <a:gd name="T12" fmla="*/ 2147483647 w 2017"/>
              <a:gd name="T13" fmla="*/ 2147483647 h 105"/>
              <a:gd name="T14" fmla="*/ 2147483647 w 2017"/>
              <a:gd name="T15" fmla="*/ 2147483647 h 105"/>
              <a:gd name="T16" fmla="*/ 2147483647 w 2017"/>
              <a:gd name="T17" fmla="*/ 2147483647 h 105"/>
              <a:gd name="T18" fmla="*/ 2147483647 w 2017"/>
              <a:gd name="T19" fmla="*/ 2147483647 h 105"/>
              <a:gd name="T20" fmla="*/ 2147483647 w 2017"/>
              <a:gd name="T21" fmla="*/ 2147483647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105"/>
              <a:gd name="T35" fmla="*/ 2017 w 2017"/>
              <a:gd name="T36" fmla="*/ 105 h 105"/>
              <a:gd name="connsiteX0" fmla="*/ 9975 w 9975"/>
              <a:gd name="connsiteY0" fmla="*/ 5524 h 10000"/>
              <a:gd name="connsiteX1" fmla="*/ 9762 w 9975"/>
              <a:gd name="connsiteY1" fmla="*/ 476 h 10000"/>
              <a:gd name="connsiteX2" fmla="*/ 9698 w 9975"/>
              <a:gd name="connsiteY2" fmla="*/ 0 h 10000"/>
              <a:gd name="connsiteX3" fmla="*/ 104 w 9975"/>
              <a:gd name="connsiteY3" fmla="*/ 0 h 10000"/>
              <a:gd name="connsiteX4" fmla="*/ 0 w 9975"/>
              <a:gd name="connsiteY4" fmla="*/ 2000 h 10000"/>
              <a:gd name="connsiteX5" fmla="*/ 0 w 9975"/>
              <a:gd name="connsiteY5" fmla="*/ 8000 h 10000"/>
              <a:gd name="connsiteX6" fmla="*/ 104 w 9975"/>
              <a:gd name="connsiteY6" fmla="*/ 10000 h 10000"/>
              <a:gd name="connsiteX7" fmla="*/ 9698 w 9975"/>
              <a:gd name="connsiteY7" fmla="*/ 10000 h 10000"/>
              <a:gd name="connsiteX8" fmla="*/ 9762 w 9975"/>
              <a:gd name="connsiteY8" fmla="*/ 9524 h 10000"/>
              <a:gd name="connsiteX9" fmla="*/ 9975 w 9975"/>
              <a:gd name="connsiteY9" fmla="*/ 5524 h 10000"/>
              <a:gd name="connsiteX0" fmla="*/ 9786 w 9786"/>
              <a:gd name="connsiteY0" fmla="*/ 9524 h 10378"/>
              <a:gd name="connsiteX1" fmla="*/ 9786 w 9786"/>
              <a:gd name="connsiteY1" fmla="*/ 476 h 10378"/>
              <a:gd name="connsiteX2" fmla="*/ 9722 w 9786"/>
              <a:gd name="connsiteY2" fmla="*/ 0 h 10378"/>
              <a:gd name="connsiteX3" fmla="*/ 104 w 9786"/>
              <a:gd name="connsiteY3" fmla="*/ 0 h 10378"/>
              <a:gd name="connsiteX4" fmla="*/ 0 w 9786"/>
              <a:gd name="connsiteY4" fmla="*/ 2000 h 10378"/>
              <a:gd name="connsiteX5" fmla="*/ 0 w 9786"/>
              <a:gd name="connsiteY5" fmla="*/ 8000 h 10378"/>
              <a:gd name="connsiteX6" fmla="*/ 104 w 9786"/>
              <a:gd name="connsiteY6" fmla="*/ 10000 h 10378"/>
              <a:gd name="connsiteX7" fmla="*/ 9722 w 9786"/>
              <a:gd name="connsiteY7" fmla="*/ 10000 h 10378"/>
              <a:gd name="connsiteX8" fmla="*/ 9786 w 9786"/>
              <a:gd name="connsiteY8" fmla="*/ 9524 h 1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86" h="10378">
                <a:moveTo>
                  <a:pt x="9786" y="9524"/>
                </a:moveTo>
                <a:cubicBezTo>
                  <a:pt x="9797" y="7937"/>
                  <a:pt x="9797" y="2063"/>
                  <a:pt x="9786" y="476"/>
                </a:cubicBezTo>
                <a:cubicBezTo>
                  <a:pt x="9786" y="476"/>
                  <a:pt x="9766" y="0"/>
                  <a:pt x="9722" y="0"/>
                </a:cubicBezTo>
                <a:lnTo>
                  <a:pt x="104" y="0"/>
                </a:lnTo>
                <a:cubicBezTo>
                  <a:pt x="45" y="0"/>
                  <a:pt x="0" y="952"/>
                  <a:pt x="0" y="2000"/>
                </a:cubicBezTo>
                <a:lnTo>
                  <a:pt x="0" y="8000"/>
                </a:lnTo>
                <a:cubicBezTo>
                  <a:pt x="0" y="9143"/>
                  <a:pt x="45" y="10000"/>
                  <a:pt x="104" y="10000"/>
                </a:cubicBezTo>
                <a:lnTo>
                  <a:pt x="9722" y="10000"/>
                </a:lnTo>
                <a:cubicBezTo>
                  <a:pt x="9761" y="10000"/>
                  <a:pt x="9775" y="11111"/>
                  <a:pt x="9786" y="9524"/>
                </a:cubicBezTo>
                <a:close/>
              </a:path>
            </a:pathLst>
          </a:custGeom>
          <a:solidFill>
            <a:srgbClr val="A5C753"/>
          </a:solidFill>
          <a:ln w="9525">
            <a:noFill/>
            <a:round/>
            <a:headEnd/>
            <a:tailEnd/>
          </a:ln>
          <a:effectLst>
            <a:outerShdw blurRad="50800" dist="88900" dir="8100000" algn="tr" rotWithShape="0">
              <a:prstClr val="black">
                <a:alpha val="40000"/>
              </a:prstClr>
            </a:outerShdw>
          </a:effectLst>
          <a:scene3d>
            <a:camera prst="orthographicFront">
              <a:rot lat="0" lon="0" rev="0"/>
            </a:camera>
            <a:lightRig rig="balanced" dir="t">
              <a:rot lat="0" lon="0" rev="8700000"/>
            </a:lightRig>
          </a:scene3d>
          <a:sp3d>
            <a:bevelT w="190500" h="38100"/>
          </a:sp3d>
        </p:spPr>
        <p:txBody>
          <a:bodyPr anchor="ctr"/>
          <a:lstStyle/>
          <a:p>
            <a:pPr algn="ctr" fontAlgn="auto">
              <a:spcBef>
                <a:spcPts val="0"/>
              </a:spcBef>
              <a:spcAft>
                <a:spcPts val="0"/>
              </a:spcAft>
            </a:pPr>
            <a:endParaRPr lang="sv-SE" sz="2000" b="0">
              <a:solidFill>
                <a:prstClr val="black"/>
              </a:solidFill>
              <a:latin typeface="+mn-lt"/>
            </a:endParaRPr>
          </a:p>
        </p:txBody>
      </p:sp>
      <p:sp>
        <p:nvSpPr>
          <p:cNvPr id="53" name="Freeform 5"/>
          <p:cNvSpPr>
            <a:spLocks/>
          </p:cNvSpPr>
          <p:nvPr/>
        </p:nvSpPr>
        <p:spPr bwMode="auto">
          <a:xfrm>
            <a:off x="618220" y="5842590"/>
            <a:ext cx="288000" cy="378000"/>
          </a:xfrm>
          <a:custGeom>
            <a:avLst/>
            <a:gdLst>
              <a:gd name="T0" fmla="*/ 2147483647 w 2017"/>
              <a:gd name="T1" fmla="*/ 2147483647 h 105"/>
              <a:gd name="T2" fmla="*/ 2147483647 w 2017"/>
              <a:gd name="T3" fmla="*/ 2147483647 h 105"/>
              <a:gd name="T4" fmla="*/ 2147483647 w 2017"/>
              <a:gd name="T5" fmla="*/ 0 h 105"/>
              <a:gd name="T6" fmla="*/ 2147483647 w 2017"/>
              <a:gd name="T7" fmla="*/ 0 h 105"/>
              <a:gd name="T8" fmla="*/ 0 w 2017"/>
              <a:gd name="T9" fmla="*/ 2147483647 h 105"/>
              <a:gd name="T10" fmla="*/ 0 w 2017"/>
              <a:gd name="T11" fmla="*/ 2147483647 h 105"/>
              <a:gd name="T12" fmla="*/ 2147483647 w 2017"/>
              <a:gd name="T13" fmla="*/ 2147483647 h 105"/>
              <a:gd name="T14" fmla="*/ 2147483647 w 2017"/>
              <a:gd name="T15" fmla="*/ 2147483647 h 105"/>
              <a:gd name="T16" fmla="*/ 2147483647 w 2017"/>
              <a:gd name="T17" fmla="*/ 2147483647 h 105"/>
              <a:gd name="T18" fmla="*/ 2147483647 w 2017"/>
              <a:gd name="T19" fmla="*/ 2147483647 h 105"/>
              <a:gd name="T20" fmla="*/ 2147483647 w 2017"/>
              <a:gd name="T21" fmla="*/ 2147483647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105"/>
              <a:gd name="T35" fmla="*/ 2017 w 2017"/>
              <a:gd name="T36" fmla="*/ 105 h 105"/>
              <a:gd name="connsiteX0" fmla="*/ 9975 w 9975"/>
              <a:gd name="connsiteY0" fmla="*/ 5524 h 10000"/>
              <a:gd name="connsiteX1" fmla="*/ 9762 w 9975"/>
              <a:gd name="connsiteY1" fmla="*/ 476 h 10000"/>
              <a:gd name="connsiteX2" fmla="*/ 9698 w 9975"/>
              <a:gd name="connsiteY2" fmla="*/ 0 h 10000"/>
              <a:gd name="connsiteX3" fmla="*/ 104 w 9975"/>
              <a:gd name="connsiteY3" fmla="*/ 0 h 10000"/>
              <a:gd name="connsiteX4" fmla="*/ 0 w 9975"/>
              <a:gd name="connsiteY4" fmla="*/ 2000 h 10000"/>
              <a:gd name="connsiteX5" fmla="*/ 0 w 9975"/>
              <a:gd name="connsiteY5" fmla="*/ 8000 h 10000"/>
              <a:gd name="connsiteX6" fmla="*/ 104 w 9975"/>
              <a:gd name="connsiteY6" fmla="*/ 10000 h 10000"/>
              <a:gd name="connsiteX7" fmla="*/ 9698 w 9975"/>
              <a:gd name="connsiteY7" fmla="*/ 10000 h 10000"/>
              <a:gd name="connsiteX8" fmla="*/ 9762 w 9975"/>
              <a:gd name="connsiteY8" fmla="*/ 9524 h 10000"/>
              <a:gd name="connsiteX9" fmla="*/ 9975 w 9975"/>
              <a:gd name="connsiteY9" fmla="*/ 5524 h 10000"/>
              <a:gd name="connsiteX0" fmla="*/ 9786 w 9786"/>
              <a:gd name="connsiteY0" fmla="*/ 9524 h 10378"/>
              <a:gd name="connsiteX1" fmla="*/ 9786 w 9786"/>
              <a:gd name="connsiteY1" fmla="*/ 476 h 10378"/>
              <a:gd name="connsiteX2" fmla="*/ 9722 w 9786"/>
              <a:gd name="connsiteY2" fmla="*/ 0 h 10378"/>
              <a:gd name="connsiteX3" fmla="*/ 104 w 9786"/>
              <a:gd name="connsiteY3" fmla="*/ 0 h 10378"/>
              <a:gd name="connsiteX4" fmla="*/ 0 w 9786"/>
              <a:gd name="connsiteY4" fmla="*/ 2000 h 10378"/>
              <a:gd name="connsiteX5" fmla="*/ 0 w 9786"/>
              <a:gd name="connsiteY5" fmla="*/ 8000 h 10378"/>
              <a:gd name="connsiteX6" fmla="*/ 104 w 9786"/>
              <a:gd name="connsiteY6" fmla="*/ 10000 h 10378"/>
              <a:gd name="connsiteX7" fmla="*/ 9722 w 9786"/>
              <a:gd name="connsiteY7" fmla="*/ 10000 h 10378"/>
              <a:gd name="connsiteX8" fmla="*/ 9786 w 9786"/>
              <a:gd name="connsiteY8" fmla="*/ 9524 h 1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86" h="10378">
                <a:moveTo>
                  <a:pt x="9786" y="9524"/>
                </a:moveTo>
                <a:cubicBezTo>
                  <a:pt x="9797" y="7937"/>
                  <a:pt x="9797" y="2063"/>
                  <a:pt x="9786" y="476"/>
                </a:cubicBezTo>
                <a:cubicBezTo>
                  <a:pt x="9786" y="476"/>
                  <a:pt x="9766" y="0"/>
                  <a:pt x="9722" y="0"/>
                </a:cubicBezTo>
                <a:lnTo>
                  <a:pt x="104" y="0"/>
                </a:lnTo>
                <a:cubicBezTo>
                  <a:pt x="45" y="0"/>
                  <a:pt x="0" y="952"/>
                  <a:pt x="0" y="2000"/>
                </a:cubicBezTo>
                <a:lnTo>
                  <a:pt x="0" y="8000"/>
                </a:lnTo>
                <a:cubicBezTo>
                  <a:pt x="0" y="9143"/>
                  <a:pt x="45" y="10000"/>
                  <a:pt x="104" y="10000"/>
                </a:cubicBezTo>
                <a:lnTo>
                  <a:pt x="9722" y="10000"/>
                </a:lnTo>
                <a:cubicBezTo>
                  <a:pt x="9761" y="10000"/>
                  <a:pt x="9775" y="11111"/>
                  <a:pt x="9786" y="9524"/>
                </a:cubicBezTo>
                <a:close/>
              </a:path>
            </a:pathLst>
          </a:custGeom>
          <a:solidFill>
            <a:srgbClr val="A5C753"/>
          </a:solidFill>
          <a:ln w="9525">
            <a:noFill/>
            <a:round/>
            <a:headEnd/>
            <a:tailEnd/>
          </a:ln>
          <a:effectLst>
            <a:outerShdw blurRad="50800" dist="88900" dir="8100000" algn="tr" rotWithShape="0">
              <a:prstClr val="black">
                <a:alpha val="40000"/>
              </a:prstClr>
            </a:outerShdw>
          </a:effectLst>
          <a:scene3d>
            <a:camera prst="orthographicFront">
              <a:rot lat="0" lon="0" rev="0"/>
            </a:camera>
            <a:lightRig rig="balanced" dir="t">
              <a:rot lat="0" lon="0" rev="8700000"/>
            </a:lightRig>
          </a:scene3d>
          <a:sp3d>
            <a:bevelT w="190500" h="38100"/>
          </a:sp3d>
        </p:spPr>
        <p:txBody>
          <a:bodyPr anchor="ctr"/>
          <a:lstStyle/>
          <a:p>
            <a:pPr algn="ctr" fontAlgn="auto">
              <a:spcBef>
                <a:spcPts val="0"/>
              </a:spcBef>
              <a:spcAft>
                <a:spcPts val="0"/>
              </a:spcAft>
            </a:pPr>
            <a:endParaRPr lang="sv-SE" sz="2000" b="0">
              <a:solidFill>
                <a:prstClr val="black"/>
              </a:solidFill>
              <a:latin typeface="+mn-lt"/>
            </a:endParaRPr>
          </a:p>
        </p:txBody>
      </p:sp>
      <p:sp>
        <p:nvSpPr>
          <p:cNvPr id="63" name="Right Arrow 62"/>
          <p:cNvSpPr/>
          <p:nvPr/>
        </p:nvSpPr>
        <p:spPr bwMode="auto">
          <a:xfrm rot="19073924">
            <a:off x="1619368" y="3497916"/>
            <a:ext cx="593936" cy="420157"/>
          </a:xfrm>
          <a:prstGeom prst="rightArrow">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mn-lt"/>
            </a:endParaRPr>
          </a:p>
        </p:txBody>
      </p:sp>
      <p:sp>
        <p:nvSpPr>
          <p:cNvPr id="65" name="Rectangle 64"/>
          <p:cNvSpPr/>
          <p:nvPr/>
        </p:nvSpPr>
        <p:spPr>
          <a:xfrm>
            <a:off x="1365723" y="4070622"/>
            <a:ext cx="3075015" cy="612000"/>
          </a:xfrm>
          <a:prstGeom prst="rect">
            <a:avLst/>
          </a:prstGeom>
        </p:spPr>
        <p:txBody>
          <a:bodyPr wrap="square">
            <a:spAutoFit/>
          </a:bodyPr>
          <a:lstStyle/>
          <a:p>
            <a:pPr defTabSz="1822450" fontAlgn="auto">
              <a:lnSpc>
                <a:spcPct val="90000"/>
              </a:lnSpc>
              <a:spcAft>
                <a:spcPct val="35000"/>
              </a:spcAft>
            </a:pPr>
            <a:r>
              <a:rPr lang="en-GB" sz="1800" b="0" dirty="0" smtClean="0">
                <a:solidFill>
                  <a:schemeClr val="accent6"/>
                </a:solidFill>
                <a:latin typeface="+mn-lt"/>
                <a:ea typeface="+mn-ea"/>
                <a:cs typeface="+mn-cs"/>
              </a:rPr>
              <a:t>Industrial contributions (blueprint)</a:t>
            </a:r>
            <a:endParaRPr lang="en-GB" sz="1800" b="0" dirty="0">
              <a:solidFill>
                <a:schemeClr val="accent6"/>
              </a:solidFill>
              <a:latin typeface="+mn-lt"/>
              <a:ea typeface="+mn-ea"/>
              <a:cs typeface="+mn-cs"/>
            </a:endParaRPr>
          </a:p>
        </p:txBody>
      </p:sp>
      <p:sp>
        <p:nvSpPr>
          <p:cNvPr id="66" name="Right Arrow 65"/>
          <p:cNvSpPr/>
          <p:nvPr/>
        </p:nvSpPr>
        <p:spPr bwMode="auto">
          <a:xfrm rot="19073924">
            <a:off x="2183034" y="3497916"/>
            <a:ext cx="593936" cy="420157"/>
          </a:xfrm>
          <a:prstGeom prst="rightArrow">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01600" h="38100"/>
          </a:sp3d>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mn-lt"/>
            </a:endParaRPr>
          </a:p>
        </p:txBody>
      </p:sp>
      <p:grpSp>
        <p:nvGrpSpPr>
          <p:cNvPr id="20" name="Group 19"/>
          <p:cNvGrpSpPr/>
          <p:nvPr/>
        </p:nvGrpSpPr>
        <p:grpSpPr>
          <a:xfrm>
            <a:off x="4543320" y="2071688"/>
            <a:ext cx="972000" cy="3659329"/>
            <a:chOff x="4543320" y="1938338"/>
            <a:chExt cx="972000" cy="3659329"/>
          </a:xfrm>
        </p:grpSpPr>
        <p:grpSp>
          <p:nvGrpSpPr>
            <p:cNvPr id="7" name="Group 6"/>
            <p:cNvGrpSpPr/>
            <p:nvPr/>
          </p:nvGrpSpPr>
          <p:grpSpPr>
            <a:xfrm>
              <a:off x="4543320" y="2092136"/>
              <a:ext cx="972000" cy="3505531"/>
              <a:chOff x="4543320" y="1815911"/>
              <a:chExt cx="972000" cy="3505531"/>
            </a:xfrm>
            <a:effectLst>
              <a:outerShdw blurRad="50800" dist="38100" dir="8100000" algn="tr" rotWithShape="0">
                <a:prstClr val="black">
                  <a:alpha val="40000"/>
                </a:prstClr>
              </a:outerShdw>
            </a:effectLst>
          </p:grpSpPr>
          <p:sp>
            <p:nvSpPr>
              <p:cNvPr id="60" name="Heart 53"/>
              <p:cNvSpPr/>
              <p:nvPr/>
            </p:nvSpPr>
            <p:spPr bwMode="auto">
              <a:xfrm>
                <a:off x="4997171" y="2801442"/>
                <a:ext cx="36000" cy="2520000"/>
              </a:xfrm>
              <a:prstGeom prst="rect">
                <a:avLst/>
              </a:prstGeom>
              <a:solidFill>
                <a:srgbClr val="C00000"/>
              </a:solidFill>
              <a:ln>
                <a:solidFill>
                  <a:srgbClr val="C00000"/>
                </a:solidFill>
              </a:ln>
              <a:effectLst>
                <a:outerShdw blurRad="50800" dist="38100" dir="8100000" algn="tr" rotWithShape="0">
                  <a:prstClr val="black">
                    <a:alpha val="40000"/>
                  </a:prstClr>
                </a:outerShdw>
              </a:effectLst>
              <a:extLst/>
            </p:spPr>
            <p:txBody>
              <a:bodyPr vert="vert270" wrap="square" lIns="91440" tIns="45720" rIns="91440" bIns="45720" numCol="1" rtlCol="0" anchor="t" anchorCtr="0" compatLnSpc="1">
                <a:prstTxWarp prst="textNoShape">
                  <a:avLst/>
                </a:prstTxWarp>
              </a:bodyPr>
              <a:lstStyle/>
              <a:p>
                <a:pPr algn="ctr" fontAlgn="auto">
                  <a:spcBef>
                    <a:spcPts val="0"/>
                  </a:spcBef>
                  <a:spcAft>
                    <a:spcPts val="0"/>
                  </a:spcAft>
                </a:pPr>
                <a:endParaRPr lang="en-GB" sz="1600" b="1" i="1" dirty="0" smtClean="0">
                  <a:solidFill>
                    <a:schemeClr val="bg1"/>
                  </a:solidFill>
                  <a:latin typeface="+mn-lt"/>
                </a:endParaRPr>
              </a:p>
            </p:txBody>
          </p:sp>
          <p:sp>
            <p:nvSpPr>
              <p:cNvPr id="55" name="Heart 53"/>
              <p:cNvSpPr/>
              <p:nvPr/>
            </p:nvSpPr>
            <p:spPr bwMode="auto">
              <a:xfrm>
                <a:off x="4545809" y="2038781"/>
                <a:ext cx="967022" cy="1819669"/>
              </a:xfrm>
              <a:custGeom>
                <a:avLst/>
                <a:gdLst>
                  <a:gd name="connsiteX0" fmla="*/ 317989 w 635978"/>
                  <a:gd name="connsiteY0" fmla="*/ 192717 h 770866"/>
                  <a:gd name="connsiteX1" fmla="*/ 317989 w 635978"/>
                  <a:gd name="connsiteY1" fmla="*/ 770866 h 770866"/>
                  <a:gd name="connsiteX2" fmla="*/ 317989 w 635978"/>
                  <a:gd name="connsiteY2" fmla="*/ 192717 h 770866"/>
                  <a:gd name="connsiteX0" fmla="*/ 320307 w 640614"/>
                  <a:gd name="connsiteY0" fmla="*/ 162129 h 859031"/>
                  <a:gd name="connsiteX1" fmla="*/ 320307 w 640614"/>
                  <a:gd name="connsiteY1" fmla="*/ 859031 h 859031"/>
                  <a:gd name="connsiteX2" fmla="*/ 320307 w 640614"/>
                  <a:gd name="connsiteY2" fmla="*/ 162129 h 859031"/>
                  <a:gd name="connsiteX0" fmla="*/ 320307 w 640614"/>
                  <a:gd name="connsiteY0" fmla="*/ 162129 h 859031"/>
                  <a:gd name="connsiteX1" fmla="*/ 320307 w 640614"/>
                  <a:gd name="connsiteY1" fmla="*/ 859031 h 859031"/>
                  <a:gd name="connsiteX2" fmla="*/ 320307 w 640614"/>
                  <a:gd name="connsiteY2" fmla="*/ 162129 h 859031"/>
                  <a:gd name="connsiteX0" fmla="*/ 421871 w 830465"/>
                  <a:gd name="connsiteY0" fmla="*/ 1060 h 697962"/>
                  <a:gd name="connsiteX1" fmla="*/ 421871 w 830465"/>
                  <a:gd name="connsiteY1" fmla="*/ 697962 h 697962"/>
                  <a:gd name="connsiteX2" fmla="*/ 421871 w 830465"/>
                  <a:gd name="connsiteY2" fmla="*/ 1060 h 697962"/>
                  <a:gd name="connsiteX0" fmla="*/ 408768 w 831174"/>
                  <a:gd name="connsiteY0" fmla="*/ 256 h 1184046"/>
                  <a:gd name="connsiteX1" fmla="*/ 432518 w 831174"/>
                  <a:gd name="connsiteY1" fmla="*/ 1184046 h 1184046"/>
                  <a:gd name="connsiteX2" fmla="*/ 408768 w 831174"/>
                  <a:gd name="connsiteY2" fmla="*/ 256 h 1184046"/>
                  <a:gd name="connsiteX0" fmla="*/ 435336 w 830481"/>
                  <a:gd name="connsiteY0" fmla="*/ 242 h 1219658"/>
                  <a:gd name="connsiteX1" fmla="*/ 411585 w 830481"/>
                  <a:gd name="connsiteY1" fmla="*/ 1219658 h 1219658"/>
                  <a:gd name="connsiteX2" fmla="*/ 435336 w 830481"/>
                  <a:gd name="connsiteY2" fmla="*/ 242 h 1219658"/>
                  <a:gd name="connsiteX0" fmla="*/ 435336 w 711120"/>
                  <a:gd name="connsiteY0" fmla="*/ 242 h 1219658"/>
                  <a:gd name="connsiteX1" fmla="*/ 411585 w 711120"/>
                  <a:gd name="connsiteY1" fmla="*/ 1219658 h 1219658"/>
                  <a:gd name="connsiteX2" fmla="*/ 435336 w 711120"/>
                  <a:gd name="connsiteY2" fmla="*/ 242 h 1219658"/>
                  <a:gd name="connsiteX0" fmla="*/ 314367 w 590151"/>
                  <a:gd name="connsiteY0" fmla="*/ 231 h 1219647"/>
                  <a:gd name="connsiteX1" fmla="*/ 290616 w 590151"/>
                  <a:gd name="connsiteY1" fmla="*/ 1219647 h 1219647"/>
                  <a:gd name="connsiteX2" fmla="*/ 314367 w 590151"/>
                  <a:gd name="connsiteY2" fmla="*/ 231 h 1219647"/>
                  <a:gd name="connsiteX0" fmla="*/ 428584 w 704368"/>
                  <a:gd name="connsiteY0" fmla="*/ 0 h 1219416"/>
                  <a:gd name="connsiteX1" fmla="*/ 404833 w 704368"/>
                  <a:gd name="connsiteY1" fmla="*/ 1219416 h 1219416"/>
                  <a:gd name="connsiteX2" fmla="*/ 428584 w 704368"/>
                  <a:gd name="connsiteY2" fmla="*/ 0 h 1219416"/>
                  <a:gd name="connsiteX0" fmla="*/ 428584 w 799552"/>
                  <a:gd name="connsiteY0" fmla="*/ 0 h 1219416"/>
                  <a:gd name="connsiteX1" fmla="*/ 404833 w 799552"/>
                  <a:gd name="connsiteY1" fmla="*/ 1219416 h 1219416"/>
                  <a:gd name="connsiteX2" fmla="*/ 428584 w 799552"/>
                  <a:gd name="connsiteY2" fmla="*/ 0 h 1219416"/>
                  <a:gd name="connsiteX0" fmla="*/ 428584 w 728453"/>
                  <a:gd name="connsiteY0" fmla="*/ 0 h 1219416"/>
                  <a:gd name="connsiteX1" fmla="*/ 404833 w 728453"/>
                  <a:gd name="connsiteY1" fmla="*/ 1219416 h 1219416"/>
                  <a:gd name="connsiteX2" fmla="*/ 428584 w 728453"/>
                  <a:gd name="connsiteY2" fmla="*/ 0 h 1219416"/>
                  <a:gd name="connsiteX0" fmla="*/ 346872 w 646741"/>
                  <a:gd name="connsiteY0" fmla="*/ 0 h 1219416"/>
                  <a:gd name="connsiteX1" fmla="*/ 323121 w 646741"/>
                  <a:gd name="connsiteY1" fmla="*/ 1219416 h 1219416"/>
                  <a:gd name="connsiteX2" fmla="*/ 346872 w 646741"/>
                  <a:gd name="connsiteY2" fmla="*/ 0 h 1219416"/>
                  <a:gd name="connsiteX0" fmla="*/ 346872 w 738815"/>
                  <a:gd name="connsiteY0" fmla="*/ 0 h 1219416"/>
                  <a:gd name="connsiteX1" fmla="*/ 323121 w 738815"/>
                  <a:gd name="connsiteY1" fmla="*/ 1219416 h 1219416"/>
                  <a:gd name="connsiteX2" fmla="*/ 346872 w 738815"/>
                  <a:gd name="connsiteY2" fmla="*/ 0 h 1219416"/>
                  <a:gd name="connsiteX0" fmla="*/ 346872 w 792719"/>
                  <a:gd name="connsiteY0" fmla="*/ 30 h 1219446"/>
                  <a:gd name="connsiteX1" fmla="*/ 323121 w 792719"/>
                  <a:gd name="connsiteY1" fmla="*/ 1219446 h 1219446"/>
                  <a:gd name="connsiteX2" fmla="*/ 346872 w 792719"/>
                  <a:gd name="connsiteY2" fmla="*/ 30 h 1219446"/>
                  <a:gd name="connsiteX0" fmla="*/ 463541 w 909388"/>
                  <a:gd name="connsiteY0" fmla="*/ 35 h 1219451"/>
                  <a:gd name="connsiteX1" fmla="*/ 439790 w 909388"/>
                  <a:gd name="connsiteY1" fmla="*/ 1219451 h 1219451"/>
                  <a:gd name="connsiteX2" fmla="*/ 463541 w 909388"/>
                  <a:gd name="connsiteY2" fmla="*/ 35 h 1219451"/>
                  <a:gd name="connsiteX0" fmla="*/ 463541 w 916366"/>
                  <a:gd name="connsiteY0" fmla="*/ 50 h 1219466"/>
                  <a:gd name="connsiteX1" fmla="*/ 439790 w 916366"/>
                  <a:gd name="connsiteY1" fmla="*/ 1219466 h 1219466"/>
                  <a:gd name="connsiteX2" fmla="*/ 463541 w 916366"/>
                  <a:gd name="connsiteY2" fmla="*/ 50 h 1219466"/>
                  <a:gd name="connsiteX0" fmla="*/ 471926 w 924751"/>
                  <a:gd name="connsiteY0" fmla="*/ 60 h 1219476"/>
                  <a:gd name="connsiteX1" fmla="*/ 448175 w 924751"/>
                  <a:gd name="connsiteY1" fmla="*/ 1219476 h 1219476"/>
                  <a:gd name="connsiteX2" fmla="*/ 471926 w 924751"/>
                  <a:gd name="connsiteY2" fmla="*/ 60 h 1219476"/>
                </a:gdLst>
                <a:ahLst/>
                <a:cxnLst>
                  <a:cxn ang="0">
                    <a:pos x="connsiteX0" y="connsiteY0"/>
                  </a:cxn>
                  <a:cxn ang="0">
                    <a:pos x="connsiteX1" y="connsiteY1"/>
                  </a:cxn>
                  <a:cxn ang="0">
                    <a:pos x="connsiteX2" y="connsiteY2"/>
                  </a:cxn>
                </a:cxnLst>
                <a:rect l="l" t="t" r="r" b="b"/>
                <a:pathLst>
                  <a:path w="924751" h="1219476">
                    <a:moveTo>
                      <a:pt x="471926" y="60"/>
                    </a:moveTo>
                    <a:cubicBezTo>
                      <a:pt x="1457299" y="-6218"/>
                      <a:pt x="541408" y="571930"/>
                      <a:pt x="448175" y="1219476"/>
                    </a:cubicBezTo>
                    <a:cubicBezTo>
                      <a:pt x="375160" y="557354"/>
                      <a:pt x="-537461" y="-6736"/>
                      <a:pt x="471926" y="60"/>
                    </a:cubicBezTo>
                    <a:close/>
                  </a:path>
                </a:pathLst>
              </a:custGeom>
              <a:solidFill>
                <a:srgbClr val="C00000"/>
              </a:solidFill>
              <a:ln>
                <a:solidFill>
                  <a:srgbClr val="C00000"/>
                </a:solidFill>
              </a:ln>
              <a:effectLst>
                <a:outerShdw blurRad="50800" dist="38100" dir="8100000" algn="tr" rotWithShape="0">
                  <a:prstClr val="black">
                    <a:alpha val="40000"/>
                  </a:prstClr>
                </a:outerShdw>
              </a:effectLst>
              <a:extLst/>
            </p:spPr>
            <p:txBody>
              <a:bodyPr vert="vert270" wrap="square" lIns="91440" tIns="45720" rIns="91440" bIns="45720" numCol="1" rtlCol="0" anchor="t" anchorCtr="0" compatLnSpc="1">
                <a:prstTxWarp prst="textNoShape">
                  <a:avLst/>
                </a:prstTxWarp>
              </a:bodyPr>
              <a:lstStyle/>
              <a:p>
                <a:pPr algn="ctr" fontAlgn="auto">
                  <a:spcBef>
                    <a:spcPts val="0"/>
                  </a:spcBef>
                  <a:spcAft>
                    <a:spcPts val="0"/>
                  </a:spcAft>
                </a:pPr>
                <a:endParaRPr lang="en-GB" sz="1600" b="0" i="1" dirty="0">
                  <a:solidFill>
                    <a:schemeClr val="bg1"/>
                  </a:solidFill>
                  <a:latin typeface="+mn-lt"/>
                </a:endParaRPr>
              </a:p>
            </p:txBody>
          </p:sp>
          <p:sp>
            <p:nvSpPr>
              <p:cNvPr id="6" name="Oval 5"/>
              <p:cNvSpPr/>
              <p:nvPr/>
            </p:nvSpPr>
            <p:spPr bwMode="auto">
              <a:xfrm>
                <a:off x="4543320" y="1815911"/>
                <a:ext cx="972000" cy="972000"/>
              </a:xfrm>
              <a:prstGeom prst="ellipse">
                <a:avLst/>
              </a:prstGeom>
              <a:solidFill>
                <a:srgbClr val="C00000"/>
              </a:solidFill>
              <a:ln>
                <a:solidFill>
                  <a:srgbClr val="C00000"/>
                </a:solid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sp>
          <p:nvSpPr>
            <p:cNvPr id="2" name="Rectangle 1"/>
            <p:cNvSpPr/>
            <p:nvPr/>
          </p:nvSpPr>
          <p:spPr>
            <a:xfrm rot="16200000">
              <a:off x="4244182" y="2291983"/>
              <a:ext cx="1538287" cy="830997"/>
            </a:xfrm>
            <a:prstGeom prst="rect">
              <a:avLst/>
            </a:prstGeom>
          </p:spPr>
          <p:txBody>
            <a:bodyPr wrap="square">
              <a:spAutoFit/>
            </a:bodyPr>
            <a:lstStyle/>
            <a:p>
              <a:pPr lvl="0" algn="ctr" fontAlgn="auto">
                <a:spcBef>
                  <a:spcPts val="0"/>
                </a:spcBef>
                <a:spcAft>
                  <a:spcPts val="0"/>
                </a:spcAft>
              </a:pPr>
              <a:r>
                <a:rPr lang="en-GB" sz="1600" b="0" i="1" dirty="0">
                  <a:solidFill>
                    <a:srgbClr val="FFFFFF"/>
                  </a:solidFill>
                  <a:latin typeface="Verdana"/>
                </a:rPr>
                <a:t>CEOs manifesto</a:t>
              </a:r>
            </a:p>
            <a:p>
              <a:pPr lvl="0" algn="ctr" fontAlgn="auto">
                <a:spcBef>
                  <a:spcPts val="0"/>
                </a:spcBef>
                <a:spcAft>
                  <a:spcPts val="0"/>
                </a:spcAft>
              </a:pPr>
              <a:r>
                <a:rPr lang="en-GB" sz="1600" b="0" i="1" dirty="0">
                  <a:solidFill>
                    <a:srgbClr val="FFFFFF"/>
                  </a:solidFill>
                  <a:latin typeface="Verdana"/>
                </a:rPr>
                <a:t> July</a:t>
              </a:r>
            </a:p>
          </p:txBody>
        </p:sp>
      </p:grpSp>
      <p:sp>
        <p:nvSpPr>
          <p:cNvPr id="8" name="Rounded Rectangle 4"/>
          <p:cNvSpPr/>
          <p:nvPr/>
        </p:nvSpPr>
        <p:spPr>
          <a:xfrm>
            <a:off x="3549999" y="4801123"/>
            <a:ext cx="1578666" cy="792000"/>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72000" tIns="156210" rIns="0" bIns="156210" numCol="1" spcCol="1270" anchor="ctr" anchorCtr="0">
            <a:noAutofit/>
          </a:bodyPr>
          <a:lstStyle/>
          <a:p>
            <a:pPr defTabSz="1822450" fontAlgn="auto">
              <a:lnSpc>
                <a:spcPct val="90000"/>
              </a:lnSpc>
              <a:spcAft>
                <a:spcPct val="35000"/>
              </a:spcAft>
            </a:pPr>
            <a:endParaRPr lang="en-GB" sz="1800" dirty="0">
              <a:solidFill>
                <a:schemeClr val="accent6"/>
              </a:solidFill>
            </a:endParaRPr>
          </a:p>
        </p:txBody>
      </p:sp>
      <p:sp>
        <p:nvSpPr>
          <p:cNvPr id="64" name="Rectangle 63"/>
          <p:cNvSpPr/>
          <p:nvPr/>
        </p:nvSpPr>
        <p:spPr>
          <a:xfrm>
            <a:off x="3569378" y="4788469"/>
            <a:ext cx="1742720" cy="840230"/>
          </a:xfrm>
          <a:prstGeom prst="rect">
            <a:avLst/>
          </a:prstGeom>
        </p:spPr>
        <p:txBody>
          <a:bodyPr wrap="square">
            <a:spAutoFit/>
          </a:bodyPr>
          <a:lstStyle/>
          <a:p>
            <a:pPr defTabSz="1822450" fontAlgn="auto">
              <a:lnSpc>
                <a:spcPct val="90000"/>
              </a:lnSpc>
              <a:spcAft>
                <a:spcPct val="35000"/>
              </a:spcAft>
            </a:pPr>
            <a:r>
              <a:rPr lang="en-GB" sz="1800" b="0" dirty="0">
                <a:solidFill>
                  <a:schemeClr val="accent6"/>
                </a:solidFill>
                <a:latin typeface="+mn-lt"/>
                <a:ea typeface="+mn-ea"/>
                <a:cs typeface="+mn-cs"/>
              </a:rPr>
              <a:t>t</a:t>
            </a:r>
            <a:r>
              <a:rPr lang="en-GB" sz="1800" b="0" dirty="0" smtClean="0">
                <a:solidFill>
                  <a:schemeClr val="accent6"/>
                </a:solidFill>
                <a:latin typeface="+mn-lt"/>
                <a:ea typeface="+mn-ea"/>
                <a:cs typeface="+mn-cs"/>
              </a:rPr>
              <a:t>argeted </a:t>
            </a:r>
            <a:r>
              <a:rPr lang="en-GB" sz="1800" b="0" dirty="0">
                <a:solidFill>
                  <a:schemeClr val="accent6"/>
                </a:solidFill>
                <a:latin typeface="+mn-lt"/>
                <a:ea typeface="+mn-ea"/>
                <a:cs typeface="+mn-cs"/>
              </a:rPr>
              <a:t>public </a:t>
            </a:r>
            <a:r>
              <a:rPr lang="en-GB" sz="1800" b="0" dirty="0" smtClean="0">
                <a:solidFill>
                  <a:schemeClr val="accent6"/>
                </a:solidFill>
                <a:latin typeface="+mn-lt"/>
                <a:ea typeface="+mn-ea"/>
                <a:cs typeface="+mn-cs"/>
              </a:rPr>
              <a:t>consultation</a:t>
            </a:r>
            <a:endParaRPr lang="en-GB" sz="1800" b="0" dirty="0">
              <a:solidFill>
                <a:schemeClr val="accent6"/>
              </a:solidFill>
              <a:latin typeface="+mn-lt"/>
              <a:ea typeface="+mn-ea"/>
              <a:cs typeface="+mn-cs"/>
            </a:endParaRPr>
          </a:p>
        </p:txBody>
      </p:sp>
      <p:sp>
        <p:nvSpPr>
          <p:cNvPr id="39" name="Rectangle 38"/>
          <p:cNvSpPr/>
          <p:nvPr/>
        </p:nvSpPr>
        <p:spPr>
          <a:xfrm>
            <a:off x="385318" y="6345752"/>
            <a:ext cx="8361129" cy="261610"/>
          </a:xfrm>
          <a:prstGeom prst="rect">
            <a:avLst/>
          </a:prstGeom>
        </p:spPr>
        <p:txBody>
          <a:bodyPr wrap="square">
            <a:spAutoFit/>
          </a:bodyPr>
          <a:lstStyle/>
          <a:p>
            <a:pPr algn="ctr"/>
            <a:r>
              <a:rPr lang="en-GB" sz="1100" dirty="0">
                <a:solidFill>
                  <a:srgbClr val="2D2D94"/>
                </a:solidFill>
              </a:rPr>
              <a:t>Consultation</a:t>
            </a:r>
            <a:r>
              <a:rPr lang="en-GB" sz="1100" b="0" dirty="0">
                <a:solidFill>
                  <a:srgbClr val="2D2D94"/>
                </a:solidFill>
              </a:rPr>
              <a:t> https://</a:t>
            </a:r>
            <a:r>
              <a:rPr lang="en-GB" sz="1100" b="0" dirty="0" smtClean="0">
                <a:solidFill>
                  <a:srgbClr val="2D2D94"/>
                </a:solidFill>
              </a:rPr>
              <a:t>ec.europa.eu/commission/2014-2019/oettinger/blog/5-g-consultation-launched-today_en</a:t>
            </a:r>
            <a:endParaRPr lang="en-GB" sz="1100" b="0" dirty="0">
              <a:solidFill>
                <a:srgbClr val="2D2D94"/>
              </a:solidFill>
            </a:endParaRPr>
          </a:p>
        </p:txBody>
      </p:sp>
    </p:spTree>
    <p:extLst>
      <p:ext uri="{BB962C8B-B14F-4D97-AF65-F5344CB8AC3E}">
        <p14:creationId xmlns:p14="http://schemas.microsoft.com/office/powerpoint/2010/main" val="293947562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0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bwMode="auto">
          <a:xfrm>
            <a:off x="273132" y="1412776"/>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mn-lt"/>
              </a:rPr>
              <a:t>Future Networks</a:t>
            </a:r>
            <a:endParaRPr lang="en-GB" sz="2600" dirty="0">
              <a:solidFill>
                <a:srgbClr val="C00000"/>
              </a:solidFill>
              <a:latin typeface="+mn-lt"/>
            </a:endParaRPr>
          </a:p>
        </p:txBody>
      </p:sp>
      <p:sp>
        <p:nvSpPr>
          <p:cNvPr id="10" name="Rounded Rectangle 9"/>
          <p:cNvSpPr/>
          <p:nvPr/>
        </p:nvSpPr>
        <p:spPr bwMode="auto">
          <a:xfrm>
            <a:off x="3235283" y="2453955"/>
            <a:ext cx="2547258" cy="1252076"/>
          </a:xfrm>
          <a:prstGeom prst="roundRect">
            <a:avLst/>
          </a:prstGeom>
          <a:solidFill>
            <a:srgbClr val="CDFE54"/>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a:ex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0F5494"/>
                </a:solidFill>
                <a:effectLst/>
                <a:latin typeface="Verdana" charset="0"/>
                <a:ea typeface="ＭＳ Ｐゴシック" charset="0"/>
              </a:rPr>
              <a:t>DIR E</a:t>
            </a:r>
          </a:p>
          <a:p>
            <a:pPr marL="3175" marR="0" indent="0" algn="ctr" defTabSz="914400" rtl="0" eaLnBrk="1" fontAlgn="base" latinLnBrk="0" hangingPunct="1">
              <a:lnSpc>
                <a:spcPct val="100000"/>
              </a:lnSpc>
              <a:spcBef>
                <a:spcPct val="0"/>
              </a:spcBef>
              <a:spcAft>
                <a:spcPct val="0"/>
              </a:spcAft>
              <a:buClrTx/>
              <a:buSzTx/>
              <a:buFontTx/>
              <a:buNone/>
              <a:tabLst/>
            </a:pPr>
            <a:r>
              <a:rPr lang="en-GB" sz="2000" b="0" dirty="0" smtClean="0">
                <a:solidFill>
                  <a:srgbClr val="0F5494"/>
                </a:solidFill>
                <a:latin typeface="Verdana" charset="0"/>
                <a:ea typeface="ＭＳ Ｐゴシック" charset="0"/>
              </a:rPr>
              <a:t>FUTURE NETWORKS</a:t>
            </a:r>
            <a:endParaRPr kumimoji="0" lang="en-GB" sz="2000" b="0" i="0" u="none" strike="noStrike" cap="none" normalizeH="0" baseline="0" dirty="0">
              <a:ln>
                <a:noFill/>
              </a:ln>
              <a:solidFill>
                <a:srgbClr val="0F5494"/>
              </a:solidFill>
              <a:effectLst/>
              <a:latin typeface="Verdana" charset="0"/>
              <a:ea typeface="ＭＳ Ｐゴシック" charset="0"/>
            </a:endParaRPr>
          </a:p>
        </p:txBody>
      </p:sp>
      <p:grpSp>
        <p:nvGrpSpPr>
          <p:cNvPr id="36" name="Group 35"/>
          <p:cNvGrpSpPr/>
          <p:nvPr/>
        </p:nvGrpSpPr>
        <p:grpSpPr>
          <a:xfrm>
            <a:off x="1361955" y="3743325"/>
            <a:ext cx="6233066" cy="624008"/>
            <a:chOff x="1361955" y="3455376"/>
            <a:chExt cx="6233066" cy="911957"/>
          </a:xfrm>
        </p:grpSpPr>
        <p:cxnSp>
          <p:nvCxnSpPr>
            <p:cNvPr id="30" name="Straight Connector 29"/>
            <p:cNvCxnSpPr/>
            <p:nvPr/>
          </p:nvCxnSpPr>
          <p:spPr bwMode="auto">
            <a:xfrm>
              <a:off x="4492589" y="3455376"/>
              <a:ext cx="0" cy="45720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nvGrpSpPr>
            <p:cNvPr id="33" name="Group 32"/>
            <p:cNvGrpSpPr/>
            <p:nvPr/>
          </p:nvGrpSpPr>
          <p:grpSpPr>
            <a:xfrm>
              <a:off x="1361955" y="3910133"/>
              <a:ext cx="6233066" cy="457200"/>
              <a:chOff x="1361955" y="3910133"/>
              <a:chExt cx="6233066" cy="457200"/>
            </a:xfrm>
          </p:grpSpPr>
          <p:cxnSp>
            <p:nvCxnSpPr>
              <p:cNvPr id="22" name="Straight Connector 21"/>
              <p:cNvCxnSpPr/>
              <p:nvPr/>
            </p:nvCxnSpPr>
            <p:spPr bwMode="auto">
              <a:xfrm>
                <a:off x="7595021" y="3910133"/>
                <a:ext cx="0" cy="45720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6" name="Straight Connector 25"/>
              <p:cNvCxnSpPr/>
              <p:nvPr/>
            </p:nvCxnSpPr>
            <p:spPr bwMode="auto">
              <a:xfrm>
                <a:off x="1361955" y="3910133"/>
                <a:ext cx="0" cy="45720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7" name="Straight Connector 26"/>
              <p:cNvCxnSpPr/>
              <p:nvPr/>
            </p:nvCxnSpPr>
            <p:spPr bwMode="auto">
              <a:xfrm>
                <a:off x="3458445" y="3910133"/>
                <a:ext cx="0" cy="45720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8" name="Straight Connector 27"/>
              <p:cNvCxnSpPr/>
              <p:nvPr/>
            </p:nvCxnSpPr>
            <p:spPr bwMode="auto">
              <a:xfrm>
                <a:off x="5542074" y="3910133"/>
                <a:ext cx="0" cy="45720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31" name="Straight Connector 30"/>
              <p:cNvCxnSpPr/>
              <p:nvPr/>
            </p:nvCxnSpPr>
            <p:spPr bwMode="auto">
              <a:xfrm flipH="1">
                <a:off x="1361955" y="3910133"/>
                <a:ext cx="6233066" cy="0"/>
              </a:xfrm>
              <a:prstGeom prst="line">
                <a:avLst/>
              </a:prstGeom>
              <a:noFill/>
              <a:ln w="28575"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grpSp>
      <p:sp>
        <p:nvSpPr>
          <p:cNvPr id="2" name="Rounded Rectangle 1"/>
          <p:cNvSpPr/>
          <p:nvPr/>
        </p:nvSpPr>
        <p:spPr bwMode="auto">
          <a:xfrm>
            <a:off x="457203" y="4395377"/>
            <a:ext cx="1865909" cy="1102254"/>
          </a:xfrm>
          <a:prstGeom prst="roundRect">
            <a:avLst/>
          </a:prstGeom>
          <a:solidFill>
            <a:srgbClr val="FFFF00"/>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a:extLst/>
        </p:spPr>
        <p:txBody>
          <a:bodyPr vert="horz" wrap="square" lIns="72000" tIns="45720" rIns="72000" bIns="45720" numCol="1" rtlCol="0" anchor="ctr" anchorCtr="0" compatLnSpc="1">
            <a:prstTxWarp prst="textNoShape">
              <a:avLst/>
            </a:prstTxWarp>
          </a:bodyPr>
          <a:lstStyle/>
          <a:p>
            <a:pPr marL="3175" algn="ctr"/>
            <a:r>
              <a:rPr lang="en-GB" sz="2000" b="0" dirty="0">
                <a:solidFill>
                  <a:srgbClr val="0F5494"/>
                </a:solidFill>
                <a:latin typeface="Verdana" charset="0"/>
                <a:ea typeface="ＭＳ Ｐゴシック" charset="0"/>
              </a:rPr>
              <a:t>Future Connectivity Systems</a:t>
            </a:r>
          </a:p>
        </p:txBody>
      </p:sp>
      <p:sp>
        <p:nvSpPr>
          <p:cNvPr id="11" name="Rounded Rectangle 10"/>
          <p:cNvSpPr/>
          <p:nvPr/>
        </p:nvSpPr>
        <p:spPr bwMode="auto">
          <a:xfrm>
            <a:off x="2525491" y="4395377"/>
            <a:ext cx="1865909" cy="1102254"/>
          </a:xfrm>
          <a:prstGeom prst="roundRect">
            <a:avLst/>
          </a:prstGeom>
          <a:solidFill>
            <a:srgbClr val="FFFF00"/>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a:extLst/>
        </p:spPr>
        <p:txBody>
          <a:bodyPr vert="horz" wrap="square" lIns="72000" tIns="45720" rIns="72000" bIns="45720" numCol="1" rtlCol="0" anchor="ctr" anchorCtr="0" compatLnSpc="1">
            <a:prstTxWarp prst="textNoShape">
              <a:avLst/>
            </a:prstTxWarp>
          </a:bodyPr>
          <a:lstStyle/>
          <a:p>
            <a:pPr marL="3175" algn="ctr"/>
            <a:r>
              <a:rPr lang="en-GB" sz="2000" b="0" dirty="0">
                <a:solidFill>
                  <a:srgbClr val="0F5494"/>
                </a:solidFill>
                <a:latin typeface="Verdana" charset="0"/>
                <a:ea typeface="ＭＳ Ｐゴシック" charset="0"/>
              </a:rPr>
              <a:t>Cloud &amp; </a:t>
            </a:r>
            <a:r>
              <a:rPr lang="en-GB" sz="2000" b="0" dirty="0" smtClean="0">
                <a:solidFill>
                  <a:srgbClr val="0F5494"/>
                </a:solidFill>
                <a:latin typeface="Verdana" charset="0"/>
                <a:ea typeface="ＭＳ Ｐゴシック" charset="0"/>
              </a:rPr>
              <a:t>Software </a:t>
            </a:r>
            <a:endParaRPr lang="en-GB" sz="2000" b="0" dirty="0">
              <a:solidFill>
                <a:srgbClr val="0F5494"/>
              </a:solidFill>
              <a:latin typeface="Verdana" charset="0"/>
              <a:ea typeface="ＭＳ Ｐゴシック" charset="0"/>
            </a:endParaRPr>
          </a:p>
        </p:txBody>
      </p:sp>
      <p:sp>
        <p:nvSpPr>
          <p:cNvPr id="12" name="Rounded Rectangle 11"/>
          <p:cNvSpPr/>
          <p:nvPr/>
        </p:nvSpPr>
        <p:spPr bwMode="auto">
          <a:xfrm>
            <a:off x="4593779" y="4395377"/>
            <a:ext cx="1865909" cy="1102254"/>
          </a:xfrm>
          <a:prstGeom prst="roundRect">
            <a:avLst/>
          </a:prstGeom>
          <a:solidFill>
            <a:srgbClr val="FFFF00"/>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a:extLst/>
        </p:spPr>
        <p:txBody>
          <a:bodyPr vert="horz" wrap="square" lIns="72000" tIns="45720" rIns="72000" bIns="45720" numCol="1" rtlCol="0" anchor="ctr" anchorCtr="0" compatLnSpc="1">
            <a:prstTxWarp prst="textNoShape">
              <a:avLst/>
            </a:prstTxWarp>
          </a:bodyPr>
          <a:lstStyle/>
          <a:p>
            <a:pPr marL="3175" algn="ctr"/>
            <a:r>
              <a:rPr lang="en-GB" sz="2000" b="0" dirty="0" smtClean="0">
                <a:solidFill>
                  <a:srgbClr val="0F5494"/>
                </a:solidFill>
                <a:latin typeface="Verdana" charset="0"/>
                <a:ea typeface="ＭＳ Ｐゴシック" charset="0"/>
              </a:rPr>
              <a:t>Internet of Things </a:t>
            </a:r>
            <a:endParaRPr kumimoji="0" lang="en-GB" sz="2000" b="0" i="0" u="none" strike="noStrike" cap="none" normalizeH="0" baseline="0" dirty="0">
              <a:ln>
                <a:noFill/>
              </a:ln>
              <a:solidFill>
                <a:srgbClr val="0F5494"/>
              </a:solidFill>
              <a:effectLst/>
              <a:latin typeface="Verdana" charset="0"/>
              <a:ea typeface="ＭＳ Ｐゴシック" charset="0"/>
            </a:endParaRPr>
          </a:p>
        </p:txBody>
      </p:sp>
      <p:sp>
        <p:nvSpPr>
          <p:cNvPr id="13" name="Rounded Rectangle 12"/>
          <p:cNvSpPr/>
          <p:nvPr/>
        </p:nvSpPr>
        <p:spPr bwMode="auto">
          <a:xfrm>
            <a:off x="6662067" y="4395377"/>
            <a:ext cx="1865909" cy="1102254"/>
          </a:xfrm>
          <a:prstGeom prst="roundRect">
            <a:avLst/>
          </a:prstGeom>
          <a:solidFill>
            <a:srgbClr val="FFC000"/>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a:extLst/>
        </p:spPr>
        <p:txBody>
          <a:bodyPr vert="horz" wrap="square" lIns="72000" tIns="45720" rIns="72000" bIns="45720" numCol="1" rtlCol="0" anchor="ctr" anchorCtr="0" compatLnSpc="1">
            <a:prstTxWarp prst="textNoShape">
              <a:avLst/>
            </a:prstTxWarp>
          </a:bodyPr>
          <a:lstStyle/>
          <a:p>
            <a:pPr marL="3175" algn="ctr"/>
            <a:r>
              <a:rPr lang="en-GB" sz="2000" b="0" dirty="0">
                <a:solidFill>
                  <a:srgbClr val="0F5494"/>
                </a:solidFill>
                <a:latin typeface="Verdana" charset="0"/>
                <a:ea typeface="ＭＳ Ｐゴシック" charset="0"/>
              </a:rPr>
              <a:t>Next Generation Internet</a:t>
            </a:r>
          </a:p>
        </p:txBody>
      </p:sp>
    </p:spTree>
    <p:extLst>
      <p:ext uri="{BB962C8B-B14F-4D97-AF65-F5344CB8AC3E}">
        <p14:creationId xmlns:p14="http://schemas.microsoft.com/office/powerpoint/2010/main" val="16211509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8"/>
          <p:cNvSpPr>
            <a:spLocks noGrp="1" noChangeArrowheads="1"/>
          </p:cNvSpPr>
          <p:nvPr/>
        </p:nvSpPr>
        <p:spPr bwMode="auto">
          <a:xfrm>
            <a:off x="276042" y="2090130"/>
            <a:ext cx="8505646" cy="363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spcBef>
                <a:spcPct val="20000"/>
              </a:spcBef>
              <a:buClr>
                <a:schemeClr val="bg1"/>
              </a:buClr>
              <a:buChar char="•"/>
              <a:defRPr sz="2400" i="1">
                <a:solidFill>
                  <a:srgbClr val="0F5494"/>
                </a:solidFill>
                <a:latin typeface="Verdana" pitchFamily="34" charset="0"/>
                <a:ea typeface="ＭＳ Ｐゴシック" pitchFamily="34" charset="-128"/>
              </a:defRPr>
            </a:lvl1pPr>
            <a:lvl2pPr marL="742950" indent="-285750" eaLnBrk="0" hangingPunct="0">
              <a:spcBef>
                <a:spcPct val="20000"/>
              </a:spcBef>
              <a:buClr>
                <a:srgbClr val="009FBA"/>
              </a:buClr>
              <a:buChar char="•"/>
              <a:defRPr sz="2000" b="1">
                <a:solidFill>
                  <a:srgbClr val="0F5494"/>
                </a:solidFill>
                <a:latin typeface="Verdana" pitchFamily="34" charset="0"/>
                <a:ea typeface="ＭＳ Ｐゴシック" pitchFamily="34" charset="-128"/>
              </a:defRPr>
            </a:lvl2pPr>
            <a:lvl3pPr marL="1143000" indent="-228600" eaLnBrk="0" hangingPunct="0">
              <a:spcBef>
                <a:spcPct val="20000"/>
              </a:spcBef>
              <a:defRPr sz="1400">
                <a:solidFill>
                  <a:srgbClr val="0F5494"/>
                </a:solidFill>
                <a:latin typeface="Verdana" pitchFamily="34"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0"/>
              </a:spcBef>
              <a:spcAft>
                <a:spcPts val="1200"/>
              </a:spcAft>
              <a:buClrTx/>
              <a:buSzPct val="110000"/>
              <a:buFont typeface="Wingdings" panose="05000000000000000000" pitchFamily="2" charset="2"/>
              <a:buChar char="§"/>
            </a:pPr>
            <a:r>
              <a:rPr lang="en-GB" altLang="en-US" sz="2000" b="0" i="0" dirty="0" smtClean="0">
                <a:latin typeface="Verdana" charset="0"/>
                <a:ea typeface="ＭＳ Ｐゴシック" charset="0"/>
                <a:sym typeface="Wingdings" panose="05000000000000000000" pitchFamily="2" charset="2"/>
              </a:rPr>
              <a:t>Full political </a:t>
            </a:r>
            <a:r>
              <a:rPr lang="en-GB" altLang="en-US" sz="2000" b="0" i="0" dirty="0">
                <a:latin typeface="Verdana" charset="0"/>
                <a:ea typeface="ＭＳ Ｐゴシック" charset="0"/>
                <a:sym typeface="Wingdings" panose="05000000000000000000" pitchFamily="2" charset="2"/>
              </a:rPr>
              <a:t>c</a:t>
            </a:r>
            <a:r>
              <a:rPr lang="en-GB" altLang="en-US" sz="2000" b="0" i="0" dirty="0" smtClean="0">
                <a:latin typeface="Verdana" charset="0"/>
                <a:ea typeface="ＭＳ Ｐゴシック" charset="0"/>
                <a:sym typeface="Wingdings" panose="05000000000000000000" pitchFamily="2" charset="2"/>
              </a:rPr>
              <a:t>ommitment </a:t>
            </a:r>
            <a:r>
              <a:rPr lang="en-GB" altLang="en-US" sz="2000" b="0" i="0" dirty="0">
                <a:latin typeface="Verdana" charset="0"/>
                <a:ea typeface="ＭＳ Ｐゴシック" charset="0"/>
                <a:sym typeface="Wingdings" panose="05000000000000000000" pitchFamily="2" charset="2"/>
              </a:rPr>
              <a:t>to make Europe a 5G lead region. </a:t>
            </a:r>
          </a:p>
          <a:p>
            <a:pPr eaLnBrk="1" hangingPunct="1">
              <a:spcBef>
                <a:spcPct val="0"/>
              </a:spcBef>
              <a:spcAft>
                <a:spcPts val="1200"/>
              </a:spcAft>
              <a:buClrTx/>
              <a:buSzPct val="110000"/>
              <a:buFont typeface="Wingdings" panose="05000000000000000000" pitchFamily="2" charset="2"/>
              <a:buChar char="§"/>
            </a:pPr>
            <a:r>
              <a:rPr lang="en-GB" altLang="en-US" sz="2000" b="0" i="0" dirty="0">
                <a:latin typeface="Verdana" charset="0"/>
                <a:ea typeface="ＭＳ Ｐゴシック" charset="0"/>
                <a:sym typeface="Wingdings" panose="05000000000000000000" pitchFamily="2" charset="2"/>
              </a:rPr>
              <a:t>Multiple policies mobilised, </a:t>
            </a:r>
            <a:r>
              <a:rPr lang="en-GB" altLang="en-US" sz="2000" b="0" i="0" dirty="0" smtClean="0">
                <a:latin typeface="Verdana" charset="0"/>
                <a:ea typeface="ＭＳ Ｐゴシック" charset="0"/>
                <a:sym typeface="Wingdings" panose="05000000000000000000" pitchFamily="2" charset="2"/>
              </a:rPr>
              <a:t>research</a:t>
            </a:r>
            <a:r>
              <a:rPr lang="en-GB" altLang="en-US" sz="2000" b="0" i="0" dirty="0">
                <a:latin typeface="Verdana" charset="0"/>
                <a:ea typeface="ＭＳ Ｐゴシック" charset="0"/>
                <a:sym typeface="Wingdings" panose="05000000000000000000" pitchFamily="2" charset="2"/>
              </a:rPr>
              <a:t>, Action Plan, </a:t>
            </a:r>
            <a:r>
              <a:rPr lang="en-GB" altLang="en-US" sz="2000" b="0" i="0" dirty="0" smtClean="0">
                <a:latin typeface="Verdana" charset="0"/>
                <a:ea typeface="ＭＳ Ｐゴシック" charset="0"/>
                <a:sym typeface="Wingdings" panose="05000000000000000000" pitchFamily="2" charset="2"/>
              </a:rPr>
              <a:t>international </a:t>
            </a:r>
            <a:endParaRPr lang="en-GB" altLang="en-US" sz="2000" b="0" i="0" dirty="0">
              <a:latin typeface="Verdana" charset="0"/>
              <a:ea typeface="ＭＳ Ｐゴシック" charset="0"/>
              <a:sym typeface="Wingdings" panose="05000000000000000000" pitchFamily="2" charset="2"/>
            </a:endParaRPr>
          </a:p>
          <a:p>
            <a:pPr eaLnBrk="1" hangingPunct="1">
              <a:spcBef>
                <a:spcPct val="0"/>
              </a:spcBef>
              <a:spcAft>
                <a:spcPts val="1200"/>
              </a:spcAft>
              <a:buClrTx/>
              <a:buSzPct val="110000"/>
              <a:buFont typeface="Wingdings" panose="05000000000000000000" pitchFamily="2" charset="2"/>
              <a:buChar char="§"/>
            </a:pPr>
            <a:r>
              <a:rPr lang="en-GB" altLang="en-US" sz="2000" b="0" i="0" dirty="0">
                <a:latin typeface="Verdana" charset="0"/>
                <a:ea typeface="ＭＳ Ｐゴシック" charset="0"/>
                <a:sym typeface="Wingdings" panose="05000000000000000000" pitchFamily="2" charset="2"/>
              </a:rPr>
              <a:t>Involving verticals is key</a:t>
            </a:r>
          </a:p>
          <a:p>
            <a:pPr eaLnBrk="1" hangingPunct="1">
              <a:spcBef>
                <a:spcPct val="0"/>
              </a:spcBef>
              <a:spcAft>
                <a:spcPts val="1200"/>
              </a:spcAft>
              <a:buClrTx/>
              <a:buSzPct val="110000"/>
              <a:buFont typeface="Wingdings" panose="05000000000000000000" pitchFamily="2" charset="2"/>
              <a:buChar char="§"/>
            </a:pPr>
            <a:r>
              <a:rPr lang="en-GB" altLang="en-US" sz="2000" b="0" i="0" dirty="0">
                <a:latin typeface="Verdana" charset="0"/>
                <a:ea typeface="ＭＳ Ｐゴシック" charset="0"/>
                <a:sym typeface="Wingdings" panose="05000000000000000000" pitchFamily="2" charset="2"/>
              </a:rPr>
              <a:t>Standards: </a:t>
            </a:r>
            <a:r>
              <a:rPr lang="en-GB" altLang="en-US" sz="2000" b="0" i="0" dirty="0" smtClean="0">
                <a:latin typeface="Verdana" charset="0"/>
                <a:ea typeface="ＭＳ Ｐゴシック" charset="0"/>
                <a:sym typeface="Wingdings" panose="05000000000000000000" pitchFamily="2" charset="2"/>
              </a:rPr>
              <a:t>addressing risks </a:t>
            </a:r>
            <a:r>
              <a:rPr lang="en-GB" altLang="en-US" sz="2000" b="0" i="0" dirty="0">
                <a:latin typeface="Verdana" charset="0"/>
                <a:ea typeface="ＭＳ Ｐゴシック" charset="0"/>
                <a:sym typeface="Wingdings" panose="05000000000000000000" pitchFamily="2" charset="2"/>
              </a:rPr>
              <a:t>of fragmentation </a:t>
            </a:r>
          </a:p>
          <a:p>
            <a:pPr eaLnBrk="1" hangingPunct="1">
              <a:spcBef>
                <a:spcPct val="0"/>
              </a:spcBef>
              <a:spcAft>
                <a:spcPts val="1200"/>
              </a:spcAft>
              <a:buClrTx/>
              <a:buSzPct val="110000"/>
              <a:buFont typeface="Wingdings" panose="05000000000000000000" pitchFamily="2" charset="2"/>
              <a:buChar char="§"/>
            </a:pPr>
            <a:r>
              <a:rPr lang="en-GB" altLang="en-US" sz="2000" b="0" i="0" dirty="0">
                <a:latin typeface="Verdana" charset="0"/>
                <a:ea typeface="ＭＳ Ｐゴシック" charset="0"/>
                <a:sym typeface="Wingdings" panose="05000000000000000000" pitchFamily="2" charset="2"/>
              </a:rPr>
              <a:t>Spectrum: Europe </a:t>
            </a:r>
            <a:r>
              <a:rPr lang="en-GB" altLang="en-US" sz="2000" b="0" i="0" dirty="0" smtClean="0">
                <a:latin typeface="Verdana" charset="0"/>
                <a:ea typeface="ＭＳ Ｐゴシック" charset="0"/>
                <a:sym typeface="Wingdings" panose="05000000000000000000" pitchFamily="2" charset="2"/>
              </a:rPr>
              <a:t>needs </a:t>
            </a:r>
            <a:r>
              <a:rPr lang="en-GB" altLang="en-US" sz="2000" b="0" i="0" dirty="0">
                <a:latin typeface="Verdana" charset="0"/>
                <a:ea typeface="ＭＳ Ｐゴシック" charset="0"/>
                <a:sym typeface="Wingdings" panose="05000000000000000000" pitchFamily="2" charset="2"/>
              </a:rPr>
              <a:t>quick identification of pioneer bands</a:t>
            </a:r>
          </a:p>
          <a:p>
            <a:pPr eaLnBrk="1" hangingPunct="1">
              <a:spcBef>
                <a:spcPct val="0"/>
              </a:spcBef>
              <a:spcAft>
                <a:spcPts val="1200"/>
              </a:spcAft>
              <a:buClrTx/>
              <a:buSzPct val="110000"/>
              <a:buFont typeface="Wingdings" panose="05000000000000000000" pitchFamily="2" charset="2"/>
              <a:buChar char="§"/>
            </a:pPr>
            <a:r>
              <a:rPr lang="en-GB" altLang="en-US" sz="2000" b="0" i="0" dirty="0">
                <a:latin typeface="Verdana" charset="0"/>
                <a:ea typeface="ＭＳ Ｐゴシック" charset="0"/>
                <a:sym typeface="Wingdings" panose="05000000000000000000" pitchFamily="2" charset="2"/>
              </a:rPr>
              <a:t>Multiple opportunities for R&amp;D work. </a:t>
            </a:r>
            <a:endParaRPr lang="en-GB" altLang="en-US" sz="2000" b="0" i="0" dirty="0" smtClean="0">
              <a:latin typeface="Verdana" charset="0"/>
              <a:ea typeface="ＭＳ Ｐゴシック" charset="0"/>
              <a:sym typeface="Wingdings" panose="05000000000000000000" pitchFamily="2" charset="2"/>
            </a:endParaRPr>
          </a:p>
          <a:p>
            <a:pPr eaLnBrk="1" hangingPunct="1">
              <a:spcBef>
                <a:spcPct val="0"/>
              </a:spcBef>
              <a:spcAft>
                <a:spcPts val="1200"/>
              </a:spcAft>
              <a:buClrTx/>
              <a:buSzPct val="110000"/>
              <a:buFont typeface="Wingdings" panose="05000000000000000000" pitchFamily="2" charset="2"/>
              <a:buChar char="§"/>
            </a:pPr>
            <a:endParaRPr lang="en-GB" altLang="en-US" sz="2000" b="0" i="0" dirty="0">
              <a:latin typeface="Verdana" charset="0"/>
              <a:ea typeface="ＭＳ Ｐゴシック" charset="0"/>
              <a:sym typeface="Wingdings" panose="05000000000000000000" pitchFamily="2" charset="2"/>
            </a:endParaRPr>
          </a:p>
          <a:p>
            <a:pPr eaLnBrk="1" hangingPunct="1">
              <a:spcBef>
                <a:spcPct val="0"/>
              </a:spcBef>
              <a:spcAft>
                <a:spcPts val="1200"/>
              </a:spcAft>
              <a:buClrTx/>
              <a:buSzPct val="110000"/>
              <a:buFont typeface="Wingdings" panose="05000000000000000000" pitchFamily="2" charset="2"/>
              <a:buChar char="§"/>
            </a:pPr>
            <a:r>
              <a:rPr lang="en-GB" altLang="en-US" sz="2000" b="0" i="0" dirty="0" smtClean="0">
                <a:latin typeface="Verdana" charset="0"/>
                <a:ea typeface="ＭＳ Ｐゴシック" charset="0"/>
                <a:sym typeface="Wingdings" panose="05000000000000000000" pitchFamily="2" charset="2"/>
              </a:rPr>
              <a:t>Sense of urgency in this race!</a:t>
            </a:r>
            <a:endParaRPr lang="en-GB" altLang="en-US" sz="2000" b="0" i="0" dirty="0">
              <a:latin typeface="Verdana" charset="0"/>
              <a:ea typeface="ＭＳ Ｐゴシック" charset="0"/>
            </a:endParaRPr>
          </a:p>
        </p:txBody>
      </p:sp>
      <p:sp>
        <p:nvSpPr>
          <p:cNvPr id="6" name="Rectangle 2"/>
          <p:cNvSpPr txBox="1">
            <a:spLocks noChangeArrowheads="1"/>
          </p:cNvSpPr>
          <p:nvPr/>
        </p:nvSpPr>
        <p:spPr bwMode="auto">
          <a:xfrm>
            <a:off x="446088" y="1370873"/>
            <a:ext cx="822960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mn-lt"/>
              </a:rPr>
              <a:t>conclusions</a:t>
            </a:r>
            <a:endParaRPr lang="en-GB" sz="2600" dirty="0">
              <a:solidFill>
                <a:srgbClr val="C00000"/>
              </a:solidFill>
              <a:latin typeface="+mn-lt"/>
            </a:endParaRPr>
          </a:p>
        </p:txBody>
      </p:sp>
    </p:spTree>
    <p:extLst>
      <p:ext uri="{BB962C8B-B14F-4D97-AF65-F5344CB8AC3E}">
        <p14:creationId xmlns:p14="http://schemas.microsoft.com/office/powerpoint/2010/main" val="41621061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192114" y="2296089"/>
            <a:ext cx="8759773" cy="2169825"/>
          </a:xfrm>
          <a:prstGeom prst="rect">
            <a:avLst/>
          </a:prstGeom>
        </p:spPr>
        <p:txBody>
          <a:bodyPr wrap="square">
            <a:spAutoFit/>
          </a:bodyPr>
          <a:lstStyle>
            <a:lvl1pPr marL="342900" indent="-342900" algn="l" defTabSz="914400" rtl="0" eaLnBrk="1" latinLnBrk="0" hangingPunct="1">
              <a:spcBef>
                <a:spcPct val="20000"/>
              </a:spcBef>
              <a:buFont typeface="Arial" panose="020B0604020202020204" pitchFamily="34" charset="0"/>
              <a:buChar char="•"/>
              <a:defRPr sz="3200" b="0" kern="1200">
                <a:solidFill>
                  <a:srgbClr val="00206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2060"/>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q"/>
              <a:defRPr sz="2400" kern="1200">
                <a:solidFill>
                  <a:srgbClr val="00B0F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0"/>
              </a:spcBef>
              <a:spcAft>
                <a:spcPts val="600"/>
              </a:spcAft>
              <a:buFont typeface="Wingdings" panose="05000000000000000000" pitchFamily="2" charset="2"/>
              <a:buChar char="§"/>
              <a:defRPr/>
            </a:pPr>
            <a:r>
              <a:rPr lang="en-GB" sz="2000" b="1" dirty="0" smtClean="0">
                <a:solidFill>
                  <a:srgbClr val="0F5494"/>
                </a:solidFill>
                <a:latin typeface="Verdana" charset="0"/>
                <a:ea typeface="ＭＳ Ｐゴシック" charset="0"/>
                <a:cs typeface="Arial" charset="0"/>
              </a:rPr>
              <a:t>Digitisation </a:t>
            </a:r>
            <a:r>
              <a:rPr lang="en-GB" sz="2000" b="1" dirty="0">
                <a:solidFill>
                  <a:srgbClr val="0F5494"/>
                </a:solidFill>
                <a:latin typeface="Verdana" charset="0"/>
                <a:ea typeface="ＭＳ Ｐゴシック" charset="0"/>
                <a:cs typeface="Arial" charset="0"/>
              </a:rPr>
              <a:t>European </a:t>
            </a:r>
            <a:r>
              <a:rPr lang="en-GB" sz="2000" b="1" dirty="0" smtClean="0">
                <a:solidFill>
                  <a:srgbClr val="0F5494"/>
                </a:solidFill>
                <a:latin typeface="Verdana" charset="0"/>
                <a:ea typeface="ＭＳ Ｐゴシック" charset="0"/>
                <a:cs typeface="Arial" charset="0"/>
              </a:rPr>
              <a:t>Industry Strategy </a:t>
            </a:r>
            <a:r>
              <a:rPr lang="en-GB" sz="2000" dirty="0" smtClean="0">
                <a:solidFill>
                  <a:srgbClr val="0F5494"/>
                </a:solidFill>
                <a:latin typeface="Verdana" charset="0"/>
                <a:ea typeface="ＭＳ Ｐゴシック" charset="0"/>
                <a:cs typeface="Arial" charset="0"/>
              </a:rPr>
              <a:t>(April 2016</a:t>
            </a:r>
            <a:r>
              <a:rPr lang="en-GB" sz="2000" dirty="0">
                <a:solidFill>
                  <a:srgbClr val="0F5494"/>
                </a:solidFill>
                <a:latin typeface="Verdana" charset="0"/>
                <a:ea typeface="ＭＳ Ｐゴシック" charset="0"/>
                <a:cs typeface="Arial" charset="0"/>
              </a:rPr>
              <a:t>)- policy measures aiming </a:t>
            </a:r>
            <a:r>
              <a:rPr lang="en-GB" sz="2000" dirty="0" smtClean="0">
                <a:solidFill>
                  <a:srgbClr val="0F5494"/>
                </a:solidFill>
                <a:latin typeface="Verdana" charset="0"/>
                <a:ea typeface="ＭＳ Ｐゴシック" charset="0"/>
                <a:cs typeface="Arial" charset="0"/>
              </a:rPr>
              <a:t>at </a:t>
            </a:r>
            <a:r>
              <a:rPr lang="en-GB" sz="2000" dirty="0">
                <a:solidFill>
                  <a:srgbClr val="0F5494"/>
                </a:solidFill>
                <a:latin typeface="Verdana" charset="0"/>
                <a:ea typeface="ＭＳ Ｐゴシック" charset="0"/>
                <a:cs typeface="Arial" charset="0"/>
              </a:rPr>
              <a:t>digital transformations of our industries </a:t>
            </a:r>
            <a:r>
              <a:rPr lang="en-GB" sz="2000" dirty="0" smtClean="0">
                <a:solidFill>
                  <a:srgbClr val="0F5494"/>
                </a:solidFill>
                <a:latin typeface="Verdana" charset="0"/>
                <a:ea typeface="ＭＳ Ｐゴシック" charset="0"/>
                <a:cs typeface="Arial" charset="0"/>
              </a:rPr>
              <a:t>underpinning economic growth</a:t>
            </a:r>
          </a:p>
          <a:p>
            <a:pPr fontAlgn="auto">
              <a:spcBef>
                <a:spcPts val="0"/>
              </a:spcBef>
              <a:spcAft>
                <a:spcPts val="600"/>
              </a:spcAft>
              <a:buFont typeface="Wingdings" panose="05000000000000000000" pitchFamily="2" charset="2"/>
              <a:buChar char="§"/>
              <a:defRPr/>
            </a:pPr>
            <a:r>
              <a:rPr lang="en-GB" sz="2000" b="1" dirty="0" smtClean="0">
                <a:solidFill>
                  <a:srgbClr val="0F5494"/>
                </a:solidFill>
                <a:latin typeface="Verdana" charset="0"/>
                <a:ea typeface="ＭＳ Ｐゴシック" charset="0"/>
                <a:cs typeface="Arial" charset="0"/>
              </a:rPr>
              <a:t>5G as core </a:t>
            </a:r>
            <a:r>
              <a:rPr lang="en-GB" sz="2000" b="1" dirty="0">
                <a:solidFill>
                  <a:srgbClr val="0F5494"/>
                </a:solidFill>
                <a:latin typeface="Verdana" charset="0"/>
                <a:ea typeface="ＭＳ Ｐゴシック" charset="0"/>
                <a:cs typeface="Arial" charset="0"/>
              </a:rPr>
              <a:t>e</a:t>
            </a:r>
            <a:r>
              <a:rPr lang="en-GB" sz="2000" b="1" dirty="0" smtClean="0">
                <a:solidFill>
                  <a:srgbClr val="0F5494"/>
                </a:solidFill>
                <a:latin typeface="Verdana" charset="0"/>
                <a:ea typeface="ＭＳ Ｐゴシック" charset="0"/>
                <a:cs typeface="Arial" charset="0"/>
              </a:rPr>
              <a:t>nabler </a:t>
            </a:r>
          </a:p>
          <a:p>
            <a:pPr fontAlgn="auto">
              <a:spcBef>
                <a:spcPts val="0"/>
              </a:spcBef>
              <a:spcAft>
                <a:spcPts val="600"/>
              </a:spcAft>
              <a:buFont typeface="Wingdings" panose="05000000000000000000" pitchFamily="2" charset="2"/>
              <a:buChar char="§"/>
              <a:defRPr/>
            </a:pPr>
            <a:r>
              <a:rPr lang="en-GB" sz="2000" dirty="0" smtClean="0">
                <a:solidFill>
                  <a:srgbClr val="0F5494"/>
                </a:solidFill>
                <a:latin typeface="Verdana" charset="0"/>
                <a:ea typeface="ＭＳ Ｐゴシック" charset="0"/>
                <a:cs typeface="Arial" charset="0"/>
              </a:rPr>
              <a:t>Relation to </a:t>
            </a:r>
            <a:r>
              <a:rPr lang="en-GB" sz="2000" b="1" dirty="0" smtClean="0">
                <a:solidFill>
                  <a:srgbClr val="0F5494"/>
                </a:solidFill>
                <a:latin typeface="Verdana" charset="0"/>
                <a:ea typeface="ＭＳ Ｐゴシック" charset="0"/>
                <a:cs typeface="Arial" charset="0"/>
              </a:rPr>
              <a:t>vertical industries </a:t>
            </a:r>
            <a:r>
              <a:rPr lang="en-GB" sz="2000" dirty="0">
                <a:solidFill>
                  <a:srgbClr val="0F5494"/>
                </a:solidFill>
                <a:latin typeface="Verdana" charset="0"/>
                <a:ea typeface="ＭＳ Ｐゴシック" charset="0"/>
                <a:cs typeface="Arial" charset="0"/>
              </a:rPr>
              <a:t>and </a:t>
            </a:r>
            <a:r>
              <a:rPr lang="en-GB" sz="2000" b="1" dirty="0" err="1">
                <a:solidFill>
                  <a:srgbClr val="0F5494"/>
                </a:solidFill>
                <a:latin typeface="Verdana" charset="0"/>
                <a:ea typeface="ＭＳ Ｐゴシック" charset="0"/>
                <a:cs typeface="Arial" charset="0"/>
              </a:rPr>
              <a:t>IoT</a:t>
            </a:r>
            <a:r>
              <a:rPr lang="en-GB" sz="2000" dirty="0">
                <a:solidFill>
                  <a:srgbClr val="0F5494"/>
                </a:solidFill>
                <a:latin typeface="Verdana" charset="0"/>
                <a:ea typeface="ＭＳ Ｐゴシック" charset="0"/>
                <a:cs typeface="Arial" charset="0"/>
              </a:rPr>
              <a:t> </a:t>
            </a:r>
            <a:r>
              <a:rPr lang="en-GB" sz="2000" dirty="0" smtClean="0">
                <a:solidFill>
                  <a:srgbClr val="0F5494"/>
                </a:solidFill>
                <a:latin typeface="Verdana" charset="0"/>
                <a:ea typeface="ＭＳ Ｐゴシック" charset="0"/>
                <a:cs typeface="Arial" charset="0"/>
              </a:rPr>
              <a:t>applications</a:t>
            </a:r>
          </a:p>
          <a:p>
            <a:pPr fontAlgn="auto">
              <a:spcBef>
                <a:spcPts val="0"/>
              </a:spcBef>
              <a:spcAft>
                <a:spcPts val="600"/>
              </a:spcAft>
              <a:buFont typeface="Wingdings" panose="05000000000000000000" pitchFamily="2" charset="2"/>
              <a:buChar char="§"/>
              <a:defRPr/>
            </a:pPr>
            <a:r>
              <a:rPr lang="en-GB" sz="2000" b="1" dirty="0" smtClean="0">
                <a:solidFill>
                  <a:srgbClr val="0F5494"/>
                </a:solidFill>
                <a:latin typeface="Verdana" charset="0"/>
                <a:ea typeface="ＭＳ Ｐゴシック" charset="0"/>
                <a:cs typeface="Arial" charset="0"/>
              </a:rPr>
              <a:t>Standardisation</a:t>
            </a:r>
            <a:r>
              <a:rPr lang="en-GB" sz="2000" b="0" dirty="0" smtClean="0">
                <a:solidFill>
                  <a:srgbClr val="0F5494"/>
                </a:solidFill>
                <a:latin typeface="Verdana" charset="0"/>
                <a:ea typeface="ＭＳ Ｐゴシック" charset="0"/>
                <a:cs typeface="Arial" charset="0"/>
              </a:rPr>
              <a:t> priorities</a:t>
            </a:r>
            <a:endParaRPr lang="en-GB" sz="2000" b="0" dirty="0" smtClean="0">
              <a:solidFill>
                <a:srgbClr val="0000FF"/>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66"/>
          <p:cNvSpPr txBox="1">
            <a:spLocks noChangeArrowheads="1"/>
          </p:cNvSpPr>
          <p:nvPr/>
        </p:nvSpPr>
        <p:spPr bwMode="auto">
          <a:xfrm>
            <a:off x="-95033" y="220204"/>
            <a:ext cx="4499546" cy="88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latinLnBrk="1" hangingPunct="0">
              <a:spcBef>
                <a:spcPct val="20000"/>
              </a:spcBef>
              <a:buFont typeface="Arial" charset="0"/>
              <a:buChar char="•"/>
              <a:defRPr sz="3200">
                <a:solidFill>
                  <a:schemeClr val="tx1"/>
                </a:solidFill>
                <a:latin typeface="Malgun Gothic" pitchFamily="34" charset="-127"/>
              </a:defRPr>
            </a:lvl1pPr>
            <a:lvl2pPr marL="742950" indent="-285750" eaLnBrk="0" latinLnBrk="1" hangingPunct="0">
              <a:spcBef>
                <a:spcPct val="20000"/>
              </a:spcBef>
              <a:buFont typeface="Arial" charset="0"/>
              <a:buChar char="–"/>
              <a:defRPr sz="2800">
                <a:solidFill>
                  <a:schemeClr val="tx1"/>
                </a:solidFill>
                <a:latin typeface="Malgun Gothic" pitchFamily="34" charset="-127"/>
              </a:defRPr>
            </a:lvl2pPr>
            <a:lvl3pPr marL="1143000" indent="-228600" eaLnBrk="0" latinLnBrk="1" hangingPunct="0">
              <a:spcBef>
                <a:spcPct val="20000"/>
              </a:spcBef>
              <a:buFont typeface="Arial" charset="0"/>
              <a:buChar char="•"/>
              <a:defRPr sz="2400">
                <a:solidFill>
                  <a:schemeClr val="tx1"/>
                </a:solidFill>
                <a:latin typeface="Malgun Gothic" pitchFamily="34" charset="-127"/>
              </a:defRPr>
            </a:lvl3pPr>
            <a:lvl4pPr marL="1600200" indent="-228600" eaLnBrk="0" latinLnBrk="1" hangingPunct="0">
              <a:spcBef>
                <a:spcPct val="20000"/>
              </a:spcBef>
              <a:buFont typeface="Arial" charset="0"/>
              <a:buChar char="–"/>
              <a:defRPr sz="2000">
                <a:solidFill>
                  <a:schemeClr val="tx1"/>
                </a:solidFill>
                <a:latin typeface="Malgun Gothic" pitchFamily="34" charset="-127"/>
              </a:defRPr>
            </a:lvl4pPr>
            <a:lvl5pPr marL="2057400" indent="-228600" eaLnBrk="0" latinLnBrk="1" hangingPunct="0">
              <a:spcBef>
                <a:spcPct val="20000"/>
              </a:spcBef>
              <a:buFont typeface="Arial" charset="0"/>
              <a:buChar char="»"/>
              <a:defRPr sz="2000">
                <a:solidFill>
                  <a:schemeClr val="tx1"/>
                </a:solidFill>
                <a:latin typeface="Malgun Gothic" pitchFamily="34"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9pPr>
          </a:lstStyle>
          <a:p>
            <a:pPr latinLnBrk="0">
              <a:lnSpc>
                <a:spcPct val="130000"/>
              </a:lnSpc>
              <a:spcBef>
                <a:spcPct val="0"/>
              </a:spcBef>
              <a:buFontTx/>
              <a:buNone/>
            </a:pPr>
            <a:endParaRPr lang="en-US" altLang="ko-KR" sz="3600" dirty="0">
              <a:solidFill>
                <a:srgbClr val="FFFFFF"/>
              </a:solidFill>
              <a:latin typeface="Arial" charset="0"/>
            </a:endParaRPr>
          </a:p>
        </p:txBody>
      </p:sp>
      <p:sp>
        <p:nvSpPr>
          <p:cNvPr id="3" name="TextBox 2"/>
          <p:cNvSpPr txBox="1"/>
          <p:nvPr/>
        </p:nvSpPr>
        <p:spPr>
          <a:xfrm>
            <a:off x="3166807" y="1389888"/>
            <a:ext cx="2810386" cy="492443"/>
          </a:xfrm>
          <a:prstGeom prst="rect">
            <a:avLst/>
          </a:prstGeom>
          <a:noFill/>
        </p:spPr>
        <p:txBody>
          <a:bodyPr wrap="none" rtlCol="0">
            <a:spAutoFit/>
          </a:bodyPr>
          <a:lstStyle/>
          <a:p>
            <a:pPr algn="ctr"/>
            <a:r>
              <a:rPr lang="fr-BE" sz="2600" b="1" dirty="0" err="1">
                <a:solidFill>
                  <a:srgbClr val="C00000"/>
                </a:solidFill>
              </a:rPr>
              <a:t>p</a:t>
            </a:r>
            <a:r>
              <a:rPr lang="fr-BE" sz="2600" b="1" dirty="0" err="1" smtClean="0">
                <a:solidFill>
                  <a:srgbClr val="C00000"/>
                </a:solidFill>
              </a:rPr>
              <a:t>olicy</a:t>
            </a:r>
            <a:r>
              <a:rPr lang="fr-BE" sz="2600" b="1" dirty="0" smtClean="0">
                <a:solidFill>
                  <a:srgbClr val="C00000"/>
                </a:solidFill>
              </a:rPr>
              <a:t> </a:t>
            </a:r>
            <a:r>
              <a:rPr lang="fr-BE" sz="2600" b="1" dirty="0" err="1" smtClean="0">
                <a:solidFill>
                  <a:srgbClr val="C00000"/>
                </a:solidFill>
              </a:rPr>
              <a:t>context</a:t>
            </a:r>
            <a:endParaRPr lang="en-GB" sz="2600" b="1" dirty="0">
              <a:solidFill>
                <a:srgbClr val="C00000"/>
              </a:solidFill>
            </a:endParaRPr>
          </a:p>
        </p:txBody>
      </p:sp>
      <p:grpSp>
        <p:nvGrpSpPr>
          <p:cNvPr id="7" name="Group 6"/>
          <p:cNvGrpSpPr/>
          <p:nvPr/>
        </p:nvGrpSpPr>
        <p:grpSpPr>
          <a:xfrm>
            <a:off x="1546137" y="4788246"/>
            <a:ext cx="6086007" cy="1699635"/>
            <a:chOff x="2068641" y="2698230"/>
            <a:chExt cx="6086007" cy="1926235"/>
          </a:xfrm>
        </p:grpSpPr>
        <p:sp>
          <p:nvSpPr>
            <p:cNvPr id="8" name="Rounded Rectangle 7"/>
            <p:cNvSpPr/>
            <p:nvPr/>
          </p:nvSpPr>
          <p:spPr bwMode="auto">
            <a:xfrm>
              <a:off x="2068641" y="2698230"/>
              <a:ext cx="6086007" cy="914400"/>
            </a:xfrm>
            <a:prstGeom prst="roundRect">
              <a:avLst/>
            </a:prstGeom>
            <a:noFill/>
            <a:ln w="38100"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0" tIns="36000" rIns="0" bIns="3600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800" i="0" u="none" strike="noStrike" cap="none" normalizeH="0" baseline="0" dirty="0" smtClean="0">
                  <a:ln>
                    <a:noFill/>
                  </a:ln>
                  <a:solidFill>
                    <a:srgbClr val="0F5494"/>
                  </a:solidFill>
                  <a:effectLst/>
                  <a:latin typeface="Verdana" charset="0"/>
                  <a:ea typeface="ＭＳ Ｐゴシック" charset="0"/>
                </a:rPr>
                <a:t>Enhance the Digital Economy</a:t>
              </a:r>
            </a:p>
            <a:p>
              <a:pPr marL="3175" marR="0" indent="0" algn="ctr" defTabSz="914400" rtl="0" eaLnBrk="1" fontAlgn="base" latinLnBrk="0" hangingPunct="1">
                <a:lnSpc>
                  <a:spcPct val="100000"/>
                </a:lnSpc>
                <a:spcBef>
                  <a:spcPct val="0"/>
                </a:spcBef>
                <a:spcAft>
                  <a:spcPct val="0"/>
                </a:spcAft>
                <a:buClrTx/>
                <a:buSzTx/>
                <a:buFontTx/>
                <a:buNone/>
                <a:tabLst/>
              </a:pPr>
              <a:r>
                <a:rPr lang="en-GB" sz="1800" b="0" dirty="0" smtClean="0">
                  <a:solidFill>
                    <a:srgbClr val="0F5494"/>
                  </a:solidFill>
                  <a:latin typeface="Verdana" charset="0"/>
                  <a:ea typeface="ＭＳ Ｐゴシック" charset="0"/>
                </a:rPr>
                <a:t>Could computing &amp; other data services</a:t>
              </a:r>
              <a:endParaRPr kumimoji="0" lang="en-GB" sz="1800" b="0" i="0" u="none" strike="noStrike" cap="none" normalizeH="0" baseline="0" dirty="0">
                <a:ln>
                  <a:noFill/>
                </a:ln>
                <a:solidFill>
                  <a:srgbClr val="0F5494"/>
                </a:solidFill>
                <a:effectLst/>
                <a:latin typeface="Verdana" charset="0"/>
                <a:ea typeface="ＭＳ Ｐゴシック" charset="0"/>
              </a:endParaRPr>
            </a:p>
          </p:txBody>
        </p:sp>
        <p:sp>
          <p:nvSpPr>
            <p:cNvPr id="9" name="Rounded Rectangle 8"/>
            <p:cNvSpPr/>
            <p:nvPr/>
          </p:nvSpPr>
          <p:spPr bwMode="auto">
            <a:xfrm>
              <a:off x="2068641" y="3710065"/>
              <a:ext cx="1457225" cy="914400"/>
            </a:xfrm>
            <a:prstGeom prst="roundRect">
              <a:avLst/>
            </a:prstGeom>
            <a:noFill/>
            <a:ln w="38100"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0" tIns="36000" rIns="0" bIns="3600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lang="en-GB" sz="1200" dirty="0" smtClean="0">
                  <a:solidFill>
                    <a:srgbClr val="0F5494"/>
                  </a:solidFill>
                  <a:latin typeface="Verdana" charset="0"/>
                  <a:ea typeface="ＭＳ Ｐゴシック" charset="0"/>
                </a:rPr>
                <a:t>Free Flow of Data initiative</a:t>
              </a:r>
              <a:endParaRPr kumimoji="0" lang="en-GB" sz="1200" i="0" u="none" strike="noStrike" cap="none" normalizeH="0" baseline="0" dirty="0">
                <a:ln>
                  <a:noFill/>
                </a:ln>
                <a:solidFill>
                  <a:srgbClr val="0F5494"/>
                </a:solidFill>
                <a:effectLst/>
                <a:latin typeface="Verdana" charset="0"/>
                <a:ea typeface="ＭＳ Ｐゴシック" charset="0"/>
              </a:endParaRPr>
            </a:p>
          </p:txBody>
        </p:sp>
        <p:sp>
          <p:nvSpPr>
            <p:cNvPr id="10" name="Rounded Rectangle 9"/>
            <p:cNvSpPr/>
            <p:nvPr/>
          </p:nvSpPr>
          <p:spPr bwMode="auto">
            <a:xfrm>
              <a:off x="3609738" y="3710065"/>
              <a:ext cx="1457225" cy="914400"/>
            </a:xfrm>
            <a:prstGeom prst="roundRect">
              <a:avLst/>
            </a:prstGeom>
            <a:noFill/>
            <a:ln w="38100"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0" tIns="36000" rIns="0" bIns="3600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200" i="0" u="none" strike="noStrike" cap="none" normalizeH="0" baseline="0" dirty="0" smtClean="0">
                  <a:ln>
                    <a:noFill/>
                  </a:ln>
                  <a:solidFill>
                    <a:srgbClr val="0F5494"/>
                  </a:solidFill>
                  <a:effectLst/>
                  <a:latin typeface="Verdana" charset="0"/>
                  <a:ea typeface="ＭＳ Ｐゴシック" charset="0"/>
                </a:rPr>
                <a:t>European Cloud Initiative</a:t>
              </a:r>
              <a:endParaRPr kumimoji="0" lang="en-GB" sz="1200" i="0" u="none" strike="noStrike" cap="none" normalizeH="0" baseline="0" dirty="0">
                <a:ln>
                  <a:noFill/>
                </a:ln>
                <a:solidFill>
                  <a:srgbClr val="0F5494"/>
                </a:solidFill>
                <a:effectLst/>
                <a:latin typeface="Verdana" charset="0"/>
                <a:ea typeface="ＭＳ Ｐゴシック" charset="0"/>
              </a:endParaRPr>
            </a:p>
          </p:txBody>
        </p:sp>
        <p:sp>
          <p:nvSpPr>
            <p:cNvPr id="11" name="Rounded Rectangle 10"/>
            <p:cNvSpPr/>
            <p:nvPr/>
          </p:nvSpPr>
          <p:spPr bwMode="auto">
            <a:xfrm>
              <a:off x="5150835" y="3710065"/>
              <a:ext cx="1457225" cy="914400"/>
            </a:xfrm>
            <a:prstGeom prst="roundRect">
              <a:avLst/>
            </a:prstGeom>
            <a:noFill/>
            <a:ln w="38100"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0" tIns="36000" rIns="0" bIns="3600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kumimoji="0" lang="en-GB" sz="1200" i="0" u="none" strike="noStrike" cap="none" normalizeH="0" baseline="0" dirty="0" smtClean="0">
                  <a:ln>
                    <a:noFill/>
                  </a:ln>
                  <a:solidFill>
                    <a:srgbClr val="0F5494"/>
                  </a:solidFill>
                  <a:effectLst/>
                  <a:latin typeface="Verdana" charset="0"/>
                  <a:ea typeface="ＭＳ Ｐゴシック" charset="0"/>
                </a:rPr>
                <a:t>Interoperability and Standardisation</a:t>
              </a:r>
              <a:endParaRPr kumimoji="0" lang="en-GB" sz="1200" i="0" u="none" strike="noStrike" cap="none" normalizeH="0" baseline="0" dirty="0">
                <a:ln>
                  <a:noFill/>
                </a:ln>
                <a:solidFill>
                  <a:srgbClr val="0F5494"/>
                </a:solidFill>
                <a:effectLst/>
                <a:latin typeface="Verdana" charset="0"/>
                <a:ea typeface="ＭＳ Ｐゴシック" charset="0"/>
              </a:endParaRPr>
            </a:p>
          </p:txBody>
        </p:sp>
        <p:sp>
          <p:nvSpPr>
            <p:cNvPr id="12" name="Rounded Rectangle 11"/>
            <p:cNvSpPr/>
            <p:nvPr/>
          </p:nvSpPr>
          <p:spPr bwMode="auto">
            <a:xfrm>
              <a:off x="6691933" y="3710065"/>
              <a:ext cx="1457225" cy="914400"/>
            </a:xfrm>
            <a:prstGeom prst="roundRect">
              <a:avLst/>
            </a:prstGeom>
            <a:noFill/>
            <a:ln w="38100" cap="flat" cmpd="sng" algn="ctr">
              <a:solidFill>
                <a:srgbClr val="2D2D9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0" tIns="36000" rIns="0" bIns="3600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r>
                <a:rPr lang="en-GB" sz="1200" dirty="0">
                  <a:solidFill>
                    <a:srgbClr val="0F5494"/>
                  </a:solidFill>
                  <a:latin typeface="Verdana" charset="0"/>
                  <a:ea typeface="ＭＳ Ｐゴシック" charset="0"/>
                </a:rPr>
                <a:t>e</a:t>
              </a:r>
              <a:r>
                <a:rPr kumimoji="0" lang="en-GB" sz="1200" i="0" u="none" strike="noStrike" cap="none" normalizeH="0" baseline="0" dirty="0" smtClean="0">
                  <a:ln>
                    <a:noFill/>
                  </a:ln>
                  <a:solidFill>
                    <a:srgbClr val="0F5494"/>
                  </a:solidFill>
                  <a:effectLst/>
                  <a:latin typeface="Verdana" charset="0"/>
                  <a:ea typeface="ＭＳ Ｐゴシック" charset="0"/>
                </a:rPr>
                <a:t>-Government Action Plan</a:t>
              </a:r>
              <a:endParaRPr kumimoji="0" lang="en-GB" sz="1200" i="0" u="none" strike="noStrike" cap="none" normalizeH="0" baseline="0" dirty="0">
                <a:ln>
                  <a:noFill/>
                </a:ln>
                <a:solidFill>
                  <a:srgbClr val="0F5494"/>
                </a:solidFill>
                <a:effectLst/>
                <a:latin typeface="Verdana" charset="0"/>
                <a:ea typeface="ＭＳ Ｐゴシック" charset="0"/>
              </a:endParaRPr>
            </a:p>
          </p:txBody>
        </p:sp>
        <p:sp>
          <p:nvSpPr>
            <p:cNvPr id="13" name="Down Arrow 12"/>
            <p:cNvSpPr/>
            <p:nvPr/>
          </p:nvSpPr>
          <p:spPr bwMode="auto">
            <a:xfrm>
              <a:off x="2685250" y="3496452"/>
              <a:ext cx="224005" cy="427219"/>
            </a:xfrm>
            <a:prstGeom prst="downArrow">
              <a:avLst/>
            </a:prstGeom>
            <a:solidFill>
              <a:srgbClr val="2D2D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4" name="Down Arrow 13"/>
            <p:cNvSpPr/>
            <p:nvPr/>
          </p:nvSpPr>
          <p:spPr bwMode="auto">
            <a:xfrm>
              <a:off x="4226347" y="3496452"/>
              <a:ext cx="224005" cy="427219"/>
            </a:xfrm>
            <a:prstGeom prst="downArrow">
              <a:avLst/>
            </a:prstGeom>
            <a:solidFill>
              <a:srgbClr val="2D2D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5" name="Down Arrow 14"/>
            <p:cNvSpPr/>
            <p:nvPr/>
          </p:nvSpPr>
          <p:spPr bwMode="auto">
            <a:xfrm>
              <a:off x="5767444" y="3496452"/>
              <a:ext cx="224005" cy="427219"/>
            </a:xfrm>
            <a:prstGeom prst="downArrow">
              <a:avLst/>
            </a:prstGeom>
            <a:solidFill>
              <a:srgbClr val="2D2D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6" name="Down Arrow 15"/>
            <p:cNvSpPr/>
            <p:nvPr/>
          </p:nvSpPr>
          <p:spPr bwMode="auto">
            <a:xfrm>
              <a:off x="7308541" y="3496452"/>
              <a:ext cx="224005" cy="427219"/>
            </a:xfrm>
            <a:prstGeom prst="downArrow">
              <a:avLst/>
            </a:prstGeom>
            <a:solidFill>
              <a:srgbClr val="2D2D94"/>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spTree>
    <p:extLst>
      <p:ext uri="{BB962C8B-B14F-4D97-AF65-F5344CB8AC3E}">
        <p14:creationId xmlns:p14="http://schemas.microsoft.com/office/powerpoint/2010/main" val="12844607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rotWithShape="1">
          <a:blip r:embed="rId3">
            <a:clrChange>
              <a:clrFrom>
                <a:srgbClr val="353230"/>
              </a:clrFrom>
              <a:clrTo>
                <a:srgbClr val="353230">
                  <a:alpha val="0"/>
                </a:srgbClr>
              </a:clrTo>
            </a:clrChange>
            <a:extLst>
              <a:ext uri="{28A0092B-C50C-407E-A947-70E740481C1C}">
                <a14:useLocalDpi xmlns:a14="http://schemas.microsoft.com/office/drawing/2010/main" val="0"/>
              </a:ext>
            </a:extLst>
          </a:blip>
          <a:srcRect l="4363" t="4189" r="4638" b="10170"/>
          <a:stretch/>
        </p:blipFill>
        <p:spPr bwMode="auto">
          <a:xfrm>
            <a:off x="742228" y="2222955"/>
            <a:ext cx="7617445" cy="413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377001" y="2254491"/>
            <a:ext cx="2003588" cy="504497"/>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4" name="Rectangle 3"/>
          <p:cNvSpPr/>
          <p:nvPr/>
        </p:nvSpPr>
        <p:spPr bwMode="auto">
          <a:xfrm>
            <a:off x="377000" y="2785260"/>
            <a:ext cx="1746083" cy="667410"/>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6" name="Rectangle 5"/>
          <p:cNvSpPr/>
          <p:nvPr/>
        </p:nvSpPr>
        <p:spPr bwMode="auto">
          <a:xfrm>
            <a:off x="282402" y="6057861"/>
            <a:ext cx="1746083" cy="667410"/>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8" name="Rectangle 7"/>
          <p:cNvSpPr/>
          <p:nvPr/>
        </p:nvSpPr>
        <p:spPr bwMode="auto">
          <a:xfrm>
            <a:off x="663399" y="5818752"/>
            <a:ext cx="1015619" cy="333705"/>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9" name="Rectangle 8"/>
          <p:cNvSpPr/>
          <p:nvPr/>
        </p:nvSpPr>
        <p:spPr bwMode="auto">
          <a:xfrm>
            <a:off x="3220039" y="5938306"/>
            <a:ext cx="1556909" cy="620169"/>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0" name="Rectangle 9"/>
          <p:cNvSpPr/>
          <p:nvPr/>
        </p:nvSpPr>
        <p:spPr bwMode="auto">
          <a:xfrm>
            <a:off x="7156127" y="2065295"/>
            <a:ext cx="1556909" cy="4081927"/>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1" name="Rectangle 10"/>
          <p:cNvSpPr/>
          <p:nvPr/>
        </p:nvSpPr>
        <p:spPr bwMode="auto">
          <a:xfrm rot="16200000">
            <a:off x="3106929" y="2438177"/>
            <a:ext cx="1381114" cy="823814"/>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7" name="Rectangle 16"/>
          <p:cNvSpPr/>
          <p:nvPr/>
        </p:nvSpPr>
        <p:spPr bwMode="auto">
          <a:xfrm>
            <a:off x="579892" y="4144322"/>
            <a:ext cx="1015619" cy="333705"/>
          </a:xfrm>
          <a:prstGeom prst="rect">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7" name="Oval 6"/>
          <p:cNvSpPr/>
          <p:nvPr/>
        </p:nvSpPr>
        <p:spPr bwMode="auto">
          <a:xfrm>
            <a:off x="7029834" y="4835885"/>
            <a:ext cx="220928" cy="147286"/>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22" name="Oval 21"/>
          <p:cNvSpPr/>
          <p:nvPr/>
        </p:nvSpPr>
        <p:spPr bwMode="auto">
          <a:xfrm>
            <a:off x="7023697" y="2697847"/>
            <a:ext cx="220928" cy="147286"/>
          </a:xfrm>
          <a:prstGeom prst="ellipse">
            <a:avLst/>
          </a:prstGeom>
          <a:solidFill>
            <a:schemeClr val="bg1"/>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nvGrpSpPr>
          <p:cNvPr id="18" name="Group 17"/>
          <p:cNvGrpSpPr/>
          <p:nvPr/>
        </p:nvGrpSpPr>
        <p:grpSpPr>
          <a:xfrm>
            <a:off x="506047" y="2263724"/>
            <a:ext cx="8414660" cy="4142831"/>
            <a:chOff x="506047" y="2263724"/>
            <a:chExt cx="8414660" cy="4142831"/>
          </a:xfrm>
        </p:grpSpPr>
        <p:sp>
          <p:nvSpPr>
            <p:cNvPr id="12" name="TextBox 11"/>
            <p:cNvSpPr txBox="1"/>
            <p:nvPr/>
          </p:nvSpPr>
          <p:spPr>
            <a:xfrm>
              <a:off x="506047" y="6037223"/>
              <a:ext cx="1442959" cy="369332"/>
            </a:xfrm>
            <a:prstGeom prst="rect">
              <a:avLst/>
            </a:prstGeom>
            <a:noFill/>
          </p:spPr>
          <p:txBody>
            <a:bodyPr wrap="none" rtlCol="0" anchor="ctr" anchorCtr="0">
              <a:spAutoFit/>
            </a:bodyPr>
            <a:lstStyle/>
            <a:p>
              <a:pPr algn="ctr"/>
              <a:r>
                <a:rPr lang="en-GB" sz="1800" b="1" dirty="0" smtClean="0">
                  <a:solidFill>
                    <a:srgbClr val="1652D8"/>
                  </a:solidFill>
                  <a:latin typeface="Arial Narrow" panose="020B0606020202030204" pitchFamily="34" charset="0"/>
                </a:rPr>
                <a:t>AUTOMOTIVE</a:t>
              </a:r>
              <a:endParaRPr lang="en-GB" sz="1600" b="1" dirty="0">
                <a:solidFill>
                  <a:srgbClr val="1652D8"/>
                </a:solidFill>
                <a:latin typeface="Arial Narrow" panose="020B0606020202030204" pitchFamily="34" charset="0"/>
              </a:endParaRPr>
            </a:p>
          </p:txBody>
        </p:sp>
        <p:sp>
          <p:nvSpPr>
            <p:cNvPr id="13" name="TextBox 12"/>
            <p:cNvSpPr txBox="1"/>
            <p:nvPr/>
          </p:nvSpPr>
          <p:spPr>
            <a:xfrm>
              <a:off x="506047" y="2263913"/>
              <a:ext cx="1746083" cy="646331"/>
            </a:xfrm>
            <a:prstGeom prst="rect">
              <a:avLst/>
            </a:prstGeom>
            <a:noFill/>
          </p:spPr>
          <p:txBody>
            <a:bodyPr wrap="square" rtlCol="0" anchor="ctr" anchorCtr="0">
              <a:spAutoFit/>
            </a:bodyPr>
            <a:lstStyle/>
            <a:p>
              <a:r>
                <a:rPr lang="en-GB" sz="1800" b="1" dirty="0" smtClean="0">
                  <a:solidFill>
                    <a:srgbClr val="1652D8"/>
                  </a:solidFill>
                  <a:latin typeface="Arial Narrow" panose="020B0606020202030204" pitchFamily="34" charset="0"/>
                </a:rPr>
                <a:t>FACTORIES OF THE FUTURE</a:t>
              </a:r>
              <a:endParaRPr lang="en-GB" sz="1600" b="1" dirty="0">
                <a:solidFill>
                  <a:srgbClr val="1652D8"/>
                </a:solidFill>
                <a:latin typeface="Arial Narrow" panose="020B0606020202030204" pitchFamily="34" charset="0"/>
              </a:endParaRPr>
            </a:p>
          </p:txBody>
        </p:sp>
        <p:sp>
          <p:nvSpPr>
            <p:cNvPr id="14" name="TextBox 13"/>
            <p:cNvSpPr txBox="1"/>
            <p:nvPr/>
          </p:nvSpPr>
          <p:spPr>
            <a:xfrm>
              <a:off x="3430028" y="2263724"/>
              <a:ext cx="984565" cy="369332"/>
            </a:xfrm>
            <a:prstGeom prst="rect">
              <a:avLst/>
            </a:prstGeom>
            <a:noFill/>
          </p:spPr>
          <p:txBody>
            <a:bodyPr wrap="none" rtlCol="0" anchor="ctr" anchorCtr="0">
              <a:spAutoFit/>
            </a:bodyPr>
            <a:lstStyle/>
            <a:p>
              <a:pPr algn="ctr"/>
              <a:r>
                <a:rPr lang="en-GB" sz="1800" b="1" dirty="0" smtClean="0">
                  <a:solidFill>
                    <a:srgbClr val="1652D8"/>
                  </a:solidFill>
                  <a:latin typeface="Arial Narrow" panose="020B0606020202030204" pitchFamily="34" charset="0"/>
                </a:rPr>
                <a:t>ENERGY</a:t>
              </a:r>
              <a:endParaRPr lang="en-GB" sz="1600" b="1" dirty="0">
                <a:solidFill>
                  <a:srgbClr val="1652D8"/>
                </a:solidFill>
                <a:latin typeface="Arial Narrow" panose="020B0606020202030204" pitchFamily="34" charset="0"/>
              </a:endParaRPr>
            </a:p>
          </p:txBody>
        </p:sp>
        <p:sp>
          <p:nvSpPr>
            <p:cNvPr id="15" name="TextBox 14"/>
            <p:cNvSpPr txBox="1"/>
            <p:nvPr/>
          </p:nvSpPr>
          <p:spPr>
            <a:xfrm>
              <a:off x="7877857" y="2263913"/>
              <a:ext cx="1042850" cy="369332"/>
            </a:xfrm>
            <a:prstGeom prst="rect">
              <a:avLst/>
            </a:prstGeom>
            <a:noFill/>
          </p:spPr>
          <p:txBody>
            <a:bodyPr wrap="none" rtlCol="0" anchor="ctr" anchorCtr="0">
              <a:spAutoFit/>
            </a:bodyPr>
            <a:lstStyle/>
            <a:p>
              <a:pPr algn="ctr"/>
              <a:r>
                <a:rPr lang="en-GB" sz="1800" b="1" dirty="0" err="1" smtClean="0">
                  <a:solidFill>
                    <a:srgbClr val="1652D8"/>
                  </a:solidFill>
                  <a:latin typeface="Arial Narrow" panose="020B0606020202030204" pitchFamily="34" charset="0"/>
                </a:rPr>
                <a:t>eHEALTH</a:t>
              </a:r>
              <a:endParaRPr lang="en-GB" sz="1600" b="1" dirty="0">
                <a:solidFill>
                  <a:srgbClr val="1652D8"/>
                </a:solidFill>
                <a:latin typeface="Arial Narrow" panose="020B0606020202030204" pitchFamily="34" charset="0"/>
              </a:endParaRPr>
            </a:p>
          </p:txBody>
        </p:sp>
        <p:sp>
          <p:nvSpPr>
            <p:cNvPr id="16" name="TextBox 15"/>
            <p:cNvSpPr txBox="1"/>
            <p:nvPr/>
          </p:nvSpPr>
          <p:spPr>
            <a:xfrm>
              <a:off x="6932833" y="4261245"/>
              <a:ext cx="1987874" cy="646331"/>
            </a:xfrm>
            <a:prstGeom prst="rect">
              <a:avLst/>
            </a:prstGeom>
            <a:noFill/>
          </p:spPr>
          <p:txBody>
            <a:bodyPr wrap="square" rtlCol="0" anchor="ctr" anchorCtr="0">
              <a:spAutoFit/>
            </a:bodyPr>
            <a:lstStyle/>
            <a:p>
              <a:pPr algn="r"/>
              <a:r>
                <a:rPr lang="en-GB" sz="1800" dirty="0" smtClean="0">
                  <a:solidFill>
                    <a:srgbClr val="1652D8"/>
                  </a:solidFill>
                  <a:latin typeface="Arial Narrow" panose="020B0606020202030204" pitchFamily="34" charset="0"/>
                </a:rPr>
                <a:t>MEDIA &amp; ENTERTAINMENT</a:t>
              </a:r>
              <a:endParaRPr lang="en-GB" sz="1600" b="1" dirty="0">
                <a:solidFill>
                  <a:srgbClr val="1652D8"/>
                </a:solidFill>
                <a:latin typeface="Arial Narrow" panose="020B0606020202030204" pitchFamily="34" charset="0"/>
              </a:endParaRPr>
            </a:p>
          </p:txBody>
        </p:sp>
        <p:sp>
          <p:nvSpPr>
            <p:cNvPr id="3" name="Freeform 2"/>
            <p:cNvSpPr/>
            <p:nvPr/>
          </p:nvSpPr>
          <p:spPr bwMode="auto">
            <a:xfrm>
              <a:off x="537867" y="2349449"/>
              <a:ext cx="977462" cy="1986455"/>
            </a:xfrm>
            <a:custGeom>
              <a:avLst/>
              <a:gdLst>
                <a:gd name="connsiteX0" fmla="*/ 0 w 977462"/>
                <a:gd name="connsiteY0" fmla="*/ 0 h 1986455"/>
                <a:gd name="connsiteX1" fmla="*/ 15766 w 977462"/>
                <a:gd name="connsiteY1" fmla="*/ 1986455 h 1986455"/>
                <a:gd name="connsiteX2" fmla="*/ 977462 w 977462"/>
                <a:gd name="connsiteY2" fmla="*/ 1986455 h 1986455"/>
              </a:gdLst>
              <a:ahLst/>
              <a:cxnLst>
                <a:cxn ang="0">
                  <a:pos x="connsiteX0" y="connsiteY0"/>
                </a:cxn>
                <a:cxn ang="0">
                  <a:pos x="connsiteX1" y="connsiteY1"/>
                </a:cxn>
                <a:cxn ang="0">
                  <a:pos x="connsiteX2" y="connsiteY2"/>
                </a:cxn>
              </a:cxnLst>
              <a:rect l="l" t="t" r="r" b="b"/>
              <a:pathLst>
                <a:path w="977462" h="1986455">
                  <a:moveTo>
                    <a:pt x="0" y="0"/>
                  </a:moveTo>
                  <a:lnTo>
                    <a:pt x="15766" y="1986455"/>
                  </a:lnTo>
                  <a:lnTo>
                    <a:pt x="977462" y="1986455"/>
                  </a:lnTo>
                </a:path>
              </a:pathLst>
            </a:custGeom>
            <a:noFill/>
            <a:ln w="28575" cap="flat" cmpd="sng" algn="ctr">
              <a:solidFill>
                <a:srgbClr val="0000FF"/>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tlCol="0" anchor="ctr"/>
            <a:lstStyle/>
            <a:p>
              <a:pPr algn="ctr"/>
              <a:endParaRPr lang="en-GB"/>
            </a:p>
          </p:txBody>
        </p:sp>
        <p:sp>
          <p:nvSpPr>
            <p:cNvPr id="19" name="Freeform 18"/>
            <p:cNvSpPr/>
            <p:nvPr/>
          </p:nvSpPr>
          <p:spPr bwMode="auto">
            <a:xfrm>
              <a:off x="3430028" y="2324099"/>
              <a:ext cx="82532" cy="1666667"/>
            </a:xfrm>
            <a:custGeom>
              <a:avLst/>
              <a:gdLst>
                <a:gd name="connsiteX0" fmla="*/ 0 w 977462"/>
                <a:gd name="connsiteY0" fmla="*/ 0 h 1986455"/>
                <a:gd name="connsiteX1" fmla="*/ 15766 w 977462"/>
                <a:gd name="connsiteY1" fmla="*/ 1986455 h 1986455"/>
                <a:gd name="connsiteX2" fmla="*/ 977462 w 977462"/>
                <a:gd name="connsiteY2" fmla="*/ 1986455 h 1986455"/>
                <a:gd name="connsiteX0" fmla="*/ 0 w 668744"/>
                <a:gd name="connsiteY0" fmla="*/ 0 h 2074299"/>
                <a:gd name="connsiteX1" fmla="*/ 15766 w 668744"/>
                <a:gd name="connsiteY1" fmla="*/ 1986455 h 2074299"/>
                <a:gd name="connsiteX2" fmla="*/ 668744 w 668744"/>
                <a:gd name="connsiteY2" fmla="*/ 2074299 h 2074299"/>
              </a:gdLst>
              <a:ahLst/>
              <a:cxnLst>
                <a:cxn ang="0">
                  <a:pos x="connsiteX0" y="connsiteY0"/>
                </a:cxn>
                <a:cxn ang="0">
                  <a:pos x="connsiteX1" y="connsiteY1"/>
                </a:cxn>
                <a:cxn ang="0">
                  <a:pos x="connsiteX2" y="connsiteY2"/>
                </a:cxn>
              </a:cxnLst>
              <a:rect l="l" t="t" r="r" b="b"/>
              <a:pathLst>
                <a:path w="668744" h="2074299">
                  <a:moveTo>
                    <a:pt x="0" y="0"/>
                  </a:moveTo>
                  <a:lnTo>
                    <a:pt x="15766" y="1986455"/>
                  </a:lnTo>
                  <a:lnTo>
                    <a:pt x="668744" y="2074299"/>
                  </a:lnTo>
                </a:path>
              </a:pathLst>
            </a:custGeom>
            <a:noFill/>
            <a:ln w="28575" cap="flat" cmpd="sng" algn="ctr">
              <a:solidFill>
                <a:srgbClr val="0000FF"/>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tlCol="0" anchor="ctr"/>
            <a:lstStyle/>
            <a:p>
              <a:pPr algn="ctr"/>
              <a:endParaRPr lang="en-GB"/>
            </a:p>
          </p:txBody>
        </p:sp>
        <p:sp>
          <p:nvSpPr>
            <p:cNvPr id="21" name="Freeform 20"/>
            <p:cNvSpPr/>
            <p:nvPr/>
          </p:nvSpPr>
          <p:spPr bwMode="auto">
            <a:xfrm flipH="1" flipV="1">
              <a:off x="7102962" y="4913074"/>
              <a:ext cx="1703856" cy="306"/>
            </a:xfrm>
            <a:custGeom>
              <a:avLst/>
              <a:gdLst>
                <a:gd name="connsiteX0" fmla="*/ 0 w 977462"/>
                <a:gd name="connsiteY0" fmla="*/ 0 h 1986455"/>
                <a:gd name="connsiteX1" fmla="*/ 15766 w 977462"/>
                <a:gd name="connsiteY1" fmla="*/ 1986455 h 1986455"/>
                <a:gd name="connsiteX2" fmla="*/ 977462 w 977462"/>
                <a:gd name="connsiteY2" fmla="*/ 1986455 h 1986455"/>
                <a:gd name="connsiteX0" fmla="*/ 0 w 977462"/>
                <a:gd name="connsiteY0" fmla="*/ 0 h 1986455"/>
                <a:gd name="connsiteX1" fmla="*/ 977462 w 977462"/>
                <a:gd name="connsiteY1" fmla="*/ 1986455 h 1986455"/>
                <a:gd name="connsiteX0" fmla="*/ 0 w 4744012"/>
                <a:gd name="connsiteY0" fmla="*/ 0 h 1433562"/>
                <a:gd name="connsiteX1" fmla="*/ 4744012 w 4744012"/>
                <a:gd name="connsiteY1" fmla="*/ 1433562 h 1433562"/>
                <a:gd name="connsiteX0" fmla="*/ 0 w 4923372"/>
                <a:gd name="connsiteY0" fmla="*/ 0 h 104492"/>
                <a:gd name="connsiteX1" fmla="*/ 4923372 w 4923372"/>
                <a:gd name="connsiteY1" fmla="*/ 104492 h 104492"/>
                <a:gd name="connsiteX0" fmla="*/ 0 w 4959245"/>
                <a:gd name="connsiteY0" fmla="*/ 0 h 8799"/>
                <a:gd name="connsiteX1" fmla="*/ 4959245 w 4959245"/>
                <a:gd name="connsiteY1" fmla="*/ 8799 h 8799"/>
                <a:gd name="connsiteX0" fmla="*/ 0 w 10018"/>
                <a:gd name="connsiteY0" fmla="*/ 67 h 67"/>
                <a:gd name="connsiteX1" fmla="*/ 10018 w 10018"/>
                <a:gd name="connsiteY1" fmla="*/ 0 h 67"/>
              </a:gdLst>
              <a:ahLst/>
              <a:cxnLst>
                <a:cxn ang="0">
                  <a:pos x="connsiteX0" y="connsiteY0"/>
                </a:cxn>
                <a:cxn ang="0">
                  <a:pos x="connsiteX1" y="connsiteY1"/>
                </a:cxn>
              </a:cxnLst>
              <a:rect l="l" t="t" r="r" b="b"/>
              <a:pathLst>
                <a:path w="10018" h="67">
                  <a:moveTo>
                    <a:pt x="0" y="67"/>
                  </a:moveTo>
                  <a:lnTo>
                    <a:pt x="10018" y="0"/>
                  </a:lnTo>
                </a:path>
              </a:pathLst>
            </a:custGeom>
            <a:noFill/>
            <a:ln w="28575" cap="flat" cmpd="sng" algn="ctr">
              <a:solidFill>
                <a:srgbClr val="0000FF"/>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tlCol="0" anchor="ctr"/>
            <a:lstStyle/>
            <a:p>
              <a:pPr algn="ctr"/>
              <a:endParaRPr lang="en-GB"/>
            </a:p>
          </p:txBody>
        </p:sp>
        <p:sp>
          <p:nvSpPr>
            <p:cNvPr id="24" name="Freeform 23"/>
            <p:cNvSpPr/>
            <p:nvPr/>
          </p:nvSpPr>
          <p:spPr bwMode="auto">
            <a:xfrm flipH="1" flipV="1">
              <a:off x="7103892" y="2630938"/>
              <a:ext cx="1703856" cy="306"/>
            </a:xfrm>
            <a:custGeom>
              <a:avLst/>
              <a:gdLst>
                <a:gd name="connsiteX0" fmla="*/ 0 w 977462"/>
                <a:gd name="connsiteY0" fmla="*/ 0 h 1986455"/>
                <a:gd name="connsiteX1" fmla="*/ 15766 w 977462"/>
                <a:gd name="connsiteY1" fmla="*/ 1986455 h 1986455"/>
                <a:gd name="connsiteX2" fmla="*/ 977462 w 977462"/>
                <a:gd name="connsiteY2" fmla="*/ 1986455 h 1986455"/>
                <a:gd name="connsiteX0" fmla="*/ 0 w 977462"/>
                <a:gd name="connsiteY0" fmla="*/ 0 h 1986455"/>
                <a:gd name="connsiteX1" fmla="*/ 977462 w 977462"/>
                <a:gd name="connsiteY1" fmla="*/ 1986455 h 1986455"/>
                <a:gd name="connsiteX0" fmla="*/ 0 w 4744012"/>
                <a:gd name="connsiteY0" fmla="*/ 0 h 1433562"/>
                <a:gd name="connsiteX1" fmla="*/ 4744012 w 4744012"/>
                <a:gd name="connsiteY1" fmla="*/ 1433562 h 1433562"/>
                <a:gd name="connsiteX0" fmla="*/ 0 w 4923372"/>
                <a:gd name="connsiteY0" fmla="*/ 0 h 104492"/>
                <a:gd name="connsiteX1" fmla="*/ 4923372 w 4923372"/>
                <a:gd name="connsiteY1" fmla="*/ 104492 h 104492"/>
                <a:gd name="connsiteX0" fmla="*/ 0 w 4959245"/>
                <a:gd name="connsiteY0" fmla="*/ 0 h 8799"/>
                <a:gd name="connsiteX1" fmla="*/ 4959245 w 4959245"/>
                <a:gd name="connsiteY1" fmla="*/ 8799 h 8799"/>
                <a:gd name="connsiteX0" fmla="*/ 0 w 10018"/>
                <a:gd name="connsiteY0" fmla="*/ 67 h 67"/>
                <a:gd name="connsiteX1" fmla="*/ 10018 w 10018"/>
                <a:gd name="connsiteY1" fmla="*/ 0 h 67"/>
              </a:gdLst>
              <a:ahLst/>
              <a:cxnLst>
                <a:cxn ang="0">
                  <a:pos x="connsiteX0" y="connsiteY0"/>
                </a:cxn>
                <a:cxn ang="0">
                  <a:pos x="connsiteX1" y="connsiteY1"/>
                </a:cxn>
              </a:cxnLst>
              <a:rect l="l" t="t" r="r" b="b"/>
              <a:pathLst>
                <a:path w="10018" h="67">
                  <a:moveTo>
                    <a:pt x="0" y="67"/>
                  </a:moveTo>
                  <a:lnTo>
                    <a:pt x="10018" y="0"/>
                  </a:lnTo>
                </a:path>
              </a:pathLst>
            </a:custGeom>
            <a:noFill/>
            <a:ln w="28575" cap="flat" cmpd="sng" algn="ctr">
              <a:solidFill>
                <a:srgbClr val="0000FF"/>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tlCol="0" anchor="ctr"/>
            <a:lstStyle/>
            <a:p>
              <a:pPr algn="ctr"/>
              <a:endParaRPr lang="en-GB"/>
            </a:p>
          </p:txBody>
        </p:sp>
        <p:sp>
          <p:nvSpPr>
            <p:cNvPr id="25" name="Freeform 24"/>
            <p:cNvSpPr/>
            <p:nvPr/>
          </p:nvSpPr>
          <p:spPr bwMode="auto">
            <a:xfrm flipV="1">
              <a:off x="571094" y="6061394"/>
              <a:ext cx="1418119" cy="306"/>
            </a:xfrm>
            <a:custGeom>
              <a:avLst/>
              <a:gdLst>
                <a:gd name="connsiteX0" fmla="*/ 0 w 977462"/>
                <a:gd name="connsiteY0" fmla="*/ 0 h 1986455"/>
                <a:gd name="connsiteX1" fmla="*/ 15766 w 977462"/>
                <a:gd name="connsiteY1" fmla="*/ 1986455 h 1986455"/>
                <a:gd name="connsiteX2" fmla="*/ 977462 w 977462"/>
                <a:gd name="connsiteY2" fmla="*/ 1986455 h 1986455"/>
                <a:gd name="connsiteX0" fmla="*/ 0 w 977462"/>
                <a:gd name="connsiteY0" fmla="*/ 0 h 1986455"/>
                <a:gd name="connsiteX1" fmla="*/ 977462 w 977462"/>
                <a:gd name="connsiteY1" fmla="*/ 1986455 h 1986455"/>
                <a:gd name="connsiteX0" fmla="*/ 0 w 4744012"/>
                <a:gd name="connsiteY0" fmla="*/ 0 h 1433562"/>
                <a:gd name="connsiteX1" fmla="*/ 4744012 w 4744012"/>
                <a:gd name="connsiteY1" fmla="*/ 1433562 h 1433562"/>
                <a:gd name="connsiteX0" fmla="*/ 0 w 4923372"/>
                <a:gd name="connsiteY0" fmla="*/ 0 h 104492"/>
                <a:gd name="connsiteX1" fmla="*/ 4923372 w 4923372"/>
                <a:gd name="connsiteY1" fmla="*/ 104492 h 104492"/>
                <a:gd name="connsiteX0" fmla="*/ 0 w 4959245"/>
                <a:gd name="connsiteY0" fmla="*/ 0 h 8799"/>
                <a:gd name="connsiteX1" fmla="*/ 4959245 w 4959245"/>
                <a:gd name="connsiteY1" fmla="*/ 8799 h 8799"/>
                <a:gd name="connsiteX0" fmla="*/ 0 w 10018"/>
                <a:gd name="connsiteY0" fmla="*/ 67 h 67"/>
                <a:gd name="connsiteX1" fmla="*/ 10018 w 10018"/>
                <a:gd name="connsiteY1" fmla="*/ 0 h 67"/>
                <a:gd name="connsiteX0" fmla="*/ 0 w 8323"/>
                <a:gd name="connsiteY0" fmla="*/ 10000 h 10000"/>
                <a:gd name="connsiteX1" fmla="*/ 8323 w 8323"/>
                <a:gd name="connsiteY1" fmla="*/ 0 h 10000"/>
              </a:gdLst>
              <a:ahLst/>
              <a:cxnLst>
                <a:cxn ang="0">
                  <a:pos x="connsiteX0" y="connsiteY0"/>
                </a:cxn>
                <a:cxn ang="0">
                  <a:pos x="connsiteX1" y="connsiteY1"/>
                </a:cxn>
              </a:cxnLst>
              <a:rect l="l" t="t" r="r" b="b"/>
              <a:pathLst>
                <a:path w="8323" h="10000">
                  <a:moveTo>
                    <a:pt x="0" y="10000"/>
                  </a:moveTo>
                  <a:cubicBezTo>
                    <a:pt x="3333" y="6667"/>
                    <a:pt x="4990" y="3333"/>
                    <a:pt x="8323" y="0"/>
                  </a:cubicBezTo>
                </a:path>
              </a:pathLst>
            </a:custGeom>
            <a:noFill/>
            <a:ln w="28575" cap="flat" cmpd="sng" algn="ctr">
              <a:solidFill>
                <a:srgbClr val="0000FF"/>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tlCol="0" anchor="ctr"/>
            <a:lstStyle/>
            <a:p>
              <a:pPr algn="ctr"/>
              <a:endParaRPr lang="en-GB"/>
            </a:p>
          </p:txBody>
        </p:sp>
      </p:grpSp>
      <p:sp>
        <p:nvSpPr>
          <p:cNvPr id="23" name="Rectangle 2"/>
          <p:cNvSpPr txBox="1">
            <a:spLocks noChangeArrowheads="1"/>
          </p:cNvSpPr>
          <p:nvPr/>
        </p:nvSpPr>
        <p:spPr bwMode="auto">
          <a:xfrm>
            <a:off x="0" y="1370878"/>
            <a:ext cx="91440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rPr>
              <a:t>5G vision</a:t>
            </a:r>
            <a:endParaRPr lang="en-US" sz="2600" dirty="0">
              <a:solidFill>
                <a:srgbClr val="C00000"/>
              </a:solidFill>
            </a:endParaRPr>
          </a:p>
        </p:txBody>
      </p:sp>
    </p:spTree>
    <p:extLst>
      <p:ext uri="{BB962C8B-B14F-4D97-AF65-F5344CB8AC3E}">
        <p14:creationId xmlns:p14="http://schemas.microsoft.com/office/powerpoint/2010/main" val="199279401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1370877"/>
            <a:ext cx="91440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rPr>
              <a:t>5G </a:t>
            </a:r>
            <a:r>
              <a:rPr lang="en-GB" sz="2600" dirty="0">
                <a:solidFill>
                  <a:srgbClr val="C00000"/>
                </a:solidFill>
              </a:rPr>
              <a:t>policy </a:t>
            </a:r>
            <a:r>
              <a:rPr lang="en-GB" sz="2600" dirty="0" smtClean="0">
                <a:solidFill>
                  <a:srgbClr val="C00000"/>
                </a:solidFill>
              </a:rPr>
              <a:t>strategy</a:t>
            </a:r>
            <a:endParaRPr lang="en-US" sz="2600" dirty="0">
              <a:solidFill>
                <a:srgbClr val="C00000"/>
              </a:solidFill>
            </a:endParaRPr>
          </a:p>
        </p:txBody>
      </p:sp>
      <p:sp>
        <p:nvSpPr>
          <p:cNvPr id="7" name="Rectangle 6"/>
          <p:cNvSpPr>
            <a:spLocks noGrp="1" noChangeArrowheads="1"/>
          </p:cNvSpPr>
          <p:nvPr/>
        </p:nvSpPr>
        <p:spPr bwMode="auto">
          <a:xfrm>
            <a:off x="312661" y="2205657"/>
            <a:ext cx="8518677"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346075" indent="-342900" eaLnBrk="1" hangingPunct="1">
              <a:spcBef>
                <a:spcPts val="600"/>
              </a:spcBef>
              <a:spcAft>
                <a:spcPts val="600"/>
              </a:spcAft>
              <a:buFont typeface="Wingdings" pitchFamily="2" charset="2"/>
              <a:buChar char="§"/>
            </a:pPr>
            <a:r>
              <a:rPr lang="en-GB" sz="2000" dirty="0" smtClean="0">
                <a:latin typeface="+mn-lt"/>
              </a:rPr>
              <a:t>Think globally - build </a:t>
            </a:r>
            <a:r>
              <a:rPr lang="en-GB" sz="2000" dirty="0">
                <a:latin typeface="+mn-lt"/>
              </a:rPr>
              <a:t>international </a:t>
            </a:r>
            <a:r>
              <a:rPr lang="en-GB" sz="2000" dirty="0" smtClean="0">
                <a:latin typeface="+mn-lt"/>
              </a:rPr>
              <a:t>consensus (vision, standards, spectrum)</a:t>
            </a:r>
            <a:endParaRPr lang="en-GB" sz="2000" dirty="0">
              <a:latin typeface="+mn-lt"/>
            </a:endParaRPr>
          </a:p>
          <a:p>
            <a:pPr marL="627063" lvl="1" indent="-261938" eaLnBrk="1" hangingPunct="1">
              <a:spcBef>
                <a:spcPts val="600"/>
              </a:spcBef>
              <a:spcAft>
                <a:spcPts val="600"/>
              </a:spcAft>
              <a:buFont typeface="Wingdings" pitchFamily="2" charset="2"/>
              <a:buChar char="§"/>
            </a:pPr>
            <a:r>
              <a:rPr lang="en-GB" sz="2000" b="0" dirty="0"/>
              <a:t>Joint</a:t>
            </a:r>
            <a:r>
              <a:rPr lang="en-GB" sz="2000" b="0" dirty="0" smtClean="0"/>
              <a:t> Declarations, global events with all </a:t>
            </a:r>
            <a:r>
              <a:rPr lang="en-GB" sz="2000" b="0" dirty="0"/>
              <a:t>regional </a:t>
            </a:r>
            <a:r>
              <a:rPr lang="en-GB" sz="2000" b="0" dirty="0" smtClean="0"/>
              <a:t>initiatives, support standardisation processes</a:t>
            </a:r>
            <a:endParaRPr lang="en-GB" sz="2000" b="0" dirty="0" smtClean="0">
              <a:latin typeface="+mn-lt"/>
            </a:endParaRPr>
          </a:p>
          <a:p>
            <a:pPr marL="346075" lvl="1" indent="-342900" eaLnBrk="1" hangingPunct="1">
              <a:spcBef>
                <a:spcPts val="600"/>
              </a:spcBef>
              <a:spcAft>
                <a:spcPts val="600"/>
              </a:spcAft>
              <a:buFont typeface="Wingdings" pitchFamily="2" charset="2"/>
              <a:buChar char="§"/>
            </a:pPr>
            <a:r>
              <a:rPr lang="en-GB" sz="2000" dirty="0" smtClean="0">
                <a:latin typeface="+mn-lt"/>
                <a:ea typeface="+mj-ea"/>
                <a:cs typeface="+mj-cs"/>
              </a:rPr>
              <a:t>Act in Europe - commit, demonstrate, deploy</a:t>
            </a:r>
          </a:p>
          <a:p>
            <a:pPr marL="627063" lvl="1" indent="-261938" eaLnBrk="1" hangingPunct="1">
              <a:spcBef>
                <a:spcPts val="600"/>
              </a:spcBef>
              <a:spcAft>
                <a:spcPts val="600"/>
              </a:spcAft>
              <a:buFont typeface="Wingdings" pitchFamily="2" charset="2"/>
              <a:buChar char="§"/>
            </a:pPr>
            <a:r>
              <a:rPr lang="en-GB" sz="2000" b="0" dirty="0"/>
              <a:t>5G Action Plan, DSM EU regulatory framework review, spectrum policy actions  </a:t>
            </a:r>
          </a:p>
          <a:p>
            <a:pPr marL="346075" indent="-342900" eaLnBrk="1" hangingPunct="1">
              <a:spcBef>
                <a:spcPts val="600"/>
              </a:spcBef>
              <a:spcAft>
                <a:spcPts val="600"/>
              </a:spcAft>
              <a:buFont typeface="Wingdings" pitchFamily="2" charset="2"/>
              <a:buChar char="§"/>
            </a:pPr>
            <a:r>
              <a:rPr lang="en-GB" sz="2000" dirty="0" smtClean="0">
                <a:latin typeface="+mn-lt"/>
              </a:rPr>
              <a:t>Promote technological innovation to underpin the strategy</a:t>
            </a:r>
          </a:p>
          <a:p>
            <a:pPr marL="627063" indent="-241300" eaLnBrk="1" hangingPunct="1">
              <a:spcBef>
                <a:spcPts val="600"/>
              </a:spcBef>
              <a:spcAft>
                <a:spcPts val="600"/>
              </a:spcAft>
              <a:buFont typeface="Wingdings" pitchFamily="2" charset="2"/>
              <a:buChar char="§"/>
            </a:pPr>
            <a:r>
              <a:rPr lang="en-GB" sz="2000" b="0" dirty="0" smtClean="0">
                <a:latin typeface="Verdana" pitchFamily="34" charset="0"/>
                <a:ea typeface="ＭＳ Ｐゴシック" charset="0"/>
                <a:cs typeface="Arial" charset="0"/>
              </a:rPr>
              <a:t>5G PPP</a:t>
            </a:r>
            <a:endParaRPr lang="en-GB" sz="2000" b="0" dirty="0">
              <a:latin typeface="Verdana" pitchFamily="34" charset="0"/>
              <a:ea typeface="ＭＳ Ｐゴシック" charset="0"/>
              <a:cs typeface="Arial" charset="0"/>
            </a:endParaRPr>
          </a:p>
        </p:txBody>
      </p:sp>
    </p:spTree>
    <p:extLst>
      <p:ext uri="{BB962C8B-B14F-4D97-AF65-F5344CB8AC3E}">
        <p14:creationId xmlns:p14="http://schemas.microsoft.com/office/powerpoint/2010/main" val="384604043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20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20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20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2000"/>
                                        <p:tgtEl>
                                          <p:spTgt spid="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5" end="5"/>
                                            </p:txEl>
                                          </p:spTgt>
                                        </p:tgtEl>
                                        <p:attrNameLst>
                                          <p:attrName>style.visibility</p:attrName>
                                        </p:attrNameLst>
                                      </p:cBhvr>
                                      <p:to>
                                        <p:strVal val="visible"/>
                                      </p:to>
                                    </p:set>
                                    <p:animEffect transition="in" filter="fade">
                                      <p:cBhvr>
                                        <p:cTn id="26" dur="2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482677" y="1286185"/>
            <a:ext cx="3528392" cy="21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sp>
        <p:nvSpPr>
          <p:cNvPr id="10" name="Rectangle 2"/>
          <p:cNvSpPr txBox="1">
            <a:spLocks noChangeArrowheads="1"/>
          </p:cNvSpPr>
          <p:nvPr/>
        </p:nvSpPr>
        <p:spPr bwMode="auto">
          <a:xfrm>
            <a:off x="0" y="1370877"/>
            <a:ext cx="91440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rPr>
              <a:t>5G international dimensio</a:t>
            </a:r>
            <a:r>
              <a:rPr lang="en-GB" sz="2600" dirty="0">
                <a:solidFill>
                  <a:srgbClr val="C00000"/>
                </a:solidFill>
              </a:rPr>
              <a:t>n</a:t>
            </a:r>
            <a:endParaRPr lang="en-US" sz="2600" dirty="0">
              <a:solidFill>
                <a:srgbClr val="C00000"/>
              </a:solidFill>
            </a:endParaRPr>
          </a:p>
        </p:txBody>
      </p:sp>
      <p:pic>
        <p:nvPicPr>
          <p:cNvPr id="1029" name="Picture 5" descr="C:\Users\campomo\AppData\Local\Local Documents - no backup\Pictures\blank-world-map.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5502" b="11250"/>
          <a:stretch/>
        </p:blipFill>
        <p:spPr bwMode="auto">
          <a:xfrm>
            <a:off x="413520" y="2270759"/>
            <a:ext cx="7739883" cy="42519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campomo\AppData\Local\Local Documents - no backup\Pictures\eiMdKeAnT.png"/>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18735" y="2932994"/>
            <a:ext cx="834297" cy="1146841"/>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5439534" y="2272766"/>
            <a:ext cx="2978480" cy="2191732"/>
            <a:chOff x="5848974" y="2272766"/>
            <a:chExt cx="2978480" cy="2191732"/>
          </a:xfrm>
        </p:grpSpPr>
        <p:pic>
          <p:nvPicPr>
            <p:cNvPr id="1033" name="Picture 9" descr="C:\Users\campomo\AppData\Local\Local Documents - no backup\Pictures\china.png"/>
            <p:cNvPicPr>
              <a:picLocks noChangeAspect="1" noChangeArrowheads="1"/>
            </p:cNvPicPr>
            <p:nvPr/>
          </p:nvPicPr>
          <p:blipFill>
            <a:blip r:embed="rId5">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48974" y="3560449"/>
              <a:ext cx="1300477" cy="904049"/>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6" name="Picture 2" descr="C:\Users\campomo\AppData\Local\Local Documents - no backup\Pictures\china fla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34103" y="2595931"/>
              <a:ext cx="393351" cy="2617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6976312" y="2272766"/>
              <a:ext cx="1851142" cy="323165"/>
            </a:xfrm>
            <a:prstGeom prst="rect">
              <a:avLst/>
            </a:prstGeom>
            <a:noFill/>
          </p:spPr>
          <p:txBody>
            <a:bodyPr wrap="square" rtlCol="0">
              <a:spAutoFit/>
            </a:bodyPr>
            <a:lstStyle/>
            <a:p>
              <a:pPr algn="r">
                <a:lnSpc>
                  <a:spcPts val="900"/>
                </a:lnSpc>
              </a:pPr>
              <a:r>
                <a:rPr lang="en-GB" sz="1000" b="1" dirty="0" smtClean="0">
                  <a:solidFill>
                    <a:srgbClr val="2D2D94"/>
                  </a:solidFill>
                  <a:latin typeface="Arial Narrow" panose="020B0606020202030204" pitchFamily="34" charset="0"/>
                </a:rPr>
                <a:t>EU </a:t>
              </a:r>
              <a:r>
                <a:rPr lang="en-GB" sz="1000" b="1" dirty="0" smtClean="0">
                  <a:solidFill>
                    <a:srgbClr val="2D2D94"/>
                  </a:solidFill>
                  <a:latin typeface="Arial Narrow" panose="020B0606020202030204" pitchFamily="34" charset="0"/>
                </a:rPr>
                <a:t>signed a 5G Joint-Declaration</a:t>
              </a:r>
            </a:p>
            <a:p>
              <a:pPr algn="r">
                <a:lnSpc>
                  <a:spcPts val="900"/>
                </a:lnSpc>
              </a:pPr>
              <a:r>
                <a:rPr lang="en-GB" sz="1000" dirty="0" smtClean="0">
                  <a:solidFill>
                    <a:srgbClr val="2D2D94"/>
                  </a:solidFill>
                  <a:latin typeface="Arial Narrow" panose="020B0606020202030204" pitchFamily="34" charset="0"/>
                </a:rPr>
                <a:t>September 2015</a:t>
              </a:r>
              <a:endParaRPr lang="en-GB" sz="900" b="1" dirty="0">
                <a:solidFill>
                  <a:srgbClr val="2D2D94"/>
                </a:solidFill>
                <a:latin typeface="Arial Narrow" panose="020B0606020202030204" pitchFamily="34" charset="0"/>
              </a:endParaRPr>
            </a:p>
          </p:txBody>
        </p:sp>
        <p:sp>
          <p:nvSpPr>
            <p:cNvPr id="32" name="Freeform 31"/>
            <p:cNvSpPr/>
            <p:nvPr/>
          </p:nvSpPr>
          <p:spPr bwMode="auto">
            <a:xfrm flipH="1" flipV="1">
              <a:off x="6943474" y="2568390"/>
              <a:ext cx="1883979" cy="1237919"/>
            </a:xfrm>
            <a:custGeom>
              <a:avLst/>
              <a:gdLst>
                <a:gd name="connsiteX0" fmla="*/ 1404518 w 1419148"/>
                <a:gd name="connsiteY0" fmla="*/ 0 h 1228954"/>
                <a:gd name="connsiteX1" fmla="*/ 1419148 w 1419148"/>
                <a:gd name="connsiteY1" fmla="*/ 1228954 h 1228954"/>
                <a:gd name="connsiteX2" fmla="*/ 0 w 1419148"/>
                <a:gd name="connsiteY2" fmla="*/ 1228954 h 1228954"/>
                <a:gd name="connsiteX0" fmla="*/ 1404518 w 1419148"/>
                <a:gd name="connsiteY0" fmla="*/ 0 h 1237919"/>
                <a:gd name="connsiteX1" fmla="*/ 1419148 w 1419148"/>
                <a:gd name="connsiteY1" fmla="*/ 1237919 h 1237919"/>
                <a:gd name="connsiteX2" fmla="*/ 0 w 1419148"/>
                <a:gd name="connsiteY2" fmla="*/ 1237919 h 1237919"/>
                <a:gd name="connsiteX0" fmla="*/ 1419525 w 1419525"/>
                <a:gd name="connsiteY0" fmla="*/ 0 h 1237919"/>
                <a:gd name="connsiteX1" fmla="*/ 1419148 w 1419525"/>
                <a:gd name="connsiteY1" fmla="*/ 1237919 h 1237919"/>
                <a:gd name="connsiteX2" fmla="*/ 0 w 1419525"/>
                <a:gd name="connsiteY2" fmla="*/ 1237919 h 1237919"/>
              </a:gdLst>
              <a:ahLst/>
              <a:cxnLst>
                <a:cxn ang="0">
                  <a:pos x="connsiteX0" y="connsiteY0"/>
                </a:cxn>
                <a:cxn ang="0">
                  <a:pos x="connsiteX1" y="connsiteY1"/>
                </a:cxn>
                <a:cxn ang="0">
                  <a:pos x="connsiteX2" y="connsiteY2"/>
                </a:cxn>
              </a:cxnLst>
              <a:rect l="l" t="t" r="r" b="b"/>
              <a:pathLst>
                <a:path w="1419525" h="1237919">
                  <a:moveTo>
                    <a:pt x="1419525" y="0"/>
                  </a:moveTo>
                  <a:cubicBezTo>
                    <a:pt x="1419399" y="412640"/>
                    <a:pt x="1419274" y="825279"/>
                    <a:pt x="1419148" y="1237919"/>
                  </a:cubicBezTo>
                  <a:lnTo>
                    <a:pt x="0" y="1237919"/>
                  </a:lnTo>
                </a:path>
              </a:pathLst>
            </a:custGeom>
            <a:noFill/>
            <a:ln w="9525" cap="flat" cmpd="sng" algn="ctr">
              <a:solidFill>
                <a:srgbClr val="2D2D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5" name="Group 4"/>
            <p:cNvGrpSpPr/>
            <p:nvPr/>
          </p:nvGrpSpPr>
          <p:grpSpPr>
            <a:xfrm>
              <a:off x="7003301" y="2628167"/>
              <a:ext cx="45719" cy="192201"/>
              <a:chOff x="8781735" y="2628167"/>
              <a:chExt cx="45719" cy="192201"/>
            </a:xfrm>
          </p:grpSpPr>
          <p:sp>
            <p:nvSpPr>
              <p:cNvPr id="33" name="Isosceles Triangle 32"/>
              <p:cNvSpPr/>
              <p:nvPr/>
            </p:nvSpPr>
            <p:spPr bwMode="auto">
              <a:xfrm flipV="1">
                <a:off x="8781735" y="2774649"/>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4" name="Isosceles Triangle 33"/>
              <p:cNvSpPr/>
              <p:nvPr/>
            </p:nvSpPr>
            <p:spPr bwMode="auto">
              <a:xfrm flipV="1">
                <a:off x="8781735" y="2628167"/>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5" name="Isosceles Triangle 34"/>
              <p:cNvSpPr/>
              <p:nvPr/>
            </p:nvSpPr>
            <p:spPr bwMode="auto">
              <a:xfrm flipV="1">
                <a:off x="8781735" y="2703628"/>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grpSp>
      <p:grpSp>
        <p:nvGrpSpPr>
          <p:cNvPr id="15" name="Group 14"/>
          <p:cNvGrpSpPr/>
          <p:nvPr/>
        </p:nvGrpSpPr>
        <p:grpSpPr>
          <a:xfrm>
            <a:off x="6484484" y="3999208"/>
            <a:ext cx="1933530" cy="2474867"/>
            <a:chOff x="6893924" y="3999208"/>
            <a:chExt cx="1933530" cy="2474867"/>
          </a:xfrm>
        </p:grpSpPr>
        <p:pic>
          <p:nvPicPr>
            <p:cNvPr id="1032" name="Picture 8" descr="C:\Users\campomo\AppData\Local\Local Documents - no backup\Pictures\KR-EPS-01-0001.png"/>
            <p:cNvPicPr>
              <a:picLocks noChangeAspect="1" noChangeArrowheads="1"/>
            </p:cNvPicPr>
            <p:nvPr/>
          </p:nvPicPr>
          <p:blipFill rotWithShape="1">
            <a:blip r:embed="rId7" cstate="print">
              <a:clrChange>
                <a:clrFrom>
                  <a:srgbClr val="F9F9F9"/>
                </a:clrFrom>
                <a:clrTo>
                  <a:srgbClr val="F9F9F9">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l="23683" t="14838" r="30185" b="13780"/>
            <a:stretch/>
          </p:blipFill>
          <p:spPr bwMode="auto">
            <a:xfrm>
              <a:off x="6893924" y="3999208"/>
              <a:ext cx="137425" cy="159481"/>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7" name="Picture 3" descr="C:\Users\campomo\AppData\Local\Local Documents - no backup\Pictures\flag koreapng.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34103" y="5845481"/>
              <a:ext cx="393351" cy="2617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6976312" y="6150910"/>
              <a:ext cx="1851142" cy="323165"/>
            </a:xfrm>
            <a:prstGeom prst="rect">
              <a:avLst/>
            </a:prstGeom>
            <a:noFill/>
          </p:spPr>
          <p:txBody>
            <a:bodyPr wrap="square" rtlCol="0">
              <a:spAutoFit/>
            </a:bodyPr>
            <a:lstStyle/>
            <a:p>
              <a:pPr algn="r">
                <a:lnSpc>
                  <a:spcPts val="900"/>
                </a:lnSpc>
              </a:pPr>
              <a:r>
                <a:rPr lang="en-GB" sz="1000" b="1" dirty="0" smtClean="0">
                  <a:solidFill>
                    <a:srgbClr val="2D2D94"/>
                  </a:solidFill>
                  <a:latin typeface="Arial Narrow" panose="020B0606020202030204" pitchFamily="34" charset="0"/>
                </a:rPr>
                <a:t>EU </a:t>
              </a:r>
              <a:r>
                <a:rPr lang="en-GB" sz="1000" b="1" dirty="0" smtClean="0">
                  <a:solidFill>
                    <a:srgbClr val="2D2D94"/>
                  </a:solidFill>
                  <a:latin typeface="Arial Narrow" panose="020B0606020202030204" pitchFamily="34" charset="0"/>
                </a:rPr>
                <a:t>signed a 5G Joint-Declaration</a:t>
              </a:r>
            </a:p>
            <a:p>
              <a:pPr algn="r">
                <a:lnSpc>
                  <a:spcPts val="900"/>
                </a:lnSpc>
              </a:pPr>
              <a:r>
                <a:rPr lang="en-GB" sz="1000" dirty="0" smtClean="0">
                  <a:solidFill>
                    <a:srgbClr val="2D2D94"/>
                  </a:solidFill>
                  <a:latin typeface="Arial Narrow" panose="020B0606020202030204" pitchFamily="34" charset="0"/>
                </a:rPr>
                <a:t>June 2014</a:t>
              </a:r>
              <a:endParaRPr lang="en-GB" sz="900" b="1" dirty="0">
                <a:solidFill>
                  <a:srgbClr val="2D2D94"/>
                </a:solidFill>
                <a:latin typeface="Arial Narrow" panose="020B0606020202030204" pitchFamily="34" charset="0"/>
              </a:endParaRPr>
            </a:p>
          </p:txBody>
        </p:sp>
        <p:sp>
          <p:nvSpPr>
            <p:cNvPr id="43" name="Freeform 42"/>
            <p:cNvSpPr/>
            <p:nvPr/>
          </p:nvSpPr>
          <p:spPr bwMode="auto">
            <a:xfrm flipH="1">
              <a:off x="6976312" y="4130719"/>
              <a:ext cx="1851142" cy="2025344"/>
            </a:xfrm>
            <a:custGeom>
              <a:avLst/>
              <a:gdLst>
                <a:gd name="connsiteX0" fmla="*/ 1404518 w 1419148"/>
                <a:gd name="connsiteY0" fmla="*/ 0 h 1228954"/>
                <a:gd name="connsiteX1" fmla="*/ 1419148 w 1419148"/>
                <a:gd name="connsiteY1" fmla="*/ 1228954 h 1228954"/>
                <a:gd name="connsiteX2" fmla="*/ 0 w 1419148"/>
                <a:gd name="connsiteY2" fmla="*/ 1228954 h 1228954"/>
                <a:gd name="connsiteX0" fmla="*/ 1415650 w 1419148"/>
                <a:gd name="connsiteY0" fmla="*/ 0 h 1228954"/>
                <a:gd name="connsiteX1" fmla="*/ 1419148 w 1419148"/>
                <a:gd name="connsiteY1" fmla="*/ 1228954 h 1228954"/>
                <a:gd name="connsiteX2" fmla="*/ 0 w 1419148"/>
                <a:gd name="connsiteY2" fmla="*/ 1228954 h 1228954"/>
              </a:gdLst>
              <a:ahLst/>
              <a:cxnLst>
                <a:cxn ang="0">
                  <a:pos x="connsiteX0" y="connsiteY0"/>
                </a:cxn>
                <a:cxn ang="0">
                  <a:pos x="connsiteX1" y="connsiteY1"/>
                </a:cxn>
                <a:cxn ang="0">
                  <a:pos x="connsiteX2" y="connsiteY2"/>
                </a:cxn>
              </a:cxnLst>
              <a:rect l="l" t="t" r="r" b="b"/>
              <a:pathLst>
                <a:path w="1419148" h="1228954">
                  <a:moveTo>
                    <a:pt x="1415650" y="0"/>
                  </a:moveTo>
                  <a:lnTo>
                    <a:pt x="1419148" y="1228954"/>
                  </a:lnTo>
                  <a:lnTo>
                    <a:pt x="0" y="1228954"/>
                  </a:lnTo>
                </a:path>
              </a:pathLst>
            </a:custGeom>
            <a:noFill/>
            <a:ln w="9525" cap="flat" cmpd="sng" algn="ctr">
              <a:solidFill>
                <a:srgbClr val="2D2D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44" name="Group 43"/>
            <p:cNvGrpSpPr/>
            <p:nvPr/>
          </p:nvGrpSpPr>
          <p:grpSpPr>
            <a:xfrm>
              <a:off x="7024761" y="5920074"/>
              <a:ext cx="45720" cy="192201"/>
              <a:chOff x="7049871" y="3924582"/>
              <a:chExt cx="45720" cy="192201"/>
            </a:xfrm>
          </p:grpSpPr>
          <p:sp>
            <p:nvSpPr>
              <p:cNvPr id="45" name="Isosceles Triangle 44"/>
              <p:cNvSpPr/>
              <p:nvPr/>
            </p:nvSpPr>
            <p:spPr bwMode="auto">
              <a:xfrm>
                <a:off x="7049872" y="4071064"/>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6" name="Isosceles Triangle 45"/>
              <p:cNvSpPr/>
              <p:nvPr/>
            </p:nvSpPr>
            <p:spPr bwMode="auto">
              <a:xfrm>
                <a:off x="7049871" y="3924582"/>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7" name="Isosceles Triangle 46"/>
              <p:cNvSpPr/>
              <p:nvPr/>
            </p:nvSpPr>
            <p:spPr bwMode="auto">
              <a:xfrm>
                <a:off x="7049872" y="4000043"/>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grpSp>
      <p:grpSp>
        <p:nvGrpSpPr>
          <p:cNvPr id="19" name="Group 18"/>
          <p:cNvGrpSpPr/>
          <p:nvPr/>
        </p:nvGrpSpPr>
        <p:grpSpPr>
          <a:xfrm>
            <a:off x="4170122" y="4079836"/>
            <a:ext cx="1834338" cy="2394238"/>
            <a:chOff x="4579562" y="4079836"/>
            <a:chExt cx="1834338" cy="2394238"/>
          </a:xfrm>
        </p:grpSpPr>
        <p:pic>
          <p:nvPicPr>
            <p:cNvPr id="1036" name="Picture 12" descr="C:\Users\campomo\AppData\Local\Local Documents - no backup\Pictures\IN-EPS-01-0001.png"/>
            <p:cNvPicPr>
              <a:picLocks noChangeAspect="1" noChangeArrowheads="1"/>
            </p:cNvPicPr>
            <p:nvPr/>
          </p:nvPicPr>
          <p:blipFill rotWithShape="1">
            <a:blip r:embed="rId9" cstate="print">
              <a:clrChange>
                <a:clrFrom>
                  <a:srgbClr val="F9F9F9"/>
                </a:clrFrom>
                <a:clrTo>
                  <a:srgbClr val="F9F9F9">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l="19518" r="21524"/>
            <a:stretch/>
          </p:blipFill>
          <p:spPr bwMode="auto">
            <a:xfrm>
              <a:off x="5777226" y="4079836"/>
              <a:ext cx="636674" cy="809920"/>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579562" y="6150909"/>
              <a:ext cx="1516001" cy="323165"/>
            </a:xfrm>
            <a:prstGeom prst="rect">
              <a:avLst/>
            </a:prstGeom>
            <a:noFill/>
          </p:spPr>
          <p:txBody>
            <a:bodyPr wrap="square" rtlCol="0">
              <a:spAutoFit/>
            </a:bodyPr>
            <a:lstStyle/>
            <a:p>
              <a:pPr algn="r">
                <a:lnSpc>
                  <a:spcPts val="900"/>
                </a:lnSpc>
              </a:pPr>
              <a:r>
                <a:rPr lang="en-GB" sz="1000" b="1" dirty="0" smtClean="0">
                  <a:solidFill>
                    <a:srgbClr val="2D2D94"/>
                  </a:solidFill>
                  <a:latin typeface="Arial Narrow" panose="020B0606020202030204" pitchFamily="34" charset="0"/>
                </a:rPr>
                <a:t>EU India Joint-Declaration underway</a:t>
              </a:r>
              <a:endParaRPr lang="en-GB" sz="900" b="1" dirty="0">
                <a:solidFill>
                  <a:srgbClr val="2D2D94"/>
                </a:solidFill>
                <a:latin typeface="Arial Narrow" panose="020B0606020202030204" pitchFamily="34" charset="0"/>
              </a:endParaRPr>
            </a:p>
          </p:txBody>
        </p:sp>
        <p:sp>
          <p:nvSpPr>
            <p:cNvPr id="13" name="Freeform 12"/>
            <p:cNvSpPr/>
            <p:nvPr/>
          </p:nvSpPr>
          <p:spPr bwMode="auto">
            <a:xfrm>
              <a:off x="4600365" y="4671116"/>
              <a:ext cx="1419148" cy="1484947"/>
            </a:xfrm>
            <a:custGeom>
              <a:avLst/>
              <a:gdLst>
                <a:gd name="connsiteX0" fmla="*/ 1404518 w 1419148"/>
                <a:gd name="connsiteY0" fmla="*/ 0 h 1228954"/>
                <a:gd name="connsiteX1" fmla="*/ 1419148 w 1419148"/>
                <a:gd name="connsiteY1" fmla="*/ 1228954 h 1228954"/>
                <a:gd name="connsiteX2" fmla="*/ 0 w 1419148"/>
                <a:gd name="connsiteY2" fmla="*/ 1228954 h 1228954"/>
              </a:gdLst>
              <a:ahLst/>
              <a:cxnLst>
                <a:cxn ang="0">
                  <a:pos x="connsiteX0" y="connsiteY0"/>
                </a:cxn>
                <a:cxn ang="0">
                  <a:pos x="connsiteX1" y="connsiteY1"/>
                </a:cxn>
                <a:cxn ang="0">
                  <a:pos x="connsiteX2" y="connsiteY2"/>
                </a:cxn>
              </a:cxnLst>
              <a:rect l="l" t="t" r="r" b="b"/>
              <a:pathLst>
                <a:path w="1419148" h="1228954">
                  <a:moveTo>
                    <a:pt x="1404518" y="0"/>
                  </a:moveTo>
                  <a:lnTo>
                    <a:pt x="1419148" y="1228954"/>
                  </a:lnTo>
                  <a:lnTo>
                    <a:pt x="0" y="1228954"/>
                  </a:lnTo>
                </a:path>
              </a:pathLst>
            </a:custGeom>
            <a:noFill/>
            <a:ln w="9525" cap="flat" cmpd="sng" algn="ctr">
              <a:solidFill>
                <a:srgbClr val="2D2D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7" name="Group 6"/>
            <p:cNvGrpSpPr/>
            <p:nvPr/>
          </p:nvGrpSpPr>
          <p:grpSpPr>
            <a:xfrm>
              <a:off x="5934098" y="5924615"/>
              <a:ext cx="45720" cy="192201"/>
              <a:chOff x="5934098" y="5676140"/>
              <a:chExt cx="45720" cy="192201"/>
            </a:xfrm>
          </p:grpSpPr>
          <p:sp>
            <p:nvSpPr>
              <p:cNvPr id="14" name="Isosceles Triangle 13"/>
              <p:cNvSpPr/>
              <p:nvPr/>
            </p:nvSpPr>
            <p:spPr bwMode="auto">
              <a:xfrm>
                <a:off x="5934099" y="5822622"/>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6" name="Isosceles Triangle 15"/>
              <p:cNvSpPr/>
              <p:nvPr/>
            </p:nvSpPr>
            <p:spPr bwMode="auto">
              <a:xfrm>
                <a:off x="5934098" y="5676140"/>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7" name="Isosceles Triangle 16"/>
              <p:cNvSpPr/>
              <p:nvPr/>
            </p:nvSpPr>
            <p:spPr bwMode="auto">
              <a:xfrm>
                <a:off x="5934099" y="5751601"/>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pic>
          <p:nvPicPr>
            <p:cNvPr id="1037" name="Picture 13" descr="C:\Users\campomo\AppData\Local\Local Documents - no backup\Pictures\india flag.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00365" y="5835550"/>
              <a:ext cx="383814" cy="271688"/>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0" name="Group 19"/>
          <p:cNvGrpSpPr/>
          <p:nvPr/>
        </p:nvGrpSpPr>
        <p:grpSpPr>
          <a:xfrm>
            <a:off x="872706" y="4753291"/>
            <a:ext cx="2578510" cy="1734037"/>
            <a:chOff x="1282146" y="4753291"/>
            <a:chExt cx="2578510" cy="1734037"/>
          </a:xfrm>
        </p:grpSpPr>
        <p:pic>
          <p:nvPicPr>
            <p:cNvPr id="1035" name="Picture 11" descr="C:\Users\campomo\AppData\Local\Local Documents - no backup\Pictures\brazil-map_318-63195.png"/>
            <p:cNvPicPr>
              <a:picLocks noChangeAspect="1" noChangeArrowheads="1"/>
            </p:cNvPicPr>
            <p:nvPr/>
          </p:nvPicPr>
          <p:blipFill>
            <a:blip r:embed="rId11"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45055" y="4753291"/>
              <a:ext cx="815601" cy="904222"/>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9" name="Picture 5" descr="C:\Users\campomo\AppData\Local\Local Documents - no backup\Pictures\brazil#.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407248" y="5862714"/>
              <a:ext cx="383338" cy="268909"/>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1282146" y="6164163"/>
              <a:ext cx="1858838" cy="323165"/>
            </a:xfrm>
            <a:prstGeom prst="rect">
              <a:avLst/>
            </a:prstGeom>
            <a:noFill/>
          </p:spPr>
          <p:txBody>
            <a:bodyPr wrap="square" rtlCol="0">
              <a:spAutoFit/>
            </a:bodyPr>
            <a:lstStyle/>
            <a:p>
              <a:pPr>
                <a:lnSpc>
                  <a:spcPts val="900"/>
                </a:lnSpc>
              </a:pPr>
              <a:r>
                <a:rPr lang="en-GB" sz="1000" dirty="0">
                  <a:solidFill>
                    <a:srgbClr val="2D2D94"/>
                  </a:solidFill>
                  <a:latin typeface="Arial Narrow" panose="020B0606020202030204" pitchFamily="34" charset="0"/>
                </a:rPr>
                <a:t>EU signed a 5G Joint-Declaration</a:t>
              </a:r>
            </a:p>
            <a:p>
              <a:pPr>
                <a:lnSpc>
                  <a:spcPts val="900"/>
                </a:lnSpc>
              </a:pPr>
              <a:r>
                <a:rPr lang="en-GB" sz="900" b="1" dirty="0" smtClean="0">
                  <a:solidFill>
                    <a:srgbClr val="2D2D94"/>
                  </a:solidFill>
                  <a:latin typeface="Arial Narrow" panose="020B0606020202030204" pitchFamily="34" charset="0"/>
                </a:rPr>
                <a:t>February 2016</a:t>
              </a:r>
              <a:endParaRPr lang="en-GB" sz="900" b="1" dirty="0">
                <a:solidFill>
                  <a:srgbClr val="2D2D94"/>
                </a:solidFill>
                <a:latin typeface="Arial Narrow" panose="020B0606020202030204" pitchFamily="34" charset="0"/>
              </a:endParaRPr>
            </a:p>
          </p:txBody>
        </p:sp>
        <p:sp>
          <p:nvSpPr>
            <p:cNvPr id="51" name="Freeform 50"/>
            <p:cNvSpPr/>
            <p:nvPr/>
          </p:nvSpPr>
          <p:spPr bwMode="auto">
            <a:xfrm>
              <a:off x="1407248" y="5039139"/>
              <a:ext cx="2200655" cy="1130178"/>
            </a:xfrm>
            <a:custGeom>
              <a:avLst/>
              <a:gdLst>
                <a:gd name="connsiteX0" fmla="*/ 1404518 w 1419148"/>
                <a:gd name="connsiteY0" fmla="*/ 0 h 1228954"/>
                <a:gd name="connsiteX1" fmla="*/ 1419148 w 1419148"/>
                <a:gd name="connsiteY1" fmla="*/ 1228954 h 1228954"/>
                <a:gd name="connsiteX2" fmla="*/ 0 w 1419148"/>
                <a:gd name="connsiteY2" fmla="*/ 1228954 h 1228954"/>
              </a:gdLst>
              <a:ahLst/>
              <a:cxnLst>
                <a:cxn ang="0">
                  <a:pos x="connsiteX0" y="connsiteY0"/>
                </a:cxn>
                <a:cxn ang="0">
                  <a:pos x="connsiteX1" y="connsiteY1"/>
                </a:cxn>
                <a:cxn ang="0">
                  <a:pos x="connsiteX2" y="connsiteY2"/>
                </a:cxn>
              </a:cxnLst>
              <a:rect l="l" t="t" r="r" b="b"/>
              <a:pathLst>
                <a:path w="1419148" h="1228954">
                  <a:moveTo>
                    <a:pt x="1404518" y="0"/>
                  </a:moveTo>
                  <a:lnTo>
                    <a:pt x="1419148" y="1228954"/>
                  </a:lnTo>
                  <a:lnTo>
                    <a:pt x="0" y="1228954"/>
                  </a:lnTo>
                </a:path>
              </a:pathLst>
            </a:custGeom>
            <a:noFill/>
            <a:ln w="9525" cap="flat" cmpd="sng" algn="ctr">
              <a:solidFill>
                <a:srgbClr val="2D2D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52" name="Group 51"/>
            <p:cNvGrpSpPr/>
            <p:nvPr/>
          </p:nvGrpSpPr>
          <p:grpSpPr>
            <a:xfrm>
              <a:off x="3516224" y="5937869"/>
              <a:ext cx="45720" cy="192201"/>
              <a:chOff x="5934098" y="5676140"/>
              <a:chExt cx="45720" cy="192201"/>
            </a:xfrm>
          </p:grpSpPr>
          <p:sp>
            <p:nvSpPr>
              <p:cNvPr id="53" name="Isosceles Triangle 52"/>
              <p:cNvSpPr/>
              <p:nvPr/>
            </p:nvSpPr>
            <p:spPr bwMode="auto">
              <a:xfrm>
                <a:off x="5934099" y="5822622"/>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4" name="Isosceles Triangle 53"/>
              <p:cNvSpPr/>
              <p:nvPr/>
            </p:nvSpPr>
            <p:spPr bwMode="auto">
              <a:xfrm>
                <a:off x="5934098" y="5676140"/>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55" name="Isosceles Triangle 54"/>
              <p:cNvSpPr/>
              <p:nvPr/>
            </p:nvSpPr>
            <p:spPr bwMode="auto">
              <a:xfrm>
                <a:off x="5934099" y="5751601"/>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grpSp>
      <p:grpSp>
        <p:nvGrpSpPr>
          <p:cNvPr id="12" name="Group 11"/>
          <p:cNvGrpSpPr/>
          <p:nvPr/>
        </p:nvGrpSpPr>
        <p:grpSpPr>
          <a:xfrm>
            <a:off x="6546795" y="3796078"/>
            <a:ext cx="1871219" cy="1057115"/>
            <a:chOff x="6956235" y="3796078"/>
            <a:chExt cx="1871219" cy="1057115"/>
          </a:xfrm>
        </p:grpSpPr>
        <p:pic>
          <p:nvPicPr>
            <p:cNvPr id="1031" name="Picture 7" descr="C:\Users\campomo\AppData\Local\Local Documents - no backup\Pictures\japan-vector-map_3358.jpg"/>
            <p:cNvPicPr>
              <a:picLocks noChangeAspect="1" noChangeArrowheads="1"/>
            </p:cNvPicPr>
            <p:nvPr/>
          </p:nvPicPr>
          <p:blipFill>
            <a:blip r:embed="rId13" cstate="print">
              <a:clrChange>
                <a:clrFrom>
                  <a:srgbClr val="FFFFFF"/>
                </a:clrFrom>
                <a:clrTo>
                  <a:srgbClr val="FFFFFF">
                    <a:alpha val="0"/>
                  </a:srgbClr>
                </a:clrTo>
              </a:clrChange>
              <a:duotone>
                <a:prstClr val="black"/>
                <a:schemeClr val="accent2">
                  <a:tint val="45000"/>
                  <a:satMod val="400000"/>
                </a:schemeClr>
              </a:duotone>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223825">
              <a:off x="6956235" y="3796078"/>
              <a:ext cx="430827" cy="406257"/>
            </a:xfrm>
            <a:prstGeom prst="rect">
              <a:avLst/>
            </a:prstGeom>
            <a:noFill/>
            <a:effectLst>
              <a:glow rad="635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8" name="Picture 4" descr="C:\Users\campomo\AppData\Local\Local Documents - no backup\Pictures\japan flag.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444116" y="4225588"/>
              <a:ext cx="383338" cy="268909"/>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6976312" y="4530028"/>
              <a:ext cx="1851142" cy="323165"/>
            </a:xfrm>
            <a:prstGeom prst="rect">
              <a:avLst/>
            </a:prstGeom>
            <a:noFill/>
          </p:spPr>
          <p:txBody>
            <a:bodyPr wrap="square" rtlCol="0">
              <a:spAutoFit/>
            </a:bodyPr>
            <a:lstStyle/>
            <a:p>
              <a:pPr algn="r">
                <a:lnSpc>
                  <a:spcPts val="900"/>
                </a:lnSpc>
              </a:pPr>
              <a:r>
                <a:rPr lang="en-GB" sz="1000" b="1" dirty="0" smtClean="0">
                  <a:solidFill>
                    <a:srgbClr val="2D2D94"/>
                  </a:solidFill>
                  <a:latin typeface="Arial Narrow" panose="020B0606020202030204" pitchFamily="34" charset="0"/>
                </a:rPr>
                <a:t>EU </a:t>
              </a:r>
              <a:r>
                <a:rPr lang="en-GB" sz="1000" b="1" dirty="0" smtClean="0">
                  <a:solidFill>
                    <a:srgbClr val="2D2D94"/>
                  </a:solidFill>
                  <a:latin typeface="Arial Narrow" panose="020B0606020202030204" pitchFamily="34" charset="0"/>
                </a:rPr>
                <a:t>signed a 5G Joint-Declaration</a:t>
              </a:r>
            </a:p>
            <a:p>
              <a:pPr algn="r">
                <a:lnSpc>
                  <a:spcPts val="900"/>
                </a:lnSpc>
              </a:pPr>
              <a:r>
                <a:rPr lang="en-GB" sz="1000" dirty="0" smtClean="0">
                  <a:solidFill>
                    <a:srgbClr val="2D2D94"/>
                  </a:solidFill>
                  <a:latin typeface="Arial Narrow" panose="020B0606020202030204" pitchFamily="34" charset="0"/>
                </a:rPr>
                <a:t>May 2015</a:t>
              </a:r>
              <a:endParaRPr lang="en-GB" sz="900" b="1" dirty="0">
                <a:solidFill>
                  <a:srgbClr val="2D2D94"/>
                </a:solidFill>
                <a:latin typeface="Arial Narrow" panose="020B0606020202030204" pitchFamily="34" charset="0"/>
              </a:endParaRPr>
            </a:p>
          </p:txBody>
        </p:sp>
        <p:sp>
          <p:nvSpPr>
            <p:cNvPr id="37" name="Freeform 36"/>
            <p:cNvSpPr/>
            <p:nvPr/>
          </p:nvSpPr>
          <p:spPr bwMode="auto">
            <a:xfrm flipH="1">
              <a:off x="7131815" y="4130719"/>
              <a:ext cx="1695639" cy="404461"/>
            </a:xfrm>
            <a:custGeom>
              <a:avLst/>
              <a:gdLst>
                <a:gd name="connsiteX0" fmla="*/ 1404518 w 1419148"/>
                <a:gd name="connsiteY0" fmla="*/ 0 h 1228954"/>
                <a:gd name="connsiteX1" fmla="*/ 1419148 w 1419148"/>
                <a:gd name="connsiteY1" fmla="*/ 1228954 h 1228954"/>
                <a:gd name="connsiteX2" fmla="*/ 0 w 1419148"/>
                <a:gd name="connsiteY2" fmla="*/ 1228954 h 1228954"/>
                <a:gd name="connsiteX0" fmla="*/ 1415650 w 1419148"/>
                <a:gd name="connsiteY0" fmla="*/ 0 h 1228954"/>
                <a:gd name="connsiteX1" fmla="*/ 1419148 w 1419148"/>
                <a:gd name="connsiteY1" fmla="*/ 1228954 h 1228954"/>
                <a:gd name="connsiteX2" fmla="*/ 0 w 1419148"/>
                <a:gd name="connsiteY2" fmla="*/ 1228954 h 1228954"/>
              </a:gdLst>
              <a:ahLst/>
              <a:cxnLst>
                <a:cxn ang="0">
                  <a:pos x="connsiteX0" y="connsiteY0"/>
                </a:cxn>
                <a:cxn ang="0">
                  <a:pos x="connsiteX1" y="connsiteY1"/>
                </a:cxn>
                <a:cxn ang="0">
                  <a:pos x="connsiteX2" y="connsiteY2"/>
                </a:cxn>
              </a:cxnLst>
              <a:rect l="l" t="t" r="r" b="b"/>
              <a:pathLst>
                <a:path w="1419148" h="1228954">
                  <a:moveTo>
                    <a:pt x="1415650" y="0"/>
                  </a:moveTo>
                  <a:lnTo>
                    <a:pt x="1419148" y="1228954"/>
                  </a:lnTo>
                  <a:lnTo>
                    <a:pt x="0" y="1228954"/>
                  </a:lnTo>
                </a:path>
              </a:pathLst>
            </a:custGeom>
            <a:noFill/>
            <a:ln w="9525" cap="flat" cmpd="sng" algn="ctr">
              <a:solidFill>
                <a:srgbClr val="2D2D94"/>
              </a:solidFill>
              <a:prstDash val="solid"/>
              <a:round/>
              <a:headEnd type="oval"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3" name="Group 2"/>
            <p:cNvGrpSpPr/>
            <p:nvPr/>
          </p:nvGrpSpPr>
          <p:grpSpPr>
            <a:xfrm>
              <a:off x="7183785" y="4299192"/>
              <a:ext cx="45720" cy="192201"/>
              <a:chOff x="7049871" y="3924582"/>
              <a:chExt cx="45720" cy="192201"/>
            </a:xfrm>
          </p:grpSpPr>
          <p:sp>
            <p:nvSpPr>
              <p:cNvPr id="38" name="Isosceles Triangle 37"/>
              <p:cNvSpPr/>
              <p:nvPr/>
            </p:nvSpPr>
            <p:spPr bwMode="auto">
              <a:xfrm>
                <a:off x="7049872" y="4071064"/>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9" name="Isosceles Triangle 38"/>
              <p:cNvSpPr/>
              <p:nvPr/>
            </p:nvSpPr>
            <p:spPr bwMode="auto">
              <a:xfrm>
                <a:off x="7049871" y="3924582"/>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40" name="Isosceles Triangle 39"/>
              <p:cNvSpPr/>
              <p:nvPr/>
            </p:nvSpPr>
            <p:spPr bwMode="auto">
              <a:xfrm>
                <a:off x="7049872" y="4000043"/>
                <a:ext cx="45719" cy="45719"/>
              </a:xfrm>
              <a:prstGeom prst="triangle">
                <a:avLst/>
              </a:prstGeom>
              <a:solidFill>
                <a:schemeClr val="accent2"/>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grpSp>
      <p:pic>
        <p:nvPicPr>
          <p:cNvPr id="63" name="Picture 2" descr="C:\Users\baranbe\AppData\Local\Local Documents - no backup\Pictures\eu flag.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338013" y="3551250"/>
            <a:ext cx="424113" cy="267861"/>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04086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000"/>
                                        <p:tgtEl>
                                          <p:spTgt spid="20"/>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txBox="1">
            <a:spLocks noChangeArrowheads="1"/>
          </p:cNvSpPr>
          <p:nvPr/>
        </p:nvSpPr>
        <p:spPr bwMode="auto">
          <a:xfrm>
            <a:off x="209624" y="1370877"/>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Verdana" charset="0"/>
                <a:ea typeface="ＭＳ Ｐゴシック" charset="0"/>
                <a:cs typeface="Arial" charset="0"/>
              </a:rPr>
              <a:t>5G Action Plan</a:t>
            </a:r>
            <a:endParaRPr lang="en-GB" sz="2600" dirty="0">
              <a:solidFill>
                <a:srgbClr val="C00000"/>
              </a:solidFill>
              <a:latin typeface="Verdana" charset="0"/>
              <a:ea typeface="ＭＳ Ｐゴシック" charset="0"/>
              <a:cs typeface="Arial" charset="0"/>
            </a:endParaRPr>
          </a:p>
        </p:txBody>
      </p:sp>
      <p:pic>
        <p:nvPicPr>
          <p:cNvPr id="28" name="Picture 6" descr="LOGO CE-EN-quadri.ep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7639" y="258765"/>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4"/>
          <p:cNvSpPr/>
          <p:nvPr/>
        </p:nvSpPr>
        <p:spPr>
          <a:xfrm>
            <a:off x="504967" y="2083841"/>
            <a:ext cx="8205726" cy="3293209"/>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spAutoFit/>
          </a:bodyPr>
          <a:lstStyle/>
          <a:p>
            <a:pPr marL="342900" lvl="0" indent="-342900" defTabSz="1244600">
              <a:spcBef>
                <a:spcPct val="0"/>
              </a:spcBef>
              <a:spcAft>
                <a:spcPts val="600"/>
              </a:spcAft>
              <a:buFont typeface="Wingdings" panose="05000000000000000000" pitchFamily="2" charset="2"/>
              <a:buChar char="§"/>
            </a:pPr>
            <a:endParaRPr lang="en-GB" sz="900" b="0" kern="1200" dirty="0" smtClean="0">
              <a:solidFill>
                <a:schemeClr val="accent6"/>
              </a:solidFill>
            </a:endParaRPr>
          </a:p>
          <a:p>
            <a:pPr marL="342900" lvl="0" indent="-342900" defTabSz="1244600">
              <a:spcBef>
                <a:spcPct val="0"/>
              </a:spcBef>
              <a:spcAft>
                <a:spcPts val="600"/>
              </a:spcAft>
              <a:buFont typeface="Wingdings" panose="05000000000000000000" pitchFamily="2" charset="2"/>
              <a:buChar char="§"/>
            </a:pPr>
            <a:r>
              <a:rPr lang="en-GB" sz="2000" b="0" kern="1200" dirty="0" smtClean="0">
                <a:solidFill>
                  <a:schemeClr val="accent6"/>
                </a:solidFill>
              </a:rPr>
              <a:t>EU calendar for 5G introduction</a:t>
            </a:r>
          </a:p>
          <a:p>
            <a:pPr marL="342900" lvl="0" indent="-342900" defTabSz="1244600">
              <a:spcBef>
                <a:spcPct val="0"/>
              </a:spcBef>
              <a:spcAft>
                <a:spcPts val="600"/>
              </a:spcAft>
              <a:buFont typeface="Wingdings" panose="05000000000000000000" pitchFamily="2" charset="2"/>
              <a:buChar char="§"/>
            </a:pPr>
            <a:r>
              <a:rPr lang="en-GB" sz="2000" b="0" dirty="0" smtClean="0">
                <a:solidFill>
                  <a:schemeClr val="accent6"/>
                </a:solidFill>
              </a:rPr>
              <a:t>Strategic pre-requisites for a 5G ready infrastructure - fibre and spectrum</a:t>
            </a:r>
          </a:p>
          <a:p>
            <a:pPr marL="342900" lvl="0" indent="-342900" defTabSz="1244600">
              <a:spcBef>
                <a:spcPct val="0"/>
              </a:spcBef>
              <a:spcAft>
                <a:spcPts val="600"/>
              </a:spcAft>
              <a:buFont typeface="Wingdings" panose="05000000000000000000" pitchFamily="2" charset="2"/>
              <a:buChar char="§"/>
            </a:pPr>
            <a:r>
              <a:rPr lang="en-GB" sz="2000" b="0" kern="1200" dirty="0" smtClean="0">
                <a:solidFill>
                  <a:schemeClr val="accent6"/>
                </a:solidFill>
              </a:rPr>
              <a:t>Stimulation of 5G-based growth through innovative ecosystems + demos at scale</a:t>
            </a:r>
          </a:p>
          <a:p>
            <a:pPr marL="342900" lvl="0" indent="-342900" defTabSz="1244600">
              <a:spcBef>
                <a:spcPct val="0"/>
              </a:spcBef>
              <a:spcAft>
                <a:spcPts val="600"/>
              </a:spcAft>
              <a:buFont typeface="Wingdings" panose="05000000000000000000" pitchFamily="2" charset="2"/>
              <a:buChar char="§"/>
            </a:pPr>
            <a:r>
              <a:rPr lang="en-GB" sz="2000" b="0" dirty="0" smtClean="0">
                <a:solidFill>
                  <a:schemeClr val="accent6"/>
                </a:solidFill>
              </a:rPr>
              <a:t>A regulatory framework fit for 5G infrastructure deployment</a:t>
            </a:r>
          </a:p>
          <a:p>
            <a:pPr marL="342900" lvl="0" indent="-342900" defTabSz="1244600">
              <a:spcBef>
                <a:spcPct val="0"/>
              </a:spcBef>
              <a:spcAft>
                <a:spcPts val="600"/>
              </a:spcAft>
              <a:buFont typeface="Wingdings" panose="05000000000000000000" pitchFamily="2" charset="2"/>
              <a:buChar char="§"/>
            </a:pPr>
            <a:r>
              <a:rPr lang="en-GB" sz="2000" b="0" kern="1200" dirty="0" smtClean="0">
                <a:solidFill>
                  <a:schemeClr val="accent6"/>
                </a:solidFill>
              </a:rPr>
              <a:t>Standards and industrial policy challenges</a:t>
            </a:r>
          </a:p>
          <a:p>
            <a:pPr marL="342900" lvl="0" indent="-342900" defTabSz="1244600">
              <a:spcBef>
                <a:spcPct val="0"/>
              </a:spcBef>
              <a:spcAft>
                <a:spcPts val="600"/>
              </a:spcAft>
              <a:buFont typeface="Wingdings" panose="05000000000000000000" pitchFamily="2" charset="2"/>
              <a:buChar char="§"/>
            </a:pPr>
            <a:endParaRPr lang="en-GB" sz="800" b="0" kern="1200" dirty="0">
              <a:solidFill>
                <a:schemeClr val="accent6"/>
              </a:solidFill>
            </a:endParaRPr>
          </a:p>
        </p:txBody>
      </p:sp>
      <p:sp>
        <p:nvSpPr>
          <p:cNvPr id="18" name="Rectangle 66"/>
          <p:cNvSpPr txBox="1">
            <a:spLocks noChangeArrowheads="1"/>
          </p:cNvSpPr>
          <p:nvPr/>
        </p:nvSpPr>
        <p:spPr bwMode="auto">
          <a:xfrm>
            <a:off x="200026" y="51216"/>
            <a:ext cx="8044382"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itchFamily="34" charset="0"/>
                <a:ea typeface="MS PGothic" pitchFamily="34" charset="-128"/>
              </a:defRPr>
            </a:lvl1pPr>
            <a:lvl2pPr marL="742950" indent="-285750">
              <a:spcBef>
                <a:spcPct val="20000"/>
              </a:spcBef>
              <a:buClr>
                <a:srgbClr val="009FBA"/>
              </a:buClr>
              <a:buChar char="•"/>
              <a:defRPr sz="2000" b="1">
                <a:solidFill>
                  <a:srgbClr val="0F5494"/>
                </a:solidFill>
                <a:latin typeface="Verdana" pitchFamily="34" charset="0"/>
                <a:ea typeface="MS PGothic" pitchFamily="34" charset="-128"/>
              </a:defRPr>
            </a:lvl2pPr>
            <a:lvl3pPr marL="1143000" indent="-228600">
              <a:spcBef>
                <a:spcPct val="20000"/>
              </a:spcBef>
              <a:defRPr sz="1400">
                <a:solidFill>
                  <a:srgbClr val="0F5494"/>
                </a:solidFill>
                <a:latin typeface="Verdana" pitchFamily="34" charset="0"/>
                <a:ea typeface="MS PGothic" pitchFamily="34" charset="-128"/>
              </a:defRPr>
            </a:lvl3pPr>
            <a:lvl4pPr marL="1600200" indent="-228600">
              <a:spcBef>
                <a:spcPct val="20000"/>
              </a:spcBef>
              <a:buChar char="–"/>
              <a:defRPr sz="2000">
                <a:solidFill>
                  <a:schemeClr val="tx1"/>
                </a:solidFill>
                <a:latin typeface="Arial" charset="0"/>
                <a:ea typeface="MS PGothic" pitchFamily="34" charset="-128"/>
              </a:defRPr>
            </a:lvl4pPr>
            <a:lvl5pPr marL="2057400" indent="-228600">
              <a:spcBef>
                <a:spcPct val="20000"/>
              </a:spcBef>
              <a:buChar char="»"/>
              <a:defRPr sz="2000">
                <a:solidFill>
                  <a:schemeClr val="tx1"/>
                </a:solidFill>
                <a:latin typeface="Arial" charset="0"/>
                <a:ea typeface="MS PGothic"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pitchFamily="34" charset="-128"/>
              </a:defRPr>
            </a:lvl9pPr>
          </a:lstStyle>
          <a:p>
            <a:pPr>
              <a:spcBef>
                <a:spcPct val="0"/>
              </a:spcBef>
              <a:buClrTx/>
              <a:buFontTx/>
              <a:buNone/>
            </a:pPr>
            <a:r>
              <a:rPr lang="en-US" altLang="ko-KR" sz="3200" i="0" dirty="0" smtClean="0">
                <a:solidFill>
                  <a:srgbClr val="FFFFFF"/>
                </a:solidFill>
                <a:latin typeface="Arial" charset="0"/>
              </a:rPr>
              <a:t>			</a:t>
            </a:r>
            <a:endParaRPr lang="en-US" altLang="ko-KR" sz="3200" i="0" dirty="0">
              <a:solidFill>
                <a:srgbClr val="FFFFFF"/>
              </a:solidFill>
              <a:latin typeface="Arial" charset="0"/>
            </a:endParaRPr>
          </a:p>
        </p:txBody>
      </p:sp>
      <p:sp>
        <p:nvSpPr>
          <p:cNvPr id="22" name="Right Arrow Callout 21"/>
          <p:cNvSpPr/>
          <p:nvPr/>
        </p:nvSpPr>
        <p:spPr>
          <a:xfrm rot="16200000">
            <a:off x="1971339" y="3993748"/>
            <a:ext cx="936000" cy="3960000"/>
          </a:xfrm>
          <a:prstGeom prst="rightArrowCallout">
            <a:avLst>
              <a:gd name="adj1" fmla="val 210753"/>
              <a:gd name="adj2" fmla="val 147736"/>
              <a:gd name="adj3" fmla="val 25000"/>
              <a:gd name="adj4" fmla="val 64027"/>
            </a:avLst>
          </a:prstGeom>
          <a:solidFill>
            <a:schemeClr val="bg1">
              <a:lumMod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lnRef>
          <a:fillRef idx="1">
            <a:schemeClr val="lt1"/>
          </a:fillRef>
          <a:effectRef idx="0">
            <a:schemeClr val="accent5"/>
          </a:effectRef>
          <a:fontRef idx="minor">
            <a:schemeClr val="dk1"/>
          </a:fontRef>
        </p:style>
        <p:txBody>
          <a:bodyPr vert="vert" anchor="ctr" anchorCtr="0"/>
          <a:lstStyle/>
          <a:p>
            <a:pPr algn="ctr"/>
            <a:r>
              <a:rPr lang="en-GB" sz="2000" dirty="0" smtClean="0">
                <a:solidFill>
                  <a:schemeClr val="accent6"/>
                </a:solidFill>
              </a:rPr>
              <a:t>DSM </a:t>
            </a:r>
          </a:p>
          <a:p>
            <a:pPr algn="ctr"/>
            <a:r>
              <a:rPr lang="en-GB" sz="2000" dirty="0" smtClean="0">
                <a:solidFill>
                  <a:schemeClr val="accent6"/>
                </a:solidFill>
              </a:rPr>
              <a:t>Telecom </a:t>
            </a:r>
            <a:r>
              <a:rPr lang="en-GB" sz="2000" dirty="0">
                <a:solidFill>
                  <a:schemeClr val="accent6"/>
                </a:solidFill>
              </a:rPr>
              <a:t>Review </a:t>
            </a:r>
            <a:r>
              <a:rPr lang="en-GB" sz="2000" dirty="0" smtClean="0">
                <a:solidFill>
                  <a:schemeClr val="accent6"/>
                </a:solidFill>
              </a:rPr>
              <a:t>Framework</a:t>
            </a:r>
          </a:p>
          <a:p>
            <a:pPr algn="ctr"/>
            <a:endParaRPr lang="en-GB" sz="2000" dirty="0">
              <a:solidFill>
                <a:schemeClr val="accent6"/>
              </a:solidFill>
            </a:endParaRPr>
          </a:p>
        </p:txBody>
      </p:sp>
      <p:sp>
        <p:nvSpPr>
          <p:cNvPr id="26" name="Right Arrow Callout 25"/>
          <p:cNvSpPr/>
          <p:nvPr/>
        </p:nvSpPr>
        <p:spPr>
          <a:xfrm rot="16200000">
            <a:off x="6151034" y="3993748"/>
            <a:ext cx="936000" cy="3960000"/>
          </a:xfrm>
          <a:prstGeom prst="rightArrowCallout">
            <a:avLst>
              <a:gd name="adj1" fmla="val 210753"/>
              <a:gd name="adj2" fmla="val 147736"/>
              <a:gd name="adj3" fmla="val 25000"/>
              <a:gd name="adj4" fmla="val 64027"/>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lnRef>
          <a:fillRef idx="1">
            <a:schemeClr val="lt1"/>
          </a:fillRef>
          <a:effectRef idx="0">
            <a:schemeClr val="accent5"/>
          </a:effectRef>
          <a:fontRef idx="minor">
            <a:schemeClr val="dk1"/>
          </a:fontRef>
        </p:style>
        <p:txBody>
          <a:bodyPr vert="vert" anchor="ctr" anchorCtr="0"/>
          <a:lstStyle/>
          <a:p>
            <a:pPr algn="ctr"/>
            <a:endParaRPr lang="en-GB" sz="2000" dirty="0" smtClean="0">
              <a:solidFill>
                <a:schemeClr val="accent6"/>
              </a:solidFill>
            </a:endParaRPr>
          </a:p>
          <a:p>
            <a:pPr algn="ctr"/>
            <a:r>
              <a:rPr lang="en-GB" sz="2000" dirty="0">
                <a:solidFill>
                  <a:schemeClr val="accent6"/>
                </a:solidFill>
              </a:rPr>
              <a:t>Industry Manifesto</a:t>
            </a:r>
          </a:p>
          <a:p>
            <a:pPr algn="ctr"/>
            <a:endParaRPr lang="en-GB" sz="2000" dirty="0">
              <a:solidFill>
                <a:schemeClr val="accent6"/>
              </a:solidFill>
            </a:endParaRPr>
          </a:p>
        </p:txBody>
      </p:sp>
    </p:spTree>
    <p:extLst>
      <p:ext uri="{BB962C8B-B14F-4D97-AF65-F5344CB8AC3E}">
        <p14:creationId xmlns:p14="http://schemas.microsoft.com/office/powerpoint/2010/main" val="149188946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txBox="1">
            <a:spLocks/>
          </p:cNvSpPr>
          <p:nvPr/>
        </p:nvSpPr>
        <p:spPr>
          <a:xfrm>
            <a:off x="347931" y="2223341"/>
            <a:ext cx="8157592" cy="3862596"/>
          </a:xfrm>
          <a:prstGeom prst="rect">
            <a:avLst/>
          </a:prstGeom>
        </p:spPr>
        <p:txBody>
          <a:bodyPr>
            <a:spAutoFit/>
          </a:bodyPr>
          <a:lstStyle>
            <a:lvl1pPr marL="342900" indent="-342900" algn="l" defTabSz="914400" rtl="0" eaLnBrk="1" latinLnBrk="0" hangingPunct="1">
              <a:spcBef>
                <a:spcPct val="20000"/>
              </a:spcBef>
              <a:buFont typeface="Arial" panose="020B0604020202020204" pitchFamily="34" charset="0"/>
              <a:buChar char="•"/>
              <a:defRPr sz="3200" b="0" kern="1200">
                <a:solidFill>
                  <a:srgbClr val="002060"/>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2060"/>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q"/>
              <a:defRPr sz="2400" kern="1200">
                <a:solidFill>
                  <a:srgbClr val="00B0F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Bef>
                <a:spcPts val="0"/>
              </a:spcBef>
              <a:spcAft>
                <a:spcPts val="600"/>
              </a:spcAft>
              <a:buFont typeface="Wingdings" panose="05000000000000000000" pitchFamily="2" charset="2"/>
              <a:buChar char="§"/>
              <a:defRPr/>
            </a:pPr>
            <a:r>
              <a:rPr lang="en-GB" sz="2000" dirty="0" smtClean="0">
                <a:solidFill>
                  <a:srgbClr val="0F5494"/>
                </a:solidFill>
                <a:latin typeface="Verdana" charset="0"/>
                <a:ea typeface="ＭＳ Ｐゴシック" charset="0"/>
                <a:cs typeface="Arial" charset="0"/>
              </a:rPr>
              <a:t>Concentrate standard </a:t>
            </a:r>
            <a:r>
              <a:rPr lang="en-GB" sz="2000" dirty="0">
                <a:solidFill>
                  <a:srgbClr val="0F5494"/>
                </a:solidFill>
                <a:latin typeface="Verdana" charset="0"/>
                <a:ea typeface="ＭＳ Ｐゴシック" charset="0"/>
                <a:cs typeface="Arial" charset="0"/>
              </a:rPr>
              <a:t>setting in a set of core technologies </a:t>
            </a:r>
            <a:r>
              <a:rPr lang="en-GB" sz="2000" dirty="0" smtClean="0">
                <a:solidFill>
                  <a:srgbClr val="0F5494"/>
                </a:solidFill>
                <a:latin typeface="Verdana" charset="0"/>
                <a:ea typeface="ＭＳ Ｐゴシック" charset="0"/>
                <a:cs typeface="Arial" charset="0"/>
              </a:rPr>
              <a:t>-</a:t>
            </a:r>
            <a:r>
              <a:rPr lang="en-GB" sz="2000" dirty="0">
                <a:solidFill>
                  <a:srgbClr val="0F5494"/>
                </a:solidFill>
                <a:latin typeface="Verdana" charset="0"/>
                <a:ea typeface="ＭＳ Ｐゴシック" charset="0"/>
                <a:cs typeface="Arial" charset="0"/>
              </a:rPr>
              <a:t> 5G, </a:t>
            </a:r>
            <a:r>
              <a:rPr lang="en-GB" sz="2000" dirty="0" err="1">
                <a:solidFill>
                  <a:srgbClr val="0F5494"/>
                </a:solidFill>
                <a:latin typeface="Verdana" charset="0"/>
                <a:ea typeface="ＭＳ Ｐゴシック" charset="0"/>
                <a:cs typeface="Arial" charset="0"/>
              </a:rPr>
              <a:t>IoT</a:t>
            </a:r>
            <a:r>
              <a:rPr lang="en-GB" sz="2000" dirty="0">
                <a:solidFill>
                  <a:srgbClr val="0F5494"/>
                </a:solidFill>
                <a:latin typeface="Verdana" charset="0"/>
                <a:ea typeface="ＭＳ Ｐゴシック" charset="0"/>
                <a:cs typeface="Arial" charset="0"/>
              </a:rPr>
              <a:t>, Cloud, </a:t>
            </a:r>
            <a:r>
              <a:rPr lang="en-GB" sz="2000" dirty="0" err="1">
                <a:solidFill>
                  <a:srgbClr val="0F5494"/>
                </a:solidFill>
                <a:latin typeface="Verdana" charset="0"/>
                <a:ea typeface="ＭＳ Ｐゴシック" charset="0"/>
                <a:cs typeface="Arial" charset="0"/>
              </a:rPr>
              <a:t>Cybersecurity</a:t>
            </a:r>
            <a:r>
              <a:rPr lang="en-GB" sz="2000" dirty="0">
                <a:solidFill>
                  <a:srgbClr val="0F5494"/>
                </a:solidFill>
                <a:latin typeface="Verdana" charset="0"/>
                <a:ea typeface="ＭＳ Ｐゴシック" charset="0"/>
                <a:cs typeface="Arial" charset="0"/>
              </a:rPr>
              <a:t> and Data </a:t>
            </a:r>
            <a:r>
              <a:rPr lang="en-GB" sz="2000" dirty="0" smtClean="0">
                <a:solidFill>
                  <a:srgbClr val="0F5494"/>
                </a:solidFill>
                <a:latin typeface="Verdana" charset="0"/>
                <a:ea typeface="ＭＳ Ｐゴシック" charset="0"/>
                <a:cs typeface="Arial" charset="0"/>
              </a:rPr>
              <a:t>Technologies</a:t>
            </a:r>
          </a:p>
          <a:p>
            <a:pPr fontAlgn="auto">
              <a:spcBef>
                <a:spcPts val="0"/>
              </a:spcBef>
              <a:spcAft>
                <a:spcPts val="600"/>
              </a:spcAft>
              <a:buFont typeface="Wingdings" panose="05000000000000000000" pitchFamily="2" charset="2"/>
              <a:buChar char="§"/>
              <a:defRPr/>
            </a:pPr>
            <a:endParaRPr lang="en-GB" sz="2000" dirty="0" smtClean="0">
              <a:solidFill>
                <a:srgbClr val="0F5494"/>
              </a:solidFill>
              <a:latin typeface="Verdana" charset="0"/>
              <a:ea typeface="ＭＳ Ｐゴシック" charset="0"/>
              <a:cs typeface="Arial" charset="0"/>
            </a:endParaRPr>
          </a:p>
          <a:p>
            <a:pPr marL="0" indent="0" fontAlgn="auto">
              <a:spcBef>
                <a:spcPts val="0"/>
              </a:spcBef>
              <a:spcAft>
                <a:spcPts val="600"/>
              </a:spcAft>
              <a:buNone/>
              <a:defRPr/>
            </a:pPr>
            <a:r>
              <a:rPr lang="en-GB" sz="2000" b="1" dirty="0" smtClean="0">
                <a:solidFill>
                  <a:srgbClr val="0F5494"/>
                </a:solidFill>
                <a:latin typeface="Verdana" charset="0"/>
                <a:ea typeface="ＭＳ Ｐゴシック" charset="0"/>
                <a:cs typeface="Arial" charset="0"/>
              </a:rPr>
              <a:t>5G</a:t>
            </a:r>
            <a:endParaRPr lang="en-GB" sz="2000" b="1" dirty="0">
              <a:solidFill>
                <a:srgbClr val="0F5494"/>
              </a:solidFill>
              <a:latin typeface="Verdana" charset="0"/>
              <a:ea typeface="ＭＳ Ｐゴシック" charset="0"/>
              <a:cs typeface="Arial" charset="0"/>
            </a:endParaRPr>
          </a:p>
          <a:p>
            <a:pPr fontAlgn="auto">
              <a:spcBef>
                <a:spcPts val="0"/>
              </a:spcBef>
              <a:spcAft>
                <a:spcPts val="600"/>
              </a:spcAft>
              <a:buFont typeface="Wingdings" panose="05000000000000000000" pitchFamily="2" charset="2"/>
              <a:buChar char="§"/>
              <a:defRPr/>
            </a:pPr>
            <a:r>
              <a:rPr lang="en-GB" sz="2000" dirty="0" smtClean="0">
                <a:solidFill>
                  <a:srgbClr val="0F5494"/>
                </a:solidFill>
                <a:latin typeface="Verdana" charset="0"/>
                <a:ea typeface="ＭＳ Ｐゴシック" charset="0"/>
                <a:cs typeface="Arial" charset="0"/>
              </a:rPr>
              <a:t>Foster </a:t>
            </a:r>
            <a:r>
              <a:rPr lang="en-GB" sz="2000" dirty="0" smtClean="0">
                <a:solidFill>
                  <a:srgbClr val="0F5494"/>
                </a:solidFill>
                <a:latin typeface="Verdana" charset="0"/>
                <a:ea typeface="ＭＳ Ｐゴシック" charset="0"/>
                <a:cs typeface="Arial" charset="0"/>
              </a:rPr>
              <a:t>global </a:t>
            </a:r>
            <a:r>
              <a:rPr lang="en-GB" sz="2000" dirty="0">
                <a:solidFill>
                  <a:srgbClr val="0F5494"/>
                </a:solidFill>
                <a:latin typeface="Verdana" charset="0"/>
                <a:ea typeface="ＭＳ Ｐゴシック" charset="0"/>
                <a:cs typeface="Arial" charset="0"/>
              </a:rPr>
              <a:t>industry </a:t>
            </a:r>
            <a:r>
              <a:rPr lang="en-GB" sz="2000" dirty="0" smtClean="0">
                <a:solidFill>
                  <a:srgbClr val="0F5494"/>
                </a:solidFill>
                <a:latin typeface="Verdana" charset="0"/>
                <a:ea typeface="ＭＳ Ｐゴシック" charset="0"/>
                <a:cs typeface="Arial" charset="0"/>
              </a:rPr>
              <a:t>standardisation </a:t>
            </a:r>
            <a:r>
              <a:rPr lang="en-GB" sz="2000" dirty="0">
                <a:solidFill>
                  <a:srgbClr val="0F5494"/>
                </a:solidFill>
                <a:latin typeface="Verdana" charset="0"/>
                <a:ea typeface="ＭＳ Ｐゴシック" charset="0"/>
                <a:cs typeface="Arial" charset="0"/>
              </a:rPr>
              <a:t>under EU leadership for key 5G technologies (radio access network, core network) and network </a:t>
            </a:r>
            <a:r>
              <a:rPr lang="en-GB" sz="2000" dirty="0" smtClean="0">
                <a:solidFill>
                  <a:srgbClr val="0F5494"/>
                </a:solidFill>
                <a:latin typeface="Verdana" charset="0"/>
                <a:ea typeface="ＭＳ Ｐゴシック" charset="0"/>
                <a:cs typeface="Arial" charset="0"/>
              </a:rPr>
              <a:t>architectures</a:t>
            </a:r>
          </a:p>
          <a:p>
            <a:pPr fontAlgn="auto">
              <a:spcBef>
                <a:spcPts val="0"/>
              </a:spcBef>
              <a:spcAft>
                <a:spcPts val="600"/>
              </a:spcAft>
              <a:buFont typeface="Wingdings" panose="05000000000000000000" pitchFamily="2" charset="2"/>
              <a:buChar char="§"/>
              <a:defRPr/>
            </a:pPr>
            <a:r>
              <a:rPr lang="en-GB" sz="2000" dirty="0" smtClean="0">
                <a:solidFill>
                  <a:srgbClr val="0F5494"/>
                </a:solidFill>
                <a:latin typeface="Verdana" charset="0"/>
                <a:ea typeface="ＭＳ Ｐゴシック" charset="0"/>
                <a:cs typeface="Arial" charset="0"/>
              </a:rPr>
              <a:t>Exploit the </a:t>
            </a:r>
            <a:r>
              <a:rPr lang="en-GB" sz="2000" dirty="0">
                <a:solidFill>
                  <a:srgbClr val="0F5494"/>
                </a:solidFill>
                <a:latin typeface="Verdana" charset="0"/>
                <a:ea typeface="ＭＳ Ｐゴシック" charset="0"/>
                <a:cs typeface="Arial" charset="0"/>
              </a:rPr>
              <a:t>5G </a:t>
            </a:r>
            <a:r>
              <a:rPr lang="en-GB" sz="2000" dirty="0" smtClean="0">
                <a:solidFill>
                  <a:srgbClr val="0F5494"/>
                </a:solidFill>
                <a:latin typeface="Verdana" charset="0"/>
                <a:ea typeface="ＭＳ Ｐゴシック" charset="0"/>
                <a:cs typeface="Arial" charset="0"/>
              </a:rPr>
              <a:t>PPP results </a:t>
            </a:r>
            <a:r>
              <a:rPr lang="en-GB" sz="2000" dirty="0">
                <a:solidFill>
                  <a:srgbClr val="0F5494"/>
                </a:solidFill>
                <a:latin typeface="Verdana" charset="0"/>
                <a:ea typeface="ＭＳ Ｐゴシック" charset="0"/>
                <a:cs typeface="Arial" charset="0"/>
              </a:rPr>
              <a:t>at the level </a:t>
            </a:r>
            <a:r>
              <a:rPr lang="en-GB" sz="2000" dirty="0" smtClean="0">
                <a:solidFill>
                  <a:srgbClr val="0F5494"/>
                </a:solidFill>
                <a:latin typeface="Verdana" charset="0"/>
                <a:ea typeface="ＭＳ Ｐゴシック" charset="0"/>
                <a:cs typeface="Arial" charset="0"/>
              </a:rPr>
              <a:t>international </a:t>
            </a:r>
            <a:r>
              <a:rPr lang="en-GB" sz="2000" dirty="0">
                <a:solidFill>
                  <a:srgbClr val="0F5494"/>
                </a:solidFill>
                <a:latin typeface="Verdana" charset="0"/>
                <a:ea typeface="ＭＳ Ｐゴシック" charset="0"/>
                <a:cs typeface="Arial" charset="0"/>
              </a:rPr>
              <a:t>standardisation bodies (3GPP, ITU, OPNFV</a:t>
            </a:r>
            <a:r>
              <a:rPr lang="en-GB" sz="2000" dirty="0" smtClean="0">
                <a:solidFill>
                  <a:srgbClr val="0F5494"/>
                </a:solidFill>
                <a:latin typeface="Verdana" charset="0"/>
                <a:ea typeface="ＭＳ Ｐゴシック" charset="0"/>
                <a:cs typeface="Arial" charset="0"/>
              </a:rPr>
              <a:t>). </a:t>
            </a:r>
            <a:endParaRPr lang="en-GB" sz="2000" dirty="0">
              <a:solidFill>
                <a:srgbClr val="0F5494"/>
              </a:solidFill>
              <a:latin typeface="Verdana" charset="0"/>
              <a:ea typeface="ＭＳ Ｐゴシック" charset="0"/>
              <a:cs typeface="Arial" charset="0"/>
            </a:endParaRPr>
          </a:p>
          <a:p>
            <a:pPr fontAlgn="auto">
              <a:spcBef>
                <a:spcPts val="0"/>
              </a:spcBef>
              <a:spcAft>
                <a:spcPts val="600"/>
              </a:spcAft>
              <a:buFont typeface="Wingdings" panose="05000000000000000000" pitchFamily="2" charset="2"/>
              <a:buChar char="§"/>
              <a:defRPr/>
            </a:pPr>
            <a:r>
              <a:rPr lang="en-GB" sz="2000" dirty="0" smtClean="0">
                <a:solidFill>
                  <a:srgbClr val="0F5494"/>
                </a:solidFill>
                <a:latin typeface="Verdana" charset="0"/>
                <a:ea typeface="ＭＳ Ｐゴシック" charset="0"/>
                <a:cs typeface="Arial" charset="0"/>
              </a:rPr>
              <a:t>Ensure </a:t>
            </a:r>
            <a:r>
              <a:rPr lang="en-GB" sz="2000" dirty="0">
                <a:solidFill>
                  <a:srgbClr val="0F5494"/>
                </a:solidFill>
                <a:latin typeface="Verdana" charset="0"/>
                <a:ea typeface="ＭＳ Ｐゴシック" charset="0"/>
                <a:cs typeface="Arial" charset="0"/>
              </a:rPr>
              <a:t>that 5G standards are compatible with innovative use cases of vertical </a:t>
            </a:r>
            <a:r>
              <a:rPr lang="en-GB" sz="2000" dirty="0" smtClean="0">
                <a:solidFill>
                  <a:srgbClr val="0F5494"/>
                </a:solidFill>
                <a:latin typeface="Verdana" charset="0"/>
                <a:ea typeface="ＭＳ Ｐゴシック" charset="0"/>
                <a:cs typeface="Arial" charset="0"/>
              </a:rPr>
              <a:t>industries</a:t>
            </a:r>
            <a:r>
              <a:rPr lang="en-GB" sz="2000" dirty="0">
                <a:solidFill>
                  <a:srgbClr val="0F5494"/>
                </a:solidFill>
                <a:latin typeface="Verdana" charset="0"/>
                <a:ea typeface="ＭＳ Ｐゴシック" charset="0"/>
                <a:cs typeface="Arial" charset="0"/>
              </a:rPr>
              <a:t>.</a:t>
            </a:r>
            <a:endParaRPr lang="en-GB" sz="1600" dirty="0">
              <a:solidFill>
                <a:srgbClr val="0000FF"/>
              </a:solidFill>
              <a:latin typeface="Calibri"/>
            </a:endParaRPr>
          </a:p>
        </p:txBody>
      </p:sp>
      <p:sp>
        <p:nvSpPr>
          <p:cNvPr id="8" name="Rectangle 2"/>
          <p:cNvSpPr txBox="1">
            <a:spLocks noChangeArrowheads="1"/>
          </p:cNvSpPr>
          <p:nvPr/>
        </p:nvSpPr>
        <p:spPr bwMode="auto">
          <a:xfrm>
            <a:off x="209624" y="1370878"/>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Verdana" charset="0"/>
                <a:ea typeface="ＭＳ Ｐゴシック" charset="0"/>
                <a:cs typeface="Arial" charset="0"/>
              </a:rPr>
              <a:t>EU standardisation policy </a:t>
            </a:r>
            <a:r>
              <a:rPr lang="en-GB" sz="2600" dirty="0">
                <a:solidFill>
                  <a:srgbClr val="C00000"/>
                </a:solidFill>
                <a:latin typeface="Verdana" charset="0"/>
                <a:ea typeface="ＭＳ Ｐゴシック" charset="0"/>
                <a:cs typeface="Arial" charset="0"/>
              </a:rPr>
              <a:t>on </a:t>
            </a:r>
            <a:r>
              <a:rPr lang="en-GB" sz="2600" dirty="0" smtClean="0">
                <a:solidFill>
                  <a:srgbClr val="C00000"/>
                </a:solidFill>
                <a:latin typeface="Verdana" charset="0"/>
                <a:ea typeface="ＭＳ Ｐゴシック" charset="0"/>
                <a:cs typeface="Arial" charset="0"/>
              </a:rPr>
              <a:t>5G</a:t>
            </a:r>
            <a:endParaRPr lang="en-GB" sz="2600" dirty="0">
              <a:solidFill>
                <a:srgbClr val="C00000"/>
              </a:solidFill>
              <a:latin typeface="Verdana" charset="0"/>
              <a:ea typeface="ＭＳ Ｐゴシック" charset="0"/>
              <a:cs typeface="Arial" charset="0"/>
            </a:endParaRPr>
          </a:p>
        </p:txBody>
      </p:sp>
    </p:spTree>
    <p:extLst>
      <p:ext uri="{BB962C8B-B14F-4D97-AF65-F5344CB8AC3E}">
        <p14:creationId xmlns:p14="http://schemas.microsoft.com/office/powerpoint/2010/main" val="11948300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616"/>
          <a:stretch/>
        </p:blipFill>
        <p:spPr bwMode="auto">
          <a:xfrm>
            <a:off x="752055" y="2208421"/>
            <a:ext cx="7591845" cy="434759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2"/>
          <p:cNvSpPr txBox="1">
            <a:spLocks noChangeArrowheads="1"/>
          </p:cNvSpPr>
          <p:nvPr/>
        </p:nvSpPr>
        <p:spPr bwMode="auto">
          <a:xfrm>
            <a:off x="209624" y="1370877"/>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smtClean="0">
                <a:solidFill>
                  <a:srgbClr val="C00000"/>
                </a:solidFill>
                <a:latin typeface="Verdana" charset="0"/>
                <a:ea typeface="ＭＳ Ｐゴシック" charset="0"/>
                <a:cs typeface="Arial" charset="0"/>
              </a:rPr>
              <a:t>5G roadmap</a:t>
            </a:r>
            <a:endParaRPr lang="en-GB" sz="2600" dirty="0">
              <a:solidFill>
                <a:srgbClr val="C00000"/>
              </a:solidFill>
              <a:latin typeface="Verdana" charset="0"/>
              <a:ea typeface="ＭＳ Ｐゴシック" charset="0"/>
              <a:cs typeface="Arial" charset="0"/>
            </a:endParaRPr>
          </a:p>
        </p:txBody>
      </p:sp>
      <p:grpSp>
        <p:nvGrpSpPr>
          <p:cNvPr id="31" name="Group 30"/>
          <p:cNvGrpSpPr/>
          <p:nvPr/>
        </p:nvGrpSpPr>
        <p:grpSpPr>
          <a:xfrm>
            <a:off x="3240595" y="4329456"/>
            <a:ext cx="1321548" cy="1400105"/>
            <a:chOff x="3240595" y="4329456"/>
            <a:chExt cx="1321548" cy="1400105"/>
          </a:xfrm>
        </p:grpSpPr>
        <p:sp>
          <p:nvSpPr>
            <p:cNvPr id="16" name="Freeform 15"/>
            <p:cNvSpPr/>
            <p:nvPr/>
          </p:nvSpPr>
          <p:spPr bwMode="auto">
            <a:xfrm>
              <a:off x="3486378" y="5092378"/>
              <a:ext cx="1075765" cy="637183"/>
            </a:xfrm>
            <a:custGeom>
              <a:avLst/>
              <a:gdLst>
                <a:gd name="connsiteX0" fmla="*/ 0 w 1075765"/>
                <a:gd name="connsiteY0" fmla="*/ 326867 h 637183"/>
                <a:gd name="connsiteX1" fmla="*/ 508920 w 1075765"/>
                <a:gd name="connsiteY1" fmla="*/ 637183 h 637183"/>
                <a:gd name="connsiteX2" fmla="*/ 1075765 w 1075765"/>
                <a:gd name="connsiteY2" fmla="*/ 318591 h 637183"/>
                <a:gd name="connsiteX3" fmla="*/ 508920 w 1075765"/>
                <a:gd name="connsiteY3" fmla="*/ 0 h 637183"/>
                <a:gd name="connsiteX4" fmla="*/ 0 w 1075765"/>
                <a:gd name="connsiteY4" fmla="*/ 326867 h 637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765" h="637183">
                  <a:moveTo>
                    <a:pt x="0" y="326867"/>
                  </a:moveTo>
                  <a:lnTo>
                    <a:pt x="508920" y="637183"/>
                  </a:lnTo>
                  <a:lnTo>
                    <a:pt x="1075765" y="318591"/>
                  </a:lnTo>
                  <a:lnTo>
                    <a:pt x="508920" y="0"/>
                  </a:lnTo>
                  <a:lnTo>
                    <a:pt x="0" y="326867"/>
                  </a:lnTo>
                  <a:close/>
                </a:path>
              </a:pathLst>
            </a:custGeom>
            <a:gradFill flip="none" rotWithShape="1">
              <a:gsLst>
                <a:gs pos="0">
                  <a:schemeClr val="accent1">
                    <a:shade val="30000"/>
                    <a:satMod val="115000"/>
                    <a:alpha val="30000"/>
                  </a:schemeClr>
                </a:gs>
                <a:gs pos="100000">
                  <a:schemeClr val="bg1">
                    <a:alpha val="30000"/>
                  </a:schemeClr>
                </a:gs>
              </a:gsLst>
              <a:lin ang="2700000" scaled="1"/>
              <a:tileRect/>
            </a:gra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cxnSp>
          <p:nvCxnSpPr>
            <p:cNvPr id="19" name="Straight Connector 18"/>
            <p:cNvCxnSpPr/>
            <p:nvPr/>
          </p:nvCxnSpPr>
          <p:spPr bwMode="auto">
            <a:xfrm>
              <a:off x="3807297" y="5092378"/>
              <a:ext cx="92032" cy="68959"/>
            </a:xfrm>
            <a:prstGeom prst="line">
              <a:avLst/>
            </a:prstGeom>
            <a:noFill/>
            <a:ln w="28575"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nvGrpSpPr>
            <p:cNvPr id="9" name="Group 8"/>
            <p:cNvGrpSpPr/>
            <p:nvPr/>
          </p:nvGrpSpPr>
          <p:grpSpPr>
            <a:xfrm>
              <a:off x="3286306" y="4487043"/>
              <a:ext cx="804042" cy="738163"/>
              <a:chOff x="3286306" y="4458077"/>
              <a:chExt cx="804042" cy="738163"/>
            </a:xfrm>
            <a:scene3d>
              <a:camera prst="isometricRightUp"/>
              <a:lightRig rig="threePt" dir="t"/>
            </a:scene3d>
          </p:grpSpPr>
          <p:sp>
            <p:nvSpPr>
              <p:cNvPr id="2" name="Rounded Rectangle 1"/>
              <p:cNvSpPr/>
              <p:nvPr/>
            </p:nvSpPr>
            <p:spPr bwMode="auto">
              <a:xfrm>
                <a:off x="3286306" y="4458077"/>
                <a:ext cx="804042" cy="527679"/>
              </a:xfrm>
              <a:prstGeom prst="roundRect">
                <a:avLst>
                  <a:gd name="adj" fmla="val 7257"/>
                </a:avLst>
              </a:prstGeom>
              <a:solidFill>
                <a:schemeClr val="bg1"/>
              </a:solidFill>
              <a:ln>
                <a:solidFill>
                  <a:schemeClr val="bg1">
                    <a:lumMod val="50000"/>
                  </a:schemeClr>
                </a:solidFill>
              </a:ln>
              <a:effectLst/>
              <a:extLst/>
            </p:spPr>
            <p:txBody>
              <a:bodyPr vert="horz" wrap="square" lIns="91440" tIns="45720" rIns="91440" bIns="45720" numCol="1" rtlCol="0" anchor="ctr" anchorCtr="0" compatLnSpc="1">
                <a:prstTxWarp prst="textNoShape">
                  <a:avLst/>
                </a:prstTxWarp>
              </a:bodyPr>
              <a:lstStyle/>
              <a:p>
                <a:pPr marL="3175" marR="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rgbClr val="0F5494"/>
                  </a:solidFill>
                  <a:effectLst/>
                  <a:latin typeface="Verdana" charset="0"/>
                  <a:ea typeface="ＭＳ Ｐゴシック" charset="0"/>
                </a:endParaRPr>
              </a:p>
              <a:p>
                <a:pPr marL="3175" marR="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chemeClr val="bg2">
                        <a:lumMod val="75000"/>
                      </a:schemeClr>
                    </a:solidFill>
                    <a:effectLst/>
                    <a:latin typeface="Verdana" charset="0"/>
                    <a:ea typeface="ＭＳ Ｐゴシック" charset="0"/>
                  </a:rPr>
                  <a:t>5G AP demos</a:t>
                </a:r>
                <a:endParaRPr kumimoji="0" lang="en-GB" sz="1100" b="0" i="0" u="none" strike="noStrike" cap="none" normalizeH="0" baseline="0" dirty="0">
                  <a:ln>
                    <a:noFill/>
                  </a:ln>
                  <a:solidFill>
                    <a:schemeClr val="bg2">
                      <a:lumMod val="75000"/>
                    </a:schemeClr>
                  </a:solidFill>
                  <a:effectLst/>
                  <a:latin typeface="Verdana" charset="0"/>
                  <a:ea typeface="ＭＳ Ｐゴシック" charset="0"/>
                </a:endParaRPr>
              </a:p>
            </p:txBody>
          </p:sp>
          <p:pic>
            <p:nvPicPr>
              <p:cNvPr id="7" name="Picture 2" descr="C:\Users\baranbe\AppData\Local\Local Documents - no backup\Pictures\eu fla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6286" y="4478767"/>
                <a:ext cx="264081" cy="166788"/>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bwMode="auto">
              <a:xfrm>
                <a:off x="3512791" y="4980240"/>
                <a:ext cx="0" cy="216000"/>
              </a:xfrm>
              <a:prstGeom prst="line">
                <a:avLst/>
              </a:prstGeom>
              <a:noFill/>
              <a:ln w="2857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 name="Straight Connector 7"/>
              <p:cNvCxnSpPr/>
              <p:nvPr/>
            </p:nvCxnSpPr>
            <p:spPr bwMode="auto">
              <a:xfrm>
                <a:off x="3845195" y="4980240"/>
                <a:ext cx="0" cy="216000"/>
              </a:xfrm>
              <a:prstGeom prst="line">
                <a:avLst/>
              </a:prstGeom>
              <a:noFill/>
              <a:ln w="2857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cxnSp>
          <p:nvCxnSpPr>
            <p:cNvPr id="29" name="Straight Connector 28"/>
            <p:cNvCxnSpPr/>
            <p:nvPr/>
          </p:nvCxnSpPr>
          <p:spPr bwMode="auto">
            <a:xfrm>
              <a:off x="3566587" y="5236502"/>
              <a:ext cx="92032" cy="68959"/>
            </a:xfrm>
            <a:prstGeom prst="line">
              <a:avLst/>
            </a:prstGeom>
            <a:noFill/>
            <a:ln w="28575"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30" name="Oval 29"/>
            <p:cNvSpPr/>
            <p:nvPr/>
          </p:nvSpPr>
          <p:spPr bwMode="auto">
            <a:xfrm>
              <a:off x="3240595" y="4329456"/>
              <a:ext cx="1260000" cy="1260000"/>
            </a:xfrm>
            <a:prstGeom prst="ellipse">
              <a:avLst/>
            </a:prstGeom>
            <a:noFill/>
            <a:ln w="952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charset="0"/>
                <a:ea typeface="ＭＳ Ｐゴシック" charset="0"/>
              </a:endParaRPr>
            </a:p>
          </p:txBody>
        </p:sp>
      </p:grpSp>
    </p:spTree>
    <p:extLst>
      <p:ext uri="{BB962C8B-B14F-4D97-AF65-F5344CB8AC3E}">
        <p14:creationId xmlns:p14="http://schemas.microsoft.com/office/powerpoint/2010/main" val="7642128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28"/>
          <p:cNvSpPr>
            <a:spLocks noGrp="1" noChangeArrowheads="1"/>
          </p:cNvSpPr>
          <p:nvPr/>
        </p:nvSpPr>
        <p:spPr bwMode="auto">
          <a:xfrm>
            <a:off x="356151" y="2209705"/>
            <a:ext cx="8439334" cy="363176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latinLnBrk="1" hangingPunct="0">
              <a:spcBef>
                <a:spcPct val="20000"/>
              </a:spcBef>
              <a:buFont typeface="Arial" charset="0"/>
              <a:buChar char="•"/>
              <a:defRPr sz="3200">
                <a:solidFill>
                  <a:schemeClr val="tx1"/>
                </a:solidFill>
                <a:latin typeface="Malgun Gothic" pitchFamily="34" charset="-127"/>
              </a:defRPr>
            </a:lvl1pPr>
            <a:lvl2pPr marL="742950" indent="-285750" eaLnBrk="0" latinLnBrk="1" hangingPunct="0">
              <a:spcBef>
                <a:spcPct val="20000"/>
              </a:spcBef>
              <a:buFont typeface="Arial" charset="0"/>
              <a:buChar char="–"/>
              <a:defRPr sz="2800">
                <a:solidFill>
                  <a:schemeClr val="tx1"/>
                </a:solidFill>
                <a:latin typeface="Malgun Gothic" pitchFamily="34" charset="-127"/>
              </a:defRPr>
            </a:lvl2pPr>
            <a:lvl3pPr marL="1143000" indent="-228600" eaLnBrk="0" latinLnBrk="1" hangingPunct="0">
              <a:spcBef>
                <a:spcPct val="20000"/>
              </a:spcBef>
              <a:buFont typeface="Arial" charset="0"/>
              <a:buChar char="•"/>
              <a:defRPr sz="2400">
                <a:solidFill>
                  <a:schemeClr val="tx1"/>
                </a:solidFill>
                <a:latin typeface="Malgun Gothic" pitchFamily="34" charset="-127"/>
              </a:defRPr>
            </a:lvl3pPr>
            <a:lvl4pPr marL="1600200" indent="-228600" eaLnBrk="0" latinLnBrk="1" hangingPunct="0">
              <a:spcBef>
                <a:spcPct val="20000"/>
              </a:spcBef>
              <a:buFont typeface="Arial" charset="0"/>
              <a:buChar char="–"/>
              <a:defRPr sz="2000">
                <a:solidFill>
                  <a:schemeClr val="tx1"/>
                </a:solidFill>
                <a:latin typeface="Malgun Gothic" pitchFamily="34" charset="-127"/>
              </a:defRPr>
            </a:lvl4pPr>
            <a:lvl5pPr marL="2057400" indent="-228600" eaLnBrk="0" latinLnBrk="1" hangingPunct="0">
              <a:spcBef>
                <a:spcPct val="20000"/>
              </a:spcBef>
              <a:buFont typeface="Arial" charset="0"/>
              <a:buChar char="»"/>
              <a:defRPr sz="2000">
                <a:solidFill>
                  <a:schemeClr val="tx1"/>
                </a:solidFill>
                <a:latin typeface="Malgun Gothic" pitchFamily="34"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9pPr>
          </a:lstStyle>
          <a:p>
            <a:pPr>
              <a:spcBef>
                <a:spcPts val="600"/>
              </a:spcBef>
              <a:buNone/>
            </a:pPr>
            <a:r>
              <a:rPr lang="en-GB" sz="2000" b="0" dirty="0">
                <a:solidFill>
                  <a:srgbClr val="0F5494"/>
                </a:solidFill>
                <a:latin typeface="+mn-lt"/>
                <a:ea typeface="+mj-ea"/>
                <a:cs typeface="+mj-cs"/>
              </a:rPr>
              <a:t>Commissioner Oettinger stated at MWC 2016</a:t>
            </a:r>
            <a:r>
              <a:rPr lang="en-GB" sz="2000" b="0" dirty="0" smtClean="0">
                <a:solidFill>
                  <a:srgbClr val="0F5494"/>
                </a:solidFill>
                <a:latin typeface="+mn-lt"/>
                <a:ea typeface="+mj-ea"/>
                <a:cs typeface="+mj-cs"/>
              </a:rPr>
              <a:t>:</a:t>
            </a:r>
            <a:endParaRPr lang="en-GB" sz="2000" b="0" dirty="0">
              <a:solidFill>
                <a:srgbClr val="0F5494"/>
              </a:solidFill>
              <a:latin typeface="+mn-lt"/>
              <a:ea typeface="+mj-ea"/>
              <a:cs typeface="+mj-cs"/>
            </a:endParaRPr>
          </a:p>
          <a:p>
            <a:pPr algn="just">
              <a:spcBef>
                <a:spcPts val="600"/>
              </a:spcBef>
              <a:buNone/>
            </a:pPr>
            <a:r>
              <a:rPr lang="en-GB" sz="2000" dirty="0" smtClean="0">
                <a:solidFill>
                  <a:srgbClr val="0F5494"/>
                </a:solidFill>
                <a:latin typeface="+mn-lt"/>
                <a:ea typeface="+mj-ea"/>
                <a:cs typeface="+mj-cs"/>
              </a:rPr>
              <a:t>“Early identification of 5G spectrum bands will contribute to Europe becoming a global hub for 5G development and investments"</a:t>
            </a:r>
            <a:endParaRPr lang="en-GB" sz="2000" dirty="0">
              <a:solidFill>
                <a:srgbClr val="0F5494"/>
              </a:solidFill>
              <a:latin typeface="+mn-lt"/>
              <a:ea typeface="+mj-ea"/>
              <a:cs typeface="+mj-cs"/>
            </a:endParaRPr>
          </a:p>
          <a:p>
            <a:pPr marL="457200" indent="-457200">
              <a:spcBef>
                <a:spcPts val="600"/>
              </a:spcBef>
              <a:buFont typeface="Wingdings" panose="05000000000000000000" pitchFamily="2" charset="2"/>
              <a:buChar char="§"/>
            </a:pPr>
            <a:r>
              <a:rPr lang="en-GB" sz="2000" b="0" dirty="0" smtClean="0">
                <a:solidFill>
                  <a:srgbClr val="0F5494"/>
                </a:solidFill>
                <a:latin typeface="+mn-lt"/>
                <a:ea typeface="+mj-ea"/>
                <a:cs typeface="+mj-cs"/>
              </a:rPr>
              <a:t>Resolution </a:t>
            </a:r>
            <a:r>
              <a:rPr lang="en-GB" sz="2000" b="0" dirty="0">
                <a:solidFill>
                  <a:srgbClr val="0F5494"/>
                </a:solidFill>
                <a:latin typeface="+mn-lt"/>
                <a:ea typeface="+mj-ea"/>
                <a:cs typeface="+mj-cs"/>
              </a:rPr>
              <a:t>COM6/20 (WRC-15):</a:t>
            </a:r>
          </a:p>
          <a:p>
            <a:pPr marL="457200" lvl="1" indent="0">
              <a:spcBef>
                <a:spcPts val="600"/>
              </a:spcBef>
              <a:buNone/>
            </a:pPr>
            <a:r>
              <a:rPr lang="en-US" sz="2000" b="0" dirty="0">
                <a:solidFill>
                  <a:srgbClr val="0F5494"/>
                </a:solidFill>
                <a:latin typeface="+mn-lt"/>
                <a:ea typeface="+mj-ea"/>
                <a:cs typeface="+mj-cs"/>
              </a:rPr>
              <a:t>Altogether 33.25 GHz, </a:t>
            </a:r>
            <a:r>
              <a:rPr lang="en-US" sz="2000" b="0" dirty="0" smtClean="0">
                <a:solidFill>
                  <a:srgbClr val="0F5494"/>
                </a:solidFill>
                <a:latin typeface="+mn-lt"/>
                <a:ea typeface="+mj-ea"/>
                <a:cs typeface="+mj-cs"/>
              </a:rPr>
              <a:t>15 </a:t>
            </a:r>
            <a:r>
              <a:rPr lang="en-US" sz="2000" b="0" dirty="0">
                <a:solidFill>
                  <a:srgbClr val="0F5494"/>
                </a:solidFill>
                <a:latin typeface="+mn-lt"/>
                <a:ea typeface="+mj-ea"/>
                <a:cs typeface="+mj-cs"/>
              </a:rPr>
              <a:t>GHz of this amount </a:t>
            </a:r>
            <a:r>
              <a:rPr lang="en-US" sz="2000" b="0" dirty="0" smtClean="0">
                <a:solidFill>
                  <a:srgbClr val="0F5494"/>
                </a:solidFill>
                <a:latin typeface="+mn-lt"/>
                <a:ea typeface="+mj-ea"/>
                <a:cs typeface="+mj-cs"/>
              </a:rPr>
              <a:t>above </a:t>
            </a:r>
            <a:r>
              <a:rPr lang="en-US" sz="2000" b="0" dirty="0">
                <a:solidFill>
                  <a:srgbClr val="0F5494"/>
                </a:solidFill>
                <a:latin typeface="+mn-lt"/>
                <a:ea typeface="+mj-ea"/>
                <a:cs typeface="+mj-cs"/>
              </a:rPr>
              <a:t>66 GHz</a:t>
            </a:r>
          </a:p>
          <a:p>
            <a:pPr marL="457200" lvl="1" indent="-457200">
              <a:spcBef>
                <a:spcPts val="600"/>
              </a:spcBef>
              <a:buFont typeface="Wingdings" panose="05000000000000000000" pitchFamily="2" charset="2"/>
              <a:buChar char="§"/>
            </a:pPr>
            <a:r>
              <a:rPr lang="en-GB" sz="2000" b="0" dirty="0">
                <a:solidFill>
                  <a:srgbClr val="0F5494"/>
                </a:solidFill>
                <a:latin typeface="+mn-lt"/>
                <a:ea typeface="+mj-ea"/>
                <a:cs typeface="+mj-cs"/>
              </a:rPr>
              <a:t>What kind of spectrum is missing</a:t>
            </a:r>
            <a:r>
              <a:rPr lang="en-GB" sz="2000" b="0" dirty="0" smtClean="0">
                <a:solidFill>
                  <a:srgbClr val="0F5494"/>
                </a:solidFill>
                <a:latin typeface="+mn-lt"/>
                <a:ea typeface="+mj-ea"/>
                <a:cs typeface="+mj-cs"/>
              </a:rPr>
              <a:t>?</a:t>
            </a:r>
          </a:p>
          <a:p>
            <a:pPr marL="457200" lvl="1" indent="-457200">
              <a:spcBef>
                <a:spcPts val="600"/>
              </a:spcBef>
              <a:buFont typeface="Wingdings" panose="05000000000000000000" pitchFamily="2" charset="2"/>
              <a:buChar char="§"/>
            </a:pPr>
            <a:r>
              <a:rPr lang="en-GB" altLang="en-US" sz="2000" b="0" dirty="0">
                <a:solidFill>
                  <a:srgbClr val="0F5494"/>
                </a:solidFill>
                <a:latin typeface="+mn-lt"/>
                <a:ea typeface="+mj-ea"/>
                <a:cs typeface="+mj-cs"/>
                <a:sym typeface="Wingdings" panose="05000000000000000000" pitchFamily="2" charset="2"/>
              </a:rPr>
              <a:t>Radio Spectrum Policy Group (RSPG): Published opinion on 5G pioneer bands for validation end of year. </a:t>
            </a:r>
            <a:endParaRPr lang="en-GB" sz="2000" b="0" dirty="0">
              <a:solidFill>
                <a:srgbClr val="0F5494"/>
              </a:solidFill>
              <a:latin typeface="+mn-lt"/>
              <a:ea typeface="+mj-ea"/>
              <a:cs typeface="+mj-cs"/>
            </a:endParaRPr>
          </a:p>
          <a:p>
            <a:pPr marL="457200" lvl="1" indent="-457200">
              <a:spcBef>
                <a:spcPts val="600"/>
              </a:spcBef>
              <a:buFont typeface="Wingdings" panose="05000000000000000000" pitchFamily="2" charset="2"/>
              <a:buChar char="§"/>
            </a:pPr>
            <a:r>
              <a:rPr lang="en-GB" sz="2000" b="0" dirty="0">
                <a:solidFill>
                  <a:srgbClr val="0F5494"/>
                </a:solidFill>
                <a:latin typeface="+mn-lt"/>
                <a:ea typeface="+mj-ea"/>
                <a:cs typeface="+mj-cs"/>
              </a:rPr>
              <a:t>Preparations for </a:t>
            </a:r>
            <a:r>
              <a:rPr lang="en-GB" sz="2000" b="0" dirty="0" smtClean="0">
                <a:solidFill>
                  <a:srgbClr val="0F5494"/>
                </a:solidFill>
                <a:latin typeface="+mn-lt"/>
                <a:ea typeface="+mj-ea"/>
                <a:cs typeface="+mj-cs"/>
              </a:rPr>
              <a:t>WRC-19</a:t>
            </a:r>
            <a:endParaRPr lang="en-GB" sz="2800" b="0" dirty="0">
              <a:solidFill>
                <a:srgbClr val="000000"/>
              </a:solidFill>
              <a:latin typeface="+mn-lt"/>
              <a:cs typeface="Arial" pitchFamily="34" charset="0"/>
            </a:endParaRPr>
          </a:p>
        </p:txBody>
      </p:sp>
      <p:sp>
        <p:nvSpPr>
          <p:cNvPr id="32" name="Rectangle 2"/>
          <p:cNvSpPr txBox="1">
            <a:spLocks noChangeArrowheads="1"/>
          </p:cNvSpPr>
          <p:nvPr/>
        </p:nvSpPr>
        <p:spPr bwMode="auto">
          <a:xfrm>
            <a:off x="209624" y="1370877"/>
            <a:ext cx="8585860" cy="492443"/>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1588" indent="0" algn="ctr" eaLnBrk="1" hangingPunct="1"/>
            <a:r>
              <a:rPr lang="en-GB" sz="2600" dirty="0">
                <a:solidFill>
                  <a:srgbClr val="C00000"/>
                </a:solidFill>
                <a:latin typeface="Verdana" charset="0"/>
                <a:ea typeface="ＭＳ Ｐゴシック" charset="0"/>
                <a:cs typeface="Arial" charset="0"/>
              </a:rPr>
              <a:t>EU </a:t>
            </a:r>
            <a:r>
              <a:rPr lang="en-GB" sz="2600" dirty="0" smtClean="0">
                <a:solidFill>
                  <a:srgbClr val="C00000"/>
                </a:solidFill>
                <a:latin typeface="Verdana" charset="0"/>
                <a:ea typeface="ＭＳ Ｐゴシック" charset="0"/>
                <a:cs typeface="Arial" charset="0"/>
              </a:rPr>
              <a:t>spectrum policy </a:t>
            </a:r>
            <a:r>
              <a:rPr lang="en-GB" sz="2600" dirty="0">
                <a:solidFill>
                  <a:srgbClr val="C00000"/>
                </a:solidFill>
                <a:latin typeface="Verdana" charset="0"/>
                <a:ea typeface="ＭＳ Ｐゴシック" charset="0"/>
                <a:cs typeface="Arial" charset="0"/>
              </a:rPr>
              <a:t>on 5G</a:t>
            </a:r>
          </a:p>
        </p:txBody>
      </p:sp>
      <p:sp>
        <p:nvSpPr>
          <p:cNvPr id="5" name="Rectangle 66"/>
          <p:cNvSpPr txBox="1">
            <a:spLocks noChangeArrowheads="1"/>
          </p:cNvSpPr>
          <p:nvPr/>
        </p:nvSpPr>
        <p:spPr bwMode="auto">
          <a:xfrm>
            <a:off x="35506" y="-99392"/>
            <a:ext cx="9108494"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latinLnBrk="1" hangingPunct="0">
              <a:spcBef>
                <a:spcPct val="20000"/>
              </a:spcBef>
              <a:buFont typeface="Arial" charset="0"/>
              <a:buChar char="•"/>
              <a:defRPr sz="3200">
                <a:solidFill>
                  <a:schemeClr val="tx1"/>
                </a:solidFill>
                <a:latin typeface="Malgun Gothic" pitchFamily="34" charset="-127"/>
              </a:defRPr>
            </a:lvl1pPr>
            <a:lvl2pPr marL="742950" indent="-285750" eaLnBrk="0" latinLnBrk="1" hangingPunct="0">
              <a:spcBef>
                <a:spcPct val="20000"/>
              </a:spcBef>
              <a:buFont typeface="Arial" charset="0"/>
              <a:buChar char="–"/>
              <a:defRPr sz="2800">
                <a:solidFill>
                  <a:schemeClr val="tx1"/>
                </a:solidFill>
                <a:latin typeface="Malgun Gothic" pitchFamily="34" charset="-127"/>
              </a:defRPr>
            </a:lvl2pPr>
            <a:lvl3pPr marL="1143000" indent="-228600" eaLnBrk="0" latinLnBrk="1" hangingPunct="0">
              <a:spcBef>
                <a:spcPct val="20000"/>
              </a:spcBef>
              <a:buFont typeface="Arial" charset="0"/>
              <a:buChar char="•"/>
              <a:defRPr sz="2400">
                <a:solidFill>
                  <a:schemeClr val="tx1"/>
                </a:solidFill>
                <a:latin typeface="Malgun Gothic" pitchFamily="34" charset="-127"/>
              </a:defRPr>
            </a:lvl3pPr>
            <a:lvl4pPr marL="1600200" indent="-228600" eaLnBrk="0" latinLnBrk="1" hangingPunct="0">
              <a:spcBef>
                <a:spcPct val="20000"/>
              </a:spcBef>
              <a:buFont typeface="Arial" charset="0"/>
              <a:buChar char="–"/>
              <a:defRPr sz="2000">
                <a:solidFill>
                  <a:schemeClr val="tx1"/>
                </a:solidFill>
                <a:latin typeface="Malgun Gothic" pitchFamily="34" charset="-127"/>
              </a:defRPr>
            </a:lvl4pPr>
            <a:lvl5pPr marL="2057400" indent="-228600" eaLnBrk="0" latinLnBrk="1" hangingPunct="0">
              <a:spcBef>
                <a:spcPct val="20000"/>
              </a:spcBef>
              <a:buFont typeface="Arial" charset="0"/>
              <a:buChar char="»"/>
              <a:defRPr sz="2000">
                <a:solidFill>
                  <a:schemeClr val="tx1"/>
                </a:solidFill>
                <a:latin typeface="Malgun Gothic" pitchFamily="34"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Malgun Gothic" pitchFamily="34" charset="-127"/>
              </a:defRPr>
            </a:lvl9pPr>
          </a:lstStyle>
          <a:p>
            <a:pPr latinLnBrk="0">
              <a:lnSpc>
                <a:spcPct val="130000"/>
              </a:lnSpc>
              <a:spcBef>
                <a:spcPct val="0"/>
              </a:spcBef>
              <a:buFontTx/>
              <a:buNone/>
            </a:pPr>
            <a:endParaRPr lang="en-US" altLang="ko-KR" b="1" dirty="0">
              <a:solidFill>
                <a:srgbClr val="FFFFFF"/>
              </a:solidFill>
              <a:latin typeface="Arial" charset="0"/>
            </a:endParaRPr>
          </a:p>
        </p:txBody>
      </p:sp>
    </p:spTree>
    <p:extLst>
      <p:ext uri="{BB962C8B-B14F-4D97-AF65-F5344CB8AC3E}">
        <p14:creationId xmlns:p14="http://schemas.microsoft.com/office/powerpoint/2010/main" val="395340710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spDef>
    <a:lnDef>
      <a:spPr bwMode="auto">
        <a:noFill/>
        <a:ln w="9525" cap="flat" cmpd="sng" algn="ctr">
          <a:solidFill>
            <a:schemeClr val="tx1"/>
          </a:solidFill>
          <a:prstDash val="solid"/>
          <a:round/>
          <a:headEnd type="none" w="med" len="med"/>
          <a:tailEnd type="triangle"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a:spPr>
      <a:body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a:ln>
              <a:noFill/>
            </a:ln>
            <a:solidFill>
              <a:srgbClr val="0F5494"/>
            </a:solidFill>
            <a:effectLst/>
            <a:latin typeface="Verdana" charset="0"/>
            <a:ea typeface="ＭＳ Ｐゴシック" charset="0"/>
          </a:defRPr>
        </a:defPPr>
      </a:lstStyle>
    </a:spDef>
    <a:lnDef>
      <a:spPr bwMode="auto">
        <a:noFill/>
        <a:ln w="9525" cap="flat" cmpd="sng" algn="ctr">
          <a:solidFill>
            <a:schemeClr val="tx1"/>
          </a:solidFill>
          <a:prstDash val="solid"/>
          <a:round/>
          <a:headEnd type="none" w="med" len="med"/>
          <a:tailEnd type="triangle"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a:spPr>
      <a:body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11513</TotalTime>
  <Words>1296</Words>
  <Application>Microsoft Office PowerPoint</Application>
  <PresentationFormat>On-screen Show (4:3)</PresentationFormat>
  <Paragraphs>193</Paragraphs>
  <Slides>16</Slides>
  <Notes>13</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Slide_Master</vt:lpstr>
      <vt:lpstr>1_Slide_Master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CAMPOLARGO Mario (CNECT)</cp:lastModifiedBy>
  <cp:revision>748</cp:revision>
  <cp:lastPrinted>2014-01-16T16:47:26Z</cp:lastPrinted>
  <dcterms:created xsi:type="dcterms:W3CDTF">2011-10-28T10:25:18Z</dcterms:created>
  <dcterms:modified xsi:type="dcterms:W3CDTF">2016-06-28T00:54:18Z</dcterms:modified>
</cp:coreProperties>
</file>