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48" r:id="rId2"/>
  </p:sldMasterIdLst>
  <p:notesMasterIdLst>
    <p:notesMasterId r:id="rId12"/>
  </p:notesMasterIdLst>
  <p:sldIdLst>
    <p:sldId id="901" r:id="rId3"/>
    <p:sldId id="892" r:id="rId4"/>
    <p:sldId id="908" r:id="rId5"/>
    <p:sldId id="910" r:id="rId6"/>
    <p:sldId id="896" r:id="rId7"/>
    <p:sldId id="898" r:id="rId8"/>
    <p:sldId id="899" r:id="rId9"/>
    <p:sldId id="884" r:id="rId10"/>
    <p:sldId id="260" r:id="rId11"/>
  </p:sldIdLst>
  <p:sldSz cx="9144000" cy="6858000" type="screen4x3"/>
  <p:notesSz cx="7315200" cy="96012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99FF99"/>
    <a:srgbClr val="CCECFF"/>
    <a:srgbClr val="CCFFFF"/>
    <a:srgbClr val="FF9900"/>
    <a:srgbClr val="FFFF99"/>
    <a:srgbClr val="FF00FF"/>
    <a:srgbClr val="FF66FF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EBD4ABD5-A39B-4C2A-9C3A-C1163A85FAED}" type="datetimeFigureOut">
              <a:rPr lang="fr-FR" smtClean="0"/>
              <a:pPr/>
              <a:t>30/06/2016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8626398-1C20-4B8B-896B-E56FED6EEE7E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264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 userDrawn="1"/>
        </p:nvSpPr>
        <p:spPr>
          <a:xfrm>
            <a:off x="1619672" y="1763997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kern="1200" baseline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The 5G Infrastructure Public-Private Partnership</a:t>
            </a:r>
            <a:endParaRPr lang="fr-FR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85644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DDC4E-AD1A-4389-B057-CEF5B279476A}" type="datetime1">
              <a:rPr lang="fr-FR" smtClean="0"/>
              <a:t>30/06/2016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9DDD-EB7E-43BB-87EF-AF97D554772E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86391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187624" y="260648"/>
            <a:ext cx="7056784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3200" b="1">
                <a:solidFill>
                  <a:srgbClr val="002060"/>
                </a:solidFill>
              </a:defRPr>
            </a:lvl1pPr>
          </a:lstStyle>
          <a:p>
            <a:r>
              <a:rPr lang="fr-FR" dirty="0" err="1" smtClean="0"/>
              <a:t>Title</a:t>
            </a:r>
            <a:r>
              <a:rPr lang="fr-FR" dirty="0" smtClean="0"/>
              <a:t> of the slide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187624" y="6381328"/>
            <a:ext cx="2133600" cy="365125"/>
          </a:xfrm>
        </p:spPr>
        <p:txBody>
          <a:bodyPr/>
          <a:lstStyle/>
          <a:p>
            <a:fld id="{88E96A3C-C41E-47FD-AF10-7CB32BF85A25}" type="datetime1">
              <a:rPr lang="fr-FR" smtClean="0"/>
              <a:t>30/06/2016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331640" y="1412776"/>
            <a:ext cx="7427168" cy="452596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q"/>
              <a:defRPr>
                <a:solidFill>
                  <a:srgbClr val="00B0F0"/>
                </a:solidFill>
              </a:defRPr>
            </a:lvl3pPr>
          </a:lstStyle>
          <a:p>
            <a:pPr lvl="0"/>
            <a:r>
              <a:rPr lang="fr-FR" dirty="0" smtClean="0"/>
              <a:t>Item 1</a:t>
            </a:r>
          </a:p>
          <a:p>
            <a:pPr lvl="0"/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Item 2</a:t>
            </a:r>
          </a:p>
          <a:p>
            <a:pPr lvl="1"/>
            <a:r>
              <a:rPr lang="fr-FR" dirty="0" err="1" smtClean="0"/>
              <a:t>Etc</a:t>
            </a:r>
            <a:endParaRPr lang="fr-FR" dirty="0" smtClean="0"/>
          </a:p>
          <a:p>
            <a:pPr lvl="2"/>
            <a:r>
              <a:rPr lang="fr-FR" dirty="0" smtClean="0"/>
              <a:t>Item 3</a:t>
            </a:r>
          </a:p>
          <a:p>
            <a:pPr lvl="2"/>
            <a:r>
              <a:rPr lang="fr-FR" dirty="0" err="1" smtClean="0"/>
              <a:t>Etc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5026486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1187624" y="1600200"/>
            <a:ext cx="3600400" cy="4525963"/>
          </a:xfrm>
          <a:prstGeom prst="rect">
            <a:avLst/>
          </a:prstGeom>
        </p:spPr>
        <p:txBody>
          <a:bodyPr/>
          <a:lstStyle>
            <a:lvl1pPr>
              <a:defRPr sz="2800" b="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Item 1</a:t>
            </a:r>
          </a:p>
          <a:p>
            <a:pPr lvl="0"/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Item 2</a:t>
            </a:r>
          </a:p>
          <a:p>
            <a:pPr lvl="1"/>
            <a:r>
              <a:rPr lang="fr-FR" dirty="0" err="1" smtClean="0"/>
              <a:t>Etc</a:t>
            </a:r>
            <a:endParaRPr lang="fr-FR" dirty="0" smtClean="0"/>
          </a:p>
          <a:p>
            <a:pPr lvl="2"/>
            <a:r>
              <a:rPr lang="fr-FR" dirty="0" smtClean="0"/>
              <a:t>Item 3</a:t>
            </a:r>
          </a:p>
          <a:p>
            <a:pPr lvl="2"/>
            <a:r>
              <a:rPr lang="fr-FR" dirty="0" err="1" smtClean="0"/>
              <a:t>Etc</a:t>
            </a:r>
            <a:endParaRPr lang="fr-FR" dirty="0" smtClean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5076056" y="1600200"/>
            <a:ext cx="3610744" cy="4525963"/>
          </a:xfrm>
          <a:prstGeom prst="rect">
            <a:avLst/>
          </a:prstGeom>
        </p:spPr>
        <p:txBody>
          <a:bodyPr/>
          <a:lstStyle>
            <a:lvl1pPr>
              <a:defRPr sz="2800" b="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Item 1</a:t>
            </a:r>
          </a:p>
          <a:p>
            <a:pPr lvl="0"/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Item 2</a:t>
            </a:r>
          </a:p>
          <a:p>
            <a:pPr lvl="1"/>
            <a:r>
              <a:rPr lang="fr-FR" dirty="0" err="1" smtClean="0"/>
              <a:t>Etc</a:t>
            </a:r>
            <a:endParaRPr lang="fr-FR" dirty="0" smtClean="0"/>
          </a:p>
          <a:p>
            <a:pPr lvl="2"/>
            <a:r>
              <a:rPr lang="fr-FR" dirty="0" smtClean="0"/>
              <a:t>Item 3</a:t>
            </a:r>
          </a:p>
          <a:p>
            <a:pPr lvl="2"/>
            <a:r>
              <a:rPr lang="fr-FR" dirty="0" err="1" smtClean="0"/>
              <a:t>Etc</a:t>
            </a:r>
            <a:endParaRPr lang="fr-FR" dirty="0" smtClean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15616" y="6309320"/>
            <a:ext cx="2133600" cy="365125"/>
          </a:xfrm>
        </p:spPr>
        <p:txBody>
          <a:bodyPr/>
          <a:lstStyle/>
          <a:p>
            <a:fld id="{885ABA8D-5ED6-493D-8D92-26D6E0557AB0}" type="datetime1">
              <a:rPr lang="fr-FR" smtClean="0"/>
              <a:t>30/06/2016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ctrTitle" hasCustomPrompt="1"/>
          </p:nvPr>
        </p:nvSpPr>
        <p:spPr>
          <a:xfrm>
            <a:off x="1187624" y="260648"/>
            <a:ext cx="7128792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3200" b="1">
                <a:solidFill>
                  <a:srgbClr val="002060"/>
                </a:solidFill>
              </a:defRPr>
            </a:lvl1pPr>
          </a:lstStyle>
          <a:p>
            <a:r>
              <a:rPr lang="fr-FR" dirty="0" err="1" smtClean="0"/>
              <a:t>Title</a:t>
            </a:r>
            <a:r>
              <a:rPr lang="fr-FR" dirty="0" smtClean="0"/>
              <a:t> of the slide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87999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D02D9-2228-46D9-B7AB-9BA3DB5120C5}" type="datetime1">
              <a:rPr lang="fr-FR" smtClean="0"/>
              <a:t>30/06/2016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62713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 marL="914400" indent="-457200">
              <a:buFont typeface="Courier New" panose="02070309020205020404" pitchFamily="49" charset="0"/>
              <a:buChar char="o"/>
              <a:defRPr sz="2400">
                <a:solidFill>
                  <a:schemeClr val="tx2"/>
                </a:solidFill>
              </a:defRPr>
            </a:lvl2pPr>
            <a:lvl3pPr marL="1257300" indent="-342900">
              <a:buFontTx/>
              <a:buChar char="-"/>
              <a:defRPr sz="2000" baseline="0">
                <a:solidFill>
                  <a:srgbClr val="259CD3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Item 1</a:t>
            </a:r>
          </a:p>
          <a:p>
            <a:pPr lvl="0"/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Item 2</a:t>
            </a:r>
          </a:p>
          <a:p>
            <a:pPr lvl="1"/>
            <a:r>
              <a:rPr lang="fr-FR" dirty="0" err="1" smtClean="0"/>
              <a:t>Etc</a:t>
            </a:r>
            <a:endParaRPr lang="fr-FR" dirty="0" smtClean="0"/>
          </a:p>
          <a:p>
            <a:pPr lvl="2"/>
            <a:r>
              <a:rPr lang="fr-FR" dirty="0" smtClean="0"/>
              <a:t>Item 3</a:t>
            </a:r>
          </a:p>
          <a:p>
            <a:pPr lvl="2"/>
            <a:r>
              <a:rPr lang="fr-FR" dirty="0" err="1" smtClean="0"/>
              <a:t>Etc</a:t>
            </a:r>
            <a:endParaRPr lang="fr-FR" dirty="0" smtClean="0"/>
          </a:p>
        </p:txBody>
      </p:sp>
      <p:sp>
        <p:nvSpPr>
          <p:cNvPr id="1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 marL="742950" indent="-285750">
              <a:buFont typeface="Courier New" panose="02070309020205020404" pitchFamily="49" charset="0"/>
              <a:buChar char="o"/>
              <a:defRPr sz="24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Tx/>
              <a:buChar char="-"/>
              <a:defRPr sz="2000">
                <a:solidFill>
                  <a:srgbClr val="259CD3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Item 1</a:t>
            </a:r>
          </a:p>
          <a:p>
            <a:pPr lvl="0"/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Item 2</a:t>
            </a:r>
          </a:p>
          <a:p>
            <a:pPr lvl="1"/>
            <a:r>
              <a:rPr lang="fr-FR" dirty="0" err="1" smtClean="0"/>
              <a:t>Etc</a:t>
            </a:r>
            <a:endParaRPr lang="fr-FR" dirty="0" smtClean="0"/>
          </a:p>
          <a:p>
            <a:pPr lvl="2"/>
            <a:r>
              <a:rPr lang="fr-FR" dirty="0" smtClean="0"/>
              <a:t>Item 3</a:t>
            </a:r>
          </a:p>
          <a:p>
            <a:pPr lvl="2"/>
            <a:r>
              <a:rPr lang="fr-FR" dirty="0" err="1" smtClean="0"/>
              <a:t>Etc</a:t>
            </a:r>
            <a:endParaRPr lang="fr-FR" dirty="0" smtClean="0"/>
          </a:p>
        </p:txBody>
      </p:sp>
      <p:sp>
        <p:nvSpPr>
          <p:cNvPr id="15" name="Titre 1"/>
          <p:cNvSpPr>
            <a:spLocks noGrp="1"/>
          </p:cNvSpPr>
          <p:nvPr>
            <p:ph type="ctrTitle" hasCustomPrompt="1"/>
          </p:nvPr>
        </p:nvSpPr>
        <p:spPr>
          <a:xfrm>
            <a:off x="179512" y="116632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dirty="0" err="1" smtClean="0"/>
              <a:t>Title</a:t>
            </a:r>
            <a:r>
              <a:rPr lang="fr-FR" dirty="0" smtClean="0"/>
              <a:t> of the slide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405963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64F81-6B3A-4490-9BB3-491910328B3A}" type="datetime1">
              <a:rPr lang="fr-FR" smtClean="0"/>
              <a:t>30/06/2016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49DDD-EB7E-43BB-87EF-AF97D554772E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399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" y="-910"/>
            <a:ext cx="2590246" cy="116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9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ransition>
    <p:random/>
  </p:transition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5400000">
            <a:off x="5623010" y="3337013"/>
            <a:ext cx="6858004" cy="183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5D311-ACB1-454E-A9B9-AE702A0425C8}" type="datetime1">
              <a:rPr lang="fr-FR" smtClean="0"/>
              <a:t>30/06/2016</a:t>
            </a:fld>
            <a:endParaRPr lang="fr-FR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1187625" y="19237"/>
            <a:ext cx="7772400" cy="10334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1178461" y="-2"/>
            <a:ext cx="7781563" cy="2606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855847" y="2823690"/>
            <a:ext cx="6861904" cy="120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74" y="282169"/>
            <a:ext cx="776201" cy="383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68143" y="5993750"/>
            <a:ext cx="1131071" cy="55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6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75" r:id="rId4"/>
    <p:sldLayoutId id="2147483679" r:id="rId5"/>
  </p:sldLayoutIdLst>
  <p:transition>
    <p:random/>
  </p:transition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5g-ppp.eu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hyperlink" Target="https://5g-ppp.eu/5gex/" TargetMode="External"/><Relationship Id="rId18" Type="http://schemas.openxmlformats.org/officeDocument/2006/relationships/image" Target="../media/image13.png"/><Relationship Id="rId26" Type="http://schemas.openxmlformats.org/officeDocument/2006/relationships/image" Target="../media/image17.jpeg"/><Relationship Id="rId39" Type="http://schemas.openxmlformats.org/officeDocument/2006/relationships/hyperlink" Target="http://www.flex5gware.eu/" TargetMode="External"/><Relationship Id="rId3" Type="http://schemas.openxmlformats.org/officeDocument/2006/relationships/hyperlink" Target="https://5g-ppp.eu/euro-5g/" TargetMode="External"/><Relationship Id="rId21" Type="http://schemas.openxmlformats.org/officeDocument/2006/relationships/hyperlink" Target="https://5g-ppp.eu/virtuwind/" TargetMode="External"/><Relationship Id="rId34" Type="http://schemas.openxmlformats.org/officeDocument/2006/relationships/image" Target="../media/image21.jpeg"/><Relationship Id="rId7" Type="http://schemas.openxmlformats.org/officeDocument/2006/relationships/hyperlink" Target="https://5g-ppp.eu/charisma/" TargetMode="External"/><Relationship Id="rId12" Type="http://schemas.openxmlformats.org/officeDocument/2006/relationships/image" Target="../media/image10.png"/><Relationship Id="rId17" Type="http://schemas.openxmlformats.org/officeDocument/2006/relationships/hyperlink" Target="https://5g-ppp.eu/xhaul/" TargetMode="External"/><Relationship Id="rId25" Type="http://schemas.openxmlformats.org/officeDocument/2006/relationships/hyperlink" Target="https://5g-ppp.eu/superfluidity/" TargetMode="External"/><Relationship Id="rId33" Type="http://schemas.openxmlformats.org/officeDocument/2006/relationships/hyperlink" Target="https://5g-ppp.eu/coherent/" TargetMode="External"/><Relationship Id="rId38" Type="http://schemas.openxmlformats.org/officeDocument/2006/relationships/image" Target="../media/image23.png"/><Relationship Id="rId2" Type="http://schemas.openxmlformats.org/officeDocument/2006/relationships/hyperlink" Target="https://5g-ppp.eu/5g-ppp-phase-1-projects/" TargetMode="External"/><Relationship Id="rId16" Type="http://schemas.openxmlformats.org/officeDocument/2006/relationships/image" Target="../media/image12.jpeg"/><Relationship Id="rId20" Type="http://schemas.openxmlformats.org/officeDocument/2006/relationships/image" Target="../media/image14.png"/><Relationship Id="rId29" Type="http://schemas.openxmlformats.org/officeDocument/2006/relationships/hyperlink" Target="https://5g-ppp.eu/metis-ii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hyperlink" Target="https://5g-ppp.eu/cognet/" TargetMode="External"/><Relationship Id="rId24" Type="http://schemas.openxmlformats.org/officeDocument/2006/relationships/image" Target="../media/image16.png"/><Relationship Id="rId32" Type="http://schemas.openxmlformats.org/officeDocument/2006/relationships/image" Target="../media/image20.jpeg"/><Relationship Id="rId37" Type="http://schemas.openxmlformats.org/officeDocument/2006/relationships/hyperlink" Target="https://5g-ppp.eu/speed-5g/" TargetMode="External"/><Relationship Id="rId40" Type="http://schemas.openxmlformats.org/officeDocument/2006/relationships/image" Target="../media/image24.png"/><Relationship Id="rId5" Type="http://schemas.openxmlformats.org/officeDocument/2006/relationships/hyperlink" Target="https://5g-ppp.eu/5g-ensure/" TargetMode="External"/><Relationship Id="rId15" Type="http://schemas.openxmlformats.org/officeDocument/2006/relationships/hyperlink" Target="https://5g-ppp.eu/5g-xhaul/" TargetMode="External"/><Relationship Id="rId23" Type="http://schemas.openxmlformats.org/officeDocument/2006/relationships/hyperlink" Target="https://5g-ppp.eu/sonata/" TargetMode="External"/><Relationship Id="rId28" Type="http://schemas.openxmlformats.org/officeDocument/2006/relationships/image" Target="../media/image18.png"/><Relationship Id="rId36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hyperlink" Target="https://5g-ppp.eu/sesame/" TargetMode="External"/><Relationship Id="rId31" Type="http://schemas.openxmlformats.org/officeDocument/2006/relationships/hyperlink" Target="https://5g-ppp.eu/fantastic-5g/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s://5g-ppp.eu/selfnet/" TargetMode="External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openxmlformats.org/officeDocument/2006/relationships/hyperlink" Target="https://5g-ppp.eu/5g-norma/" TargetMode="External"/><Relationship Id="rId30" Type="http://schemas.openxmlformats.org/officeDocument/2006/relationships/image" Target="../media/image19.png"/><Relationship Id="rId35" Type="http://schemas.openxmlformats.org/officeDocument/2006/relationships/hyperlink" Target="https://5g-ppp.eu/mmmagic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emf"/><Relationship Id="rId18" Type="http://schemas.openxmlformats.org/officeDocument/2006/relationships/image" Target="../media/image40.png"/><Relationship Id="rId3" Type="http://schemas.openxmlformats.org/officeDocument/2006/relationships/image" Target="../media/image26.wmf"/><Relationship Id="rId7" Type="http://schemas.openxmlformats.org/officeDocument/2006/relationships/image" Target="../media/image29.png"/><Relationship Id="rId12" Type="http://schemas.openxmlformats.org/officeDocument/2006/relationships/image" Target="../media/image34.emf"/><Relationship Id="rId17" Type="http://schemas.openxmlformats.org/officeDocument/2006/relationships/image" Target="../media/image39.emf"/><Relationship Id="rId2" Type="http://schemas.openxmlformats.org/officeDocument/2006/relationships/image" Target="../media/image25.jpe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3.emf"/><Relationship Id="rId5" Type="http://schemas.openxmlformats.org/officeDocument/2006/relationships/hyperlink" Target="http://www.3gamericas.org/" TargetMode="External"/><Relationship Id="rId15" Type="http://schemas.openxmlformats.org/officeDocument/2006/relationships/image" Target="../media/image37.emf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Relationship Id="rId14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wp-content/uploads/2016/02/BROCHURE_5PPP_BAT2_PL.pdf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" TargetMode="External"/><Relationship Id="rId2" Type="http://schemas.openxmlformats.org/officeDocument/2006/relationships/hyperlink" Target="http://www.networld2020.org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5g-ppp.eu/brokerage-platform-new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BC9636C4-64CD-4AFB-863D-3DFACB76B524}" type="datetime1">
              <a:rPr lang="en-GB" smtClean="0"/>
              <a:pPr/>
              <a:t>30/06/2016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6B49DDD-EB7E-43BB-87EF-AF97D554772E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6" name="Sous-titre 2"/>
          <p:cNvSpPr txBox="1">
            <a:spLocks/>
          </p:cNvSpPr>
          <p:nvPr/>
        </p:nvSpPr>
        <p:spPr>
          <a:xfrm>
            <a:off x="179512" y="4437112"/>
            <a:ext cx="8784976" cy="136815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GB" sz="2800" b="1" dirty="0" smtClean="0">
                <a:solidFill>
                  <a:srgbClr val="002060"/>
                </a:solidFill>
              </a:rPr>
              <a:t>Werner Mohr</a:t>
            </a:r>
          </a:p>
          <a:p>
            <a:pPr>
              <a:spcBef>
                <a:spcPts val="0"/>
              </a:spcBef>
            </a:pPr>
            <a:endParaRPr lang="en-GB" sz="1400" dirty="0" smtClean="0"/>
          </a:p>
          <a:p>
            <a:pPr algn="ctr">
              <a:spcBef>
                <a:spcPts val="0"/>
              </a:spcBef>
            </a:pPr>
            <a:r>
              <a:rPr lang="en-GB" sz="2800" b="1" dirty="0" smtClean="0">
                <a:solidFill>
                  <a:srgbClr val="002060"/>
                </a:solidFill>
              </a:rPr>
              <a:t>Chair of the board of 5G Infrastructure Association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7935" y="5769639"/>
            <a:ext cx="2485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u="sng" smtClean="0">
                <a:solidFill>
                  <a:srgbClr val="002060"/>
                </a:solidFill>
                <a:hlinkClick r:id="rId2"/>
              </a:rPr>
              <a:t>http://5g-ppp.eu/</a:t>
            </a:r>
            <a:endParaRPr lang="en-GB" sz="2400" u="sng" smtClean="0">
              <a:solidFill>
                <a:srgbClr val="002060"/>
              </a:solidFill>
            </a:endParaRPr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179512" y="3140968"/>
            <a:ext cx="8784976" cy="136815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GB" sz="3600" b="1" dirty="0" smtClean="0">
                <a:solidFill>
                  <a:srgbClr val="002060"/>
                </a:solidFill>
              </a:rPr>
              <a:t>Status update on the 5G PPP Collaboration – Moving Ahead</a:t>
            </a:r>
            <a:endParaRPr lang="en-GB" sz="3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3372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179984" y="6381328"/>
            <a:ext cx="2133600" cy="365125"/>
          </a:xfrm>
        </p:spPr>
        <p:txBody>
          <a:bodyPr/>
          <a:lstStyle/>
          <a:p>
            <a:fld id="{3A2457D5-21A3-4FB2-AB80-9404183B7CCC}" type="datetime1">
              <a:rPr lang="en-GB" smtClean="0"/>
              <a:pPr/>
              <a:t>30/06/2016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16560" y="6356350"/>
            <a:ext cx="28956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7" name="Titre 6"/>
          <p:cNvSpPr txBox="1">
            <a:spLocks/>
          </p:cNvSpPr>
          <p:nvPr/>
        </p:nvSpPr>
        <p:spPr>
          <a:xfrm>
            <a:off x="1187624" y="260648"/>
            <a:ext cx="7056784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en-GB" sz="2600" b="1" dirty="0" smtClean="0">
                <a:solidFill>
                  <a:srgbClr val="002060"/>
                </a:solidFill>
              </a:rPr>
              <a:t>Horizon 2020 5G PPP</a:t>
            </a:r>
          </a:p>
          <a:p>
            <a:pPr algn="ctr">
              <a:spcBef>
                <a:spcPct val="0"/>
              </a:spcBef>
              <a:defRPr/>
            </a:pPr>
            <a:r>
              <a:rPr lang="en-GB" sz="2600" b="1" dirty="0" smtClean="0">
                <a:solidFill>
                  <a:srgbClr val="002060"/>
                </a:solidFill>
              </a:rPr>
              <a:t>Call 1 selected projects</a:t>
            </a:r>
            <a:endParaRPr lang="en-GB" sz="3200" b="1" dirty="0">
              <a:solidFill>
                <a:srgbClr val="002060"/>
              </a:solidFill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3416207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Source: 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5G PPP, </a:t>
            </a:r>
            <a:r>
              <a:rPr lang="en-GB" sz="1000" dirty="0">
                <a:solidFill>
                  <a:srgbClr val="002060"/>
                </a:solidFill>
                <a:latin typeface="+mj-lt"/>
                <a:hlinkClick r:id="rId2"/>
              </a:rPr>
              <a:t>https://5g-ppp.eu/5g-ppp-phase-1-projects</a:t>
            </a:r>
            <a:r>
              <a:rPr lang="en-GB" sz="1000" dirty="0" smtClean="0">
                <a:solidFill>
                  <a:srgbClr val="002060"/>
                </a:solidFill>
                <a:latin typeface="+mj-lt"/>
                <a:hlinkClick r:id="rId2"/>
              </a:rPr>
              <a:t>/</a:t>
            </a:r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.</a:t>
            </a:r>
            <a:endParaRPr lang="en-GB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2" name="Group 2071"/>
          <p:cNvGrpSpPr/>
          <p:nvPr/>
        </p:nvGrpSpPr>
        <p:grpSpPr>
          <a:xfrm>
            <a:off x="5447213" y="6021288"/>
            <a:ext cx="1476672" cy="576064"/>
            <a:chOff x="5447213" y="6021288"/>
            <a:chExt cx="1476672" cy="576064"/>
          </a:xfrm>
        </p:grpSpPr>
        <p:sp>
          <p:nvSpPr>
            <p:cNvPr id="20" name="Rounded Rectangle 19"/>
            <p:cNvSpPr/>
            <p:nvPr/>
          </p:nvSpPr>
          <p:spPr>
            <a:xfrm>
              <a:off x="5447213" y="6021288"/>
              <a:ext cx="1476672" cy="576064"/>
            </a:xfrm>
            <a:prstGeom prst="roundRect">
              <a:avLst/>
            </a:prstGeom>
            <a:solidFill>
              <a:srgbClr val="FF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 smtClean="0">
                  <a:solidFill>
                    <a:schemeClr val="tx1"/>
                  </a:solidFill>
                </a:rPr>
                <a:t>Euro-5G</a:t>
              </a:r>
            </a:p>
            <a:p>
              <a:pPr algn="ctr"/>
              <a:r>
                <a:rPr lang="en-GB" sz="1000" smtClean="0">
                  <a:solidFill>
                    <a:schemeClr val="tx1"/>
                  </a:solidFill>
                </a:rPr>
                <a:t>5G PPP Coordination and Support Action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pic>
          <p:nvPicPr>
            <p:cNvPr id="2065" name="Picture 17" descr="Euro5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50" y="6042401"/>
              <a:ext cx="271463" cy="20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27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1" name="Group 2070"/>
          <p:cNvGrpSpPr/>
          <p:nvPr/>
        </p:nvGrpSpPr>
        <p:grpSpPr>
          <a:xfrm>
            <a:off x="2460018" y="1340768"/>
            <a:ext cx="5496974" cy="1584176"/>
            <a:chOff x="2460018" y="1340768"/>
            <a:chExt cx="5496974" cy="1584176"/>
          </a:xfrm>
        </p:grpSpPr>
        <p:grpSp>
          <p:nvGrpSpPr>
            <p:cNvPr id="12" name="Group 11"/>
            <p:cNvGrpSpPr/>
            <p:nvPr/>
          </p:nvGrpSpPr>
          <p:grpSpPr>
            <a:xfrm>
              <a:off x="2460018" y="1340768"/>
              <a:ext cx="5496974" cy="1584176"/>
              <a:chOff x="2460018" y="1340768"/>
              <a:chExt cx="5496974" cy="1584176"/>
            </a:xfrm>
          </p:grpSpPr>
          <p:sp>
            <p:nvSpPr>
              <p:cNvPr id="34" name="Rounded Rectangle 33"/>
              <p:cNvSpPr/>
              <p:nvPr/>
            </p:nvSpPr>
            <p:spPr>
              <a:xfrm>
                <a:off x="4572000" y="1856699"/>
                <a:ext cx="2232248" cy="720080"/>
              </a:xfrm>
              <a:prstGeom prst="roundRect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CHARISMA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Converged Heterogeneous Advanced 5G Cloud-RAN Architecture for Intelligent and Secure Media Access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ounded Rectangle 36"/>
              <p:cNvSpPr/>
              <p:nvPr/>
            </p:nvSpPr>
            <p:spPr>
              <a:xfrm>
                <a:off x="2460018" y="1340768"/>
                <a:ext cx="1944216" cy="504056"/>
              </a:xfrm>
              <a:prstGeom prst="roundRect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5G Ensure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Security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 (Will be added later)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ounded Rectangle 44"/>
              <p:cNvSpPr/>
              <p:nvPr/>
            </p:nvSpPr>
            <p:spPr>
              <a:xfrm>
                <a:off x="6982554" y="2708920"/>
                <a:ext cx="288032" cy="144016"/>
              </a:xfrm>
              <a:prstGeom prst="roundRect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7270586" y="2647945"/>
                <a:ext cx="6864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smtClean="0"/>
                  <a:t>Security</a:t>
                </a:r>
                <a:endParaRPr lang="en-GB" sz="1200" dirty="0"/>
              </a:p>
            </p:txBody>
          </p:sp>
        </p:grpSp>
        <p:pic>
          <p:nvPicPr>
            <p:cNvPr id="2077" name="Picture 29" descr="5g-Ensure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437" y="1372685"/>
              <a:ext cx="571500" cy="12954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79" name="Picture 31" descr="CHARISMA-logo_2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3748" y="1895268"/>
              <a:ext cx="500062" cy="166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Rectangle 32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" name="Rectangle 33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3" name="Rectangle 34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" name="Rectangle 35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9" name="Rectangle 36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0" name="Rectangle 37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39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0" name="Group 2069"/>
          <p:cNvGrpSpPr/>
          <p:nvPr/>
        </p:nvGrpSpPr>
        <p:grpSpPr>
          <a:xfrm>
            <a:off x="107504" y="1856699"/>
            <a:ext cx="8653875" cy="1500293"/>
            <a:chOff x="107504" y="1856699"/>
            <a:chExt cx="8653875" cy="1500293"/>
          </a:xfrm>
        </p:grpSpPr>
        <p:grpSp>
          <p:nvGrpSpPr>
            <p:cNvPr id="10" name="Group 9"/>
            <p:cNvGrpSpPr/>
            <p:nvPr/>
          </p:nvGrpSpPr>
          <p:grpSpPr>
            <a:xfrm>
              <a:off x="107504" y="1856699"/>
              <a:ext cx="8653875" cy="1500293"/>
              <a:chOff x="107504" y="1856699"/>
              <a:chExt cx="8653875" cy="1500293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2051720" y="2708920"/>
                <a:ext cx="1152128" cy="648072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bg1"/>
                    </a:solidFill>
                  </a:rPr>
                  <a:t>5GEx</a:t>
                </a:r>
              </a:p>
              <a:p>
                <a:pPr algn="ctr"/>
                <a:r>
                  <a:rPr lang="en-GB" sz="1000" dirty="0">
                    <a:solidFill>
                      <a:schemeClr val="bg1"/>
                    </a:solidFill>
                  </a:rPr>
                  <a:t>5G Exchange</a:t>
                </a: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>
                <a:off x="107504" y="1856699"/>
                <a:ext cx="2232248" cy="720079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smtClean="0">
                    <a:solidFill>
                      <a:schemeClr val="bg1"/>
                    </a:solidFill>
                  </a:rPr>
                  <a:t>CogNet</a:t>
                </a:r>
              </a:p>
              <a:p>
                <a:pPr algn="ctr"/>
                <a:r>
                  <a:rPr lang="en-GB" sz="1000" smtClean="0">
                    <a:solidFill>
                      <a:schemeClr val="bg1"/>
                    </a:solidFill>
                  </a:rPr>
                  <a:t>Building an Intelligent System of Insights and Action for 5G Network Management</a:t>
                </a:r>
                <a:endParaRPr lang="en-GB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2267744" y="1856699"/>
                <a:ext cx="2304256" cy="720080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smtClean="0">
                    <a:solidFill>
                      <a:schemeClr val="bg1"/>
                    </a:solidFill>
                  </a:rPr>
                  <a:t>SELFNET</a:t>
                </a:r>
              </a:p>
              <a:p>
                <a:pPr algn="ctr"/>
                <a:r>
                  <a:rPr lang="en-GB" sz="1000" smtClean="0">
                    <a:solidFill>
                      <a:schemeClr val="bg1"/>
                    </a:solidFill>
                  </a:rPr>
                  <a:t>Framework for SELF-organized network management in virtualized and software defined NETworks</a:t>
                </a:r>
                <a:endParaRPr lang="en-GB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Rounded Rectangle 43"/>
              <p:cNvSpPr/>
              <p:nvPr/>
            </p:nvSpPr>
            <p:spPr>
              <a:xfrm>
                <a:off x="6982554" y="2144286"/>
                <a:ext cx="288032" cy="144016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7270586" y="2071881"/>
                <a:ext cx="149079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smtClean="0"/>
                  <a:t>Network automation</a:t>
                </a:r>
                <a:endParaRPr lang="en-GB" sz="1200" dirty="0"/>
              </a:p>
            </p:txBody>
          </p:sp>
        </p:grpSp>
        <p:pic>
          <p:nvPicPr>
            <p:cNvPr id="2091" name="Picture 43" descr="Selfnet_logo_big_720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9228" y="1910829"/>
              <a:ext cx="500062" cy="150019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93" name="Picture 45" descr="Cognet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527" y="1897399"/>
              <a:ext cx="549783" cy="163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7" name="Picture 49" descr="logo2-blue-orange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2071" y="2720271"/>
              <a:ext cx="414338" cy="140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4" name="Rectangle 54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55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6" name="Rectangle 56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57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8" name="Rectangle 58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9" name="Rectangle 59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60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2" name="Rectangle 61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66" name="Group 2065"/>
          <p:cNvGrpSpPr/>
          <p:nvPr/>
        </p:nvGrpSpPr>
        <p:grpSpPr>
          <a:xfrm>
            <a:off x="4969181" y="1495817"/>
            <a:ext cx="3748532" cy="4453463"/>
            <a:chOff x="4969181" y="1495817"/>
            <a:chExt cx="3748532" cy="4453463"/>
          </a:xfrm>
        </p:grpSpPr>
        <p:grpSp>
          <p:nvGrpSpPr>
            <p:cNvPr id="8" name="Group 7"/>
            <p:cNvGrpSpPr/>
            <p:nvPr/>
          </p:nvGrpSpPr>
          <p:grpSpPr>
            <a:xfrm>
              <a:off x="4969181" y="1495817"/>
              <a:ext cx="3748532" cy="4453463"/>
              <a:chOff x="4969181" y="1495817"/>
              <a:chExt cx="3748532" cy="4453463"/>
            </a:xfrm>
          </p:grpSpPr>
          <p:sp>
            <p:nvSpPr>
              <p:cNvPr id="36" name="Rounded Rectangle 35"/>
              <p:cNvSpPr/>
              <p:nvPr/>
            </p:nvSpPr>
            <p:spPr>
              <a:xfrm>
                <a:off x="4980298" y="4797910"/>
                <a:ext cx="2736304" cy="64807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5G-Xhaul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Dynamically Reconfigurable Optical-Wireless Backhaul/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Fronthaul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 with Cognitive Control Plane for Small Cells and Cloud-RANs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4969181" y="5445224"/>
                <a:ext cx="2736304" cy="504056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5G-Crosshaul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The 5G Integrated 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fronthaul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/backhaul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6982554" y="1569800"/>
                <a:ext cx="288032" cy="144016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270586" y="1495817"/>
                <a:ext cx="14471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err="1" smtClean="0"/>
                  <a:t>Fronthaul</a:t>
                </a:r>
                <a:r>
                  <a:rPr lang="en-GB" sz="1200" dirty="0" smtClean="0"/>
                  <a:t>/Backhaul</a:t>
                </a:r>
                <a:endParaRPr lang="en-GB" sz="1200" dirty="0"/>
              </a:p>
            </p:txBody>
          </p:sp>
        </p:grpSp>
        <p:pic>
          <p:nvPicPr>
            <p:cNvPr id="2067" name="Picture 19" descr="5G-XHaul - Logo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7241" y="4847131"/>
              <a:ext cx="442913" cy="153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5" name="Picture 67" descr="5G-X-Crosshaul-logo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5487756"/>
              <a:ext cx="628650" cy="159258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2073" name="Group 2072"/>
          <p:cNvGrpSpPr/>
          <p:nvPr/>
        </p:nvGrpSpPr>
        <p:grpSpPr>
          <a:xfrm>
            <a:off x="827584" y="2304405"/>
            <a:ext cx="7925561" cy="2492747"/>
            <a:chOff x="827584" y="2304405"/>
            <a:chExt cx="7925561" cy="2492747"/>
          </a:xfrm>
        </p:grpSpPr>
        <p:grpSp>
          <p:nvGrpSpPr>
            <p:cNvPr id="11" name="Group 10"/>
            <p:cNvGrpSpPr/>
            <p:nvPr/>
          </p:nvGrpSpPr>
          <p:grpSpPr>
            <a:xfrm>
              <a:off x="827584" y="2304405"/>
              <a:ext cx="7925561" cy="2492747"/>
              <a:chOff x="827584" y="2304405"/>
              <a:chExt cx="7925561" cy="2492747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3203848" y="2720794"/>
                <a:ext cx="2088232" cy="636198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err="1">
                    <a:solidFill>
                      <a:schemeClr val="tx1"/>
                    </a:solidFill>
                  </a:rPr>
                  <a:t>VirtuWind</a:t>
                </a:r>
                <a:endParaRPr lang="en-GB" sz="12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Virtual and programmable industrial network prototype deployed in operational Wind park</a:t>
                </a: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5185205" y="2780928"/>
                <a:ext cx="1763817" cy="817354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SONATA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Service Programming and Orchestration for Virtualized Software Networks</a:t>
                </a:r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827584" y="2708920"/>
                <a:ext cx="1296144" cy="936104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100"/>
                  </a:lnSpc>
                </a:pPr>
                <a:endParaRPr lang="en-GB" sz="1200" b="1" dirty="0" smtClean="0">
                  <a:solidFill>
                    <a:schemeClr val="tx1"/>
                  </a:solidFill>
                </a:endParaRPr>
              </a:p>
              <a:p>
                <a:pPr algn="ctr">
                  <a:lnSpc>
                    <a:spcPts val="1100"/>
                  </a:lnSpc>
                </a:pPr>
                <a:r>
                  <a:rPr lang="en-GB" sz="1200" b="1" dirty="0" smtClean="0">
                    <a:solidFill>
                      <a:schemeClr val="tx1"/>
                    </a:solidFill>
                  </a:rPr>
                  <a:t>SUPERFLUIDITY</a:t>
                </a:r>
              </a:p>
              <a:p>
                <a:pPr algn="ctr">
                  <a:lnSpc>
                    <a:spcPts val="1100"/>
                  </a:lnSpc>
                </a:pPr>
                <a:r>
                  <a:rPr lang="en-GB" sz="1000" dirty="0" err="1" smtClean="0">
                    <a:solidFill>
                      <a:schemeClr val="tx1"/>
                    </a:solidFill>
                  </a:rPr>
                  <a:t>Superfluidity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: a super-fluid, cloud-native, converged edge system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5520737" y="4293096"/>
                <a:ext cx="1944216" cy="504056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SESAME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Small 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cEllS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coordinAtion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 for Multi-tenancy and Edge services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ounded Rectangle 42"/>
              <p:cNvSpPr/>
              <p:nvPr/>
            </p:nvSpPr>
            <p:spPr>
              <a:xfrm>
                <a:off x="6982554" y="2410703"/>
                <a:ext cx="288032" cy="144016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7284153" y="2304405"/>
                <a:ext cx="1468992" cy="3744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100"/>
                  </a:lnSpc>
                </a:pPr>
                <a:r>
                  <a:rPr lang="en-GB" sz="1200" dirty="0"/>
                  <a:t>SDN, NFV, Cloud </a:t>
                </a:r>
                <a:r>
                  <a:rPr lang="en-GB" sz="1200" dirty="0" smtClean="0"/>
                  <a:t>and</a:t>
                </a:r>
              </a:p>
              <a:p>
                <a:pPr>
                  <a:lnSpc>
                    <a:spcPts val="1100"/>
                  </a:lnSpc>
                </a:pPr>
                <a:r>
                  <a:rPr lang="en-GB" sz="1200" dirty="0" smtClean="0"/>
                  <a:t>Virtualisation</a:t>
                </a:r>
                <a:endParaRPr lang="en-GB" sz="1200" dirty="0"/>
              </a:p>
            </p:txBody>
          </p:sp>
        </p:grpSp>
        <p:pic>
          <p:nvPicPr>
            <p:cNvPr id="2089" name="Picture 41" descr="SESAME LOGO">
              <a:hlinkClick r:id="rId19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4345" y="4338004"/>
              <a:ext cx="614363" cy="11878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95" name="Picture 47" descr="virtuwind-large">
              <a:hlinkClick r:id="rId21"/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740819"/>
              <a:ext cx="485775" cy="1910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111" name="Picture 63" descr="SONATA new">
              <a:hlinkClick r:id="rId23"/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9288" y="2831192"/>
              <a:ext cx="528638" cy="14449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113" name="Picture 65" descr="Superfluidity logo">
              <a:hlinkClick r:id="rId25"/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172" y="2742643"/>
              <a:ext cx="528638" cy="123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64" name="Group 2063"/>
          <p:cNvGrpSpPr/>
          <p:nvPr/>
        </p:nvGrpSpPr>
        <p:grpSpPr>
          <a:xfrm>
            <a:off x="765358" y="1196752"/>
            <a:ext cx="7979678" cy="5040560"/>
            <a:chOff x="765358" y="1196752"/>
            <a:chExt cx="7979678" cy="5040560"/>
          </a:xfrm>
        </p:grpSpPr>
        <p:grpSp>
          <p:nvGrpSpPr>
            <p:cNvPr id="2" name="Group 1"/>
            <p:cNvGrpSpPr/>
            <p:nvPr/>
          </p:nvGrpSpPr>
          <p:grpSpPr>
            <a:xfrm>
              <a:off x="765358" y="1196752"/>
              <a:ext cx="7979678" cy="5040560"/>
              <a:chOff x="1906946" y="1196752"/>
              <a:chExt cx="7979678" cy="5040560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6444208" y="3644266"/>
                <a:ext cx="2016224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smtClean="0">
                    <a:solidFill>
                      <a:schemeClr val="tx1"/>
                    </a:solidFill>
                  </a:rPr>
                  <a:t>5G-Norma</a:t>
                </a:r>
              </a:p>
              <a:p>
                <a:pPr algn="ctr"/>
                <a:r>
                  <a:rPr lang="en-GB" sz="1100" smtClean="0">
                    <a:solidFill>
                      <a:schemeClr val="tx1"/>
                    </a:solidFill>
                  </a:rPr>
                  <a:t>5G NOvel Radio Multiservice adaptive network Architecture</a:t>
                </a:r>
                <a:endParaRPr lang="en-GB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1906946" y="4005064"/>
                <a:ext cx="2232248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METIS-II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Mobile and wireless communications Enablers for Twenty-twenty (2020) Information Society-II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4079818" y="3645024"/>
                <a:ext cx="2364389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COHERENT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Coordinated control and spectrum management for 5G heterogeneous radio access networks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4067945" y="4293096"/>
                <a:ext cx="2376263" cy="576064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SPEED-5G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quality of Service Provision and capacity Expansion through Extended-DSA for 5G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1918063" y="5733256"/>
                <a:ext cx="3096344" cy="504056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err="1" smtClean="0">
                    <a:solidFill>
                      <a:schemeClr val="tx1"/>
                    </a:solidFill>
                  </a:rPr>
                  <a:t>mmMAGIC</a:t>
                </a:r>
                <a:endParaRPr lang="en-GB" sz="1200" b="1" dirty="0" smtClean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Millimetre-Wave Based Mobile Radio Access Network for Fifth Generation Integrated Communications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Rounded Rectangle 38"/>
              <p:cNvSpPr/>
              <p:nvPr/>
            </p:nvSpPr>
            <p:spPr>
              <a:xfrm>
                <a:off x="8124142" y="1279119"/>
                <a:ext cx="288032" cy="144016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404039" y="1196752"/>
                <a:ext cx="148258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smtClean="0"/>
                  <a:t>Radio-related cluster</a:t>
                </a:r>
                <a:endParaRPr lang="en-GB" sz="1200" dirty="0"/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1918062" y="4869160"/>
                <a:ext cx="3085985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FANTASTIC-5G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Flexible Air 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iNTerfAce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 for Scalable service delivery 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wiThin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GB" sz="1000" dirty="0" err="1" smtClean="0">
                    <a:solidFill>
                      <a:schemeClr val="tx1"/>
                    </a:solidFill>
                  </a:rPr>
                  <a:t>wIreless</a:t>
                </a:r>
                <a:r>
                  <a:rPr lang="en-GB" sz="1000" dirty="0" smtClean="0">
                    <a:solidFill>
                      <a:schemeClr val="tx1"/>
                    </a:solidFill>
                  </a:rPr>
                  <a:t> Communication networks of the 5th Generation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061" name="Picture 13" descr="norma_ok_1">
              <a:hlinkClick r:id="rId27"/>
            </p:cNvPr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719" y="3687403"/>
              <a:ext cx="286036" cy="22882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63" name="Picture 15" descr="MEETIS-II-retouche">
              <a:hlinkClick r:id="rId29"/>
            </p:cNvPr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28" y="4027828"/>
              <a:ext cx="228600" cy="193548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99" name="Picture 51" descr="FINAL">
              <a:hlinkClick r:id="rId31"/>
            </p:cNvPr>
            <p:cNvPicPr>
              <a:picLocks noChangeAspect="1" noChangeArrowheads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850" y="4901060"/>
              <a:ext cx="500062" cy="1733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1" name="Picture 53" descr="Coherent_logo_v2">
              <a:hlinkClick r:id="rId33"/>
            </p:cNvPr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954" y="3679987"/>
              <a:ext cx="414338" cy="149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7" name="Picture 69" descr="mmMAGIC">
              <a:hlinkClick r:id="rId35"/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745" y="5775788"/>
              <a:ext cx="757238" cy="121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9" name="Picture 71" descr="spped5g-long-470x110px">
              <a:hlinkClick r:id="rId37"/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205" y="4343838"/>
              <a:ext cx="685800" cy="160020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2068" name="Group 2067"/>
          <p:cNvGrpSpPr/>
          <p:nvPr/>
        </p:nvGrpSpPr>
        <p:grpSpPr>
          <a:xfrm>
            <a:off x="3696029" y="1783849"/>
            <a:ext cx="5406149" cy="4441588"/>
            <a:chOff x="3696029" y="1783849"/>
            <a:chExt cx="5406149" cy="4441588"/>
          </a:xfrm>
        </p:grpSpPr>
        <p:grpSp>
          <p:nvGrpSpPr>
            <p:cNvPr id="9" name="Group 8"/>
            <p:cNvGrpSpPr/>
            <p:nvPr/>
          </p:nvGrpSpPr>
          <p:grpSpPr>
            <a:xfrm>
              <a:off x="3696029" y="1783849"/>
              <a:ext cx="5406149" cy="4441588"/>
              <a:chOff x="3696029" y="1783849"/>
              <a:chExt cx="5406149" cy="4441588"/>
            </a:xfrm>
          </p:grpSpPr>
          <p:sp>
            <p:nvSpPr>
              <p:cNvPr id="30" name="Rounded Rectangle 29"/>
              <p:cNvSpPr/>
              <p:nvPr/>
            </p:nvSpPr>
            <p:spPr>
              <a:xfrm>
                <a:off x="3696029" y="5073309"/>
                <a:ext cx="1283512" cy="1152128"/>
              </a:xfrm>
              <a:prstGeom prst="round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Flex5Gware</a:t>
                </a:r>
              </a:p>
              <a:p>
                <a:pPr algn="ctr"/>
                <a:r>
                  <a:rPr lang="en-GB" sz="1000" dirty="0" smtClean="0">
                    <a:solidFill>
                      <a:schemeClr val="tx1"/>
                    </a:solidFill>
                  </a:rPr>
                  <a:t>Flexible and efficient hardware/software platforms for 5G network elements and devices</a:t>
                </a:r>
                <a:endParaRPr lang="en-GB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6982554" y="1856254"/>
                <a:ext cx="288032" cy="144016"/>
              </a:xfrm>
              <a:prstGeom prst="round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7270586" y="1783849"/>
                <a:ext cx="18315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smtClean="0"/>
                  <a:t>Hardware implementation</a:t>
                </a:r>
                <a:endParaRPr lang="en-GB" sz="1200" dirty="0"/>
              </a:p>
            </p:txBody>
          </p:sp>
        </p:grpSp>
        <p:pic>
          <p:nvPicPr>
            <p:cNvPr id="2051" name="Picture 3" descr="Flex5Gware_logo">
              <a:hlinkClick r:id="rId39"/>
            </p:cNvPr>
            <p:cNvPicPr>
              <a:picLocks noChangeAspect="1" noChangeArrowheads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801" y="5247571"/>
              <a:ext cx="286036" cy="242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5178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57D5-21A3-4FB2-AB80-9404183B7CCC}" type="datetime1">
              <a:rPr lang="en-GB" smtClean="0"/>
              <a:pPr/>
              <a:t>30/06/2016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60799" y="6398274"/>
            <a:ext cx="2133600" cy="365125"/>
          </a:xfrm>
        </p:spPr>
        <p:txBody>
          <a:bodyPr/>
          <a:lstStyle/>
          <a:p>
            <a:fld id="{07403425-B7E0-46C9-8668-1D222311AF4A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600" dirty="0" smtClean="0"/>
              <a:t>Working Groups</a:t>
            </a:r>
            <a:endParaRPr lang="en-GB" sz="26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1377505" y="1208182"/>
            <a:ext cx="7270839" cy="4568047"/>
            <a:chOff x="1377505" y="1208182"/>
            <a:chExt cx="7270839" cy="4568047"/>
          </a:xfrm>
        </p:grpSpPr>
        <p:sp>
          <p:nvSpPr>
            <p:cNvPr id="8" name="Rectangle à coins arrondis 7"/>
            <p:cNvSpPr/>
            <p:nvPr/>
          </p:nvSpPr>
          <p:spPr>
            <a:xfrm>
              <a:off x="1377505" y="2499925"/>
              <a:ext cx="2160000" cy="10800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 smtClean="0"/>
                <a:t>Architecture</a:t>
              </a:r>
            </a:p>
          </p:txBody>
        </p:sp>
        <p:sp>
          <p:nvSpPr>
            <p:cNvPr id="9" name="Rectangle à coins arrondis 8"/>
            <p:cNvSpPr/>
            <p:nvPr/>
          </p:nvSpPr>
          <p:spPr>
            <a:xfrm>
              <a:off x="3924168" y="2499925"/>
              <a:ext cx="2160000" cy="10800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 smtClean="0"/>
                <a:t>Use cases and performance evaluation models</a:t>
              </a:r>
              <a:endParaRPr lang="en-GB" sz="1400" dirty="0"/>
            </a:p>
          </p:txBody>
        </p:sp>
        <p:sp>
          <p:nvSpPr>
            <p:cNvPr id="10" name="Rectangle à coins arrondis 9"/>
            <p:cNvSpPr/>
            <p:nvPr/>
          </p:nvSpPr>
          <p:spPr>
            <a:xfrm>
              <a:off x="6455936" y="2499925"/>
              <a:ext cx="2160000" cy="10800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 smtClean="0"/>
                <a:t>Software Networks</a:t>
              </a:r>
            </a:p>
            <a:p>
              <a:pPr algn="ctr"/>
              <a:r>
                <a:rPr lang="en-GB" sz="1400" dirty="0" smtClean="0"/>
                <a:t>(SDN and NFV)</a:t>
              </a:r>
              <a:endParaRPr lang="en-GB" sz="1400" dirty="0"/>
            </a:p>
          </p:txBody>
        </p:sp>
        <p:sp>
          <p:nvSpPr>
            <p:cNvPr id="35" name="Rounded Rectangle 13"/>
            <p:cNvSpPr/>
            <p:nvPr/>
          </p:nvSpPr>
          <p:spPr>
            <a:xfrm>
              <a:off x="6455936" y="1211604"/>
              <a:ext cx="2160000" cy="108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Vision and Societal Challenges</a:t>
              </a:r>
            </a:p>
          </p:txBody>
        </p:sp>
        <p:sp>
          <p:nvSpPr>
            <p:cNvPr id="33" name="Rounded Rectangle 14"/>
            <p:cNvSpPr/>
            <p:nvPr/>
          </p:nvSpPr>
          <p:spPr>
            <a:xfrm>
              <a:off x="1377505" y="1211604"/>
              <a:ext cx="2160000" cy="108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Pre-standards</a:t>
              </a:r>
            </a:p>
          </p:txBody>
        </p:sp>
        <p:sp>
          <p:nvSpPr>
            <p:cNvPr id="31" name="Rounded Rectangle 15"/>
            <p:cNvSpPr/>
            <p:nvPr/>
          </p:nvSpPr>
          <p:spPr>
            <a:xfrm>
              <a:off x="5397209" y="5056229"/>
              <a:ext cx="2160000" cy="72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SME support</a:t>
              </a:r>
            </a:p>
          </p:txBody>
        </p:sp>
        <p:sp>
          <p:nvSpPr>
            <p:cNvPr id="29" name="Rounded Rectangle 16"/>
            <p:cNvSpPr/>
            <p:nvPr/>
          </p:nvSpPr>
          <p:spPr>
            <a:xfrm>
              <a:off x="3924168" y="1211604"/>
              <a:ext cx="2160000" cy="108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Spectrum</a:t>
              </a:r>
            </a:p>
          </p:txBody>
        </p:sp>
        <p:sp>
          <p:nvSpPr>
            <p:cNvPr id="27" name="Rounded Rectangle 18"/>
            <p:cNvSpPr/>
            <p:nvPr/>
          </p:nvSpPr>
          <p:spPr>
            <a:xfrm>
              <a:off x="2242440" y="5056229"/>
              <a:ext cx="2160000" cy="72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Activity Community building and Public Relations</a:t>
              </a:r>
            </a:p>
          </p:txBody>
        </p:sp>
        <p:sp>
          <p:nvSpPr>
            <p:cNvPr id="25" name="Rounded Rectangle 19"/>
            <p:cNvSpPr/>
            <p:nvPr/>
          </p:nvSpPr>
          <p:spPr>
            <a:xfrm>
              <a:off x="3924168" y="3838333"/>
              <a:ext cx="2160000" cy="108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Activity 5G International cooperation</a:t>
              </a:r>
            </a:p>
          </p:txBody>
        </p:sp>
        <p:sp>
          <p:nvSpPr>
            <p:cNvPr id="23" name="Rounded Rectangle 20"/>
            <p:cNvSpPr/>
            <p:nvPr/>
          </p:nvSpPr>
          <p:spPr>
            <a:xfrm>
              <a:off x="1377505" y="3838333"/>
              <a:ext cx="2160000" cy="1080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Activity 5G PPP Contractual Arrangement, KPIs </a:t>
              </a:r>
            </a:p>
          </p:txBody>
        </p:sp>
        <p:pic>
          <p:nvPicPr>
            <p:cNvPr id="40" name="그림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4932724" y="4565273"/>
              <a:ext cx="935420" cy="324000"/>
            </a:xfrm>
            <a:prstGeom prst="rect">
              <a:avLst/>
            </a:prstGeom>
            <a:noFill/>
          </p:spPr>
        </p:pic>
        <p:pic>
          <p:nvPicPr>
            <p:cNvPr id="41" name="図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30689" y="3872623"/>
              <a:ext cx="781316" cy="3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그림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6185" y="3861193"/>
              <a:ext cx="1073032" cy="288000"/>
            </a:xfrm>
            <a:prstGeom prst="rect">
              <a:avLst/>
            </a:prstGeom>
          </p:spPr>
        </p:pic>
        <p:pic>
          <p:nvPicPr>
            <p:cNvPr id="43" name="Picture 2" descr="4G Americas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55088" y="4589811"/>
              <a:ext cx="673580" cy="324000"/>
            </a:xfrm>
            <a:prstGeom prst="rect">
              <a:avLst/>
            </a:prstGeom>
            <a:noFill/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60032" y="1223033"/>
              <a:ext cx="356623" cy="356623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4812" y="1239725"/>
              <a:ext cx="595556" cy="346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900" y="1239725"/>
              <a:ext cx="452932" cy="311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227796"/>
              <a:ext cx="467937" cy="311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8524" y="2041865"/>
              <a:ext cx="433387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2027577"/>
              <a:ext cx="414338" cy="257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0962" y="1208182"/>
              <a:ext cx="583406" cy="2880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6840" y="1942076"/>
              <a:ext cx="499660" cy="337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6457" y="1231327"/>
              <a:ext cx="623975" cy="256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2525820"/>
              <a:ext cx="1073734" cy="27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4445" y="3172511"/>
              <a:ext cx="660253" cy="4176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9" name="Rectangle à coins arrondis 58"/>
            <p:cNvSpPr/>
            <p:nvPr/>
          </p:nvSpPr>
          <p:spPr>
            <a:xfrm>
              <a:off x="6488344" y="3832133"/>
              <a:ext cx="2160000" cy="10800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 smtClean="0"/>
                <a:t>Network Management, </a:t>
              </a:r>
              <a:r>
                <a:rPr lang="en-GB" sz="1400" b="1" dirty="0" err="1" smtClean="0"/>
                <a:t>QoS</a:t>
              </a:r>
              <a:r>
                <a:rPr lang="en-GB" sz="1400" b="1" dirty="0" smtClean="0"/>
                <a:t> and Security</a:t>
              </a:r>
              <a:endParaRPr lang="en-GB" sz="1400" b="1" dirty="0"/>
            </a:p>
          </p:txBody>
        </p:sp>
        <p:pic>
          <p:nvPicPr>
            <p:cNvPr id="60" name="Picture 4" descr="C:\Users\S227553\Pictures\logo_opendaylight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0799" y="3308496"/>
              <a:ext cx="748836" cy="247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5" descr="C:\Users\S227553\Pictures\logo_OPNFV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9158" y="2539265"/>
              <a:ext cx="1033556" cy="243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7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236" y="3300886"/>
              <a:ext cx="870105" cy="255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Source: 5G Infrastructure Association.</a:t>
            </a:r>
            <a:endParaRPr lang="en-GB" sz="10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210594" y="5887812"/>
            <a:ext cx="6336704" cy="611112"/>
            <a:chOff x="3203848" y="5853522"/>
            <a:chExt cx="6336704" cy="611112"/>
          </a:xfrm>
        </p:grpSpPr>
        <p:sp>
          <p:nvSpPr>
            <p:cNvPr id="37" name="Rounded Rectangle 15"/>
            <p:cNvSpPr/>
            <p:nvPr/>
          </p:nvSpPr>
          <p:spPr>
            <a:xfrm>
              <a:off x="3203848" y="5911594"/>
              <a:ext cx="540000" cy="216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8" name="Rectangle à coins arrondis 58"/>
            <p:cNvSpPr/>
            <p:nvPr/>
          </p:nvSpPr>
          <p:spPr>
            <a:xfrm>
              <a:off x="3203848" y="6203054"/>
              <a:ext cx="540000" cy="2160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838852" y="5853522"/>
              <a:ext cx="49816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02060"/>
                  </a:solidFill>
                </a:rPr>
                <a:t>Policy oriented Working Group under responsibility of Association</a:t>
              </a:r>
              <a:endParaRPr lang="en-GB" sz="1400" dirty="0">
                <a:solidFill>
                  <a:srgbClr val="00206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839952" y="6156857"/>
              <a:ext cx="5700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02060"/>
                  </a:solidFill>
                </a:rPr>
                <a:t>Technology oriented Working Group under responsibility of 5G PPP projects</a:t>
              </a:r>
              <a:endParaRPr lang="en-GB" sz="140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893700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 smtClean="0">
                <a:solidFill>
                  <a:srgbClr val="002060"/>
                </a:solidFill>
              </a:rPr>
              <a:t>5G – A driver for industrial and societal changes</a:t>
            </a:r>
            <a:br>
              <a:rPr lang="en-GB" sz="2600" noProof="1" smtClean="0">
                <a:solidFill>
                  <a:srgbClr val="002060"/>
                </a:solidFill>
              </a:rPr>
            </a:br>
            <a:r>
              <a:rPr lang="en-GB" sz="2600" noProof="1" smtClean="0">
                <a:solidFill>
                  <a:srgbClr val="002060"/>
                </a:solidFill>
              </a:rPr>
              <a:t>(5G PPP)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30/06/2016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8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3BAD7C-254B-4E94-9BA8-FDC282365B5B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722" y="1412776"/>
            <a:ext cx="7663243" cy="4423124"/>
          </a:xfrm>
          <a:prstGeom prst="rect">
            <a:avLst/>
          </a:prstGeom>
        </p:spPr>
      </p:pic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1434901" y="6157212"/>
            <a:ext cx="6881515" cy="38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890" tIns="38945" rIns="77890" bIns="38945">
            <a:spAutoFit/>
          </a:bodyPr>
          <a:lstStyle/>
          <a:p>
            <a:pPr marL="444500" indent="-444500"/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Source:	5G Infrastructure Association: 5G Empowering vertical industries. White Paper, 2016, </a:t>
            </a:r>
            <a:r>
              <a:rPr lang="en-US" sz="1000" u="sng" dirty="0">
                <a:hlinkClick r:id="rId3"/>
              </a:rPr>
              <a:t>https://5g-ppp.eu/wp-content/uploads/2016/02/BROCHURE_5PPP_BAT2_PL.pdf</a:t>
            </a:r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.</a:t>
            </a:r>
            <a:endParaRPr lang="en-GB" sz="10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791332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9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 smtClean="0">
                <a:solidFill>
                  <a:srgbClr val="002060"/>
                </a:solidFill>
              </a:rPr>
              <a:t>5G PPP Vision and Requirements </a:t>
            </a:r>
            <a:br>
              <a:rPr lang="en-GB" sz="2600" noProof="1" smtClean="0">
                <a:solidFill>
                  <a:srgbClr val="002060"/>
                </a:solidFill>
              </a:rPr>
            </a:br>
            <a:r>
              <a:rPr lang="en-US" sz="2600" noProof="1" smtClean="0">
                <a:solidFill>
                  <a:srgbClr val="002060"/>
                </a:solidFill>
              </a:rPr>
              <a:t>5G roadmap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5471257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Source: 5G Infrastructure Association: </a:t>
            </a:r>
            <a:r>
              <a:rPr lang="en-GB" sz="1000" dirty="0">
                <a:solidFill>
                  <a:srgbClr val="002060"/>
                </a:solidFill>
              </a:rPr>
              <a:t>5G Empowering vertical industries</a:t>
            </a:r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 White Paper, February 2016.</a:t>
            </a:r>
            <a:endParaRPr lang="en-GB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30/06/2016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44" y="1253844"/>
            <a:ext cx="7714506" cy="483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5019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593" y="3917036"/>
            <a:ext cx="316190" cy="31619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cxnSp>
        <p:nvCxnSpPr>
          <p:cNvPr id="74" name="Straight Connector 73"/>
          <p:cNvCxnSpPr/>
          <p:nvPr/>
        </p:nvCxnSpPr>
        <p:spPr>
          <a:xfrm>
            <a:off x="8964488" y="548680"/>
            <a:ext cx="0" cy="5976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3917036"/>
            <a:ext cx="316190" cy="31619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105"/>
          <p:cNvGrpSpPr/>
          <p:nvPr/>
        </p:nvGrpSpPr>
        <p:grpSpPr>
          <a:xfrm>
            <a:off x="5868144" y="2401143"/>
            <a:ext cx="3312000" cy="3116089"/>
            <a:chOff x="5868144" y="2060848"/>
            <a:chExt cx="3312000" cy="3116089"/>
          </a:xfrm>
        </p:grpSpPr>
        <p:sp>
          <p:nvSpPr>
            <p:cNvPr id="8217" name="Line 90"/>
            <p:cNvSpPr>
              <a:spLocks noChangeShapeType="1"/>
            </p:cNvSpPr>
            <p:nvPr/>
          </p:nvSpPr>
          <p:spPr bwMode="auto">
            <a:xfrm>
              <a:off x="7092280" y="2060848"/>
              <a:ext cx="504056" cy="2808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212" name="Line 109"/>
            <p:cNvSpPr>
              <a:spLocks noChangeShapeType="1"/>
            </p:cNvSpPr>
            <p:nvPr/>
          </p:nvSpPr>
          <p:spPr bwMode="auto">
            <a:xfrm>
              <a:off x="7164288" y="3861049"/>
              <a:ext cx="144016" cy="1008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213" name="Line 108"/>
            <p:cNvSpPr>
              <a:spLocks noChangeShapeType="1"/>
            </p:cNvSpPr>
            <p:nvPr/>
          </p:nvSpPr>
          <p:spPr bwMode="auto">
            <a:xfrm>
              <a:off x="6228184" y="2996952"/>
              <a:ext cx="288032" cy="18722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91" name="AutoShape 75"/>
            <p:cNvSpPr>
              <a:spLocks noChangeArrowheads="1"/>
            </p:cNvSpPr>
            <p:nvPr/>
          </p:nvSpPr>
          <p:spPr bwMode="auto">
            <a:xfrm>
              <a:off x="5868144" y="4869160"/>
              <a:ext cx="3312000" cy="287338"/>
            </a:xfrm>
            <a:prstGeom prst="homePlate">
              <a:avLst>
                <a:gd name="adj" fmla="val 200414"/>
              </a:avLst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 sz="1400">
                <a:solidFill>
                  <a:schemeClr val="tx1"/>
                </a:solidFill>
              </a:endParaRPr>
            </a:p>
          </p:txBody>
        </p:sp>
        <p:sp>
          <p:nvSpPr>
            <p:cNvPr id="8218" name="Text Box 91"/>
            <p:cNvSpPr txBox="1">
              <a:spLocks noChangeArrowheads="1"/>
            </p:cNvSpPr>
            <p:nvPr/>
          </p:nvSpPr>
          <p:spPr bwMode="auto">
            <a:xfrm>
              <a:off x="5868144" y="4869160"/>
              <a:ext cx="285308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400" dirty="0" smtClean="0">
                  <a:solidFill>
                    <a:schemeClr val="tx1"/>
                  </a:solidFill>
                </a:rPr>
                <a:t>Prototype and product development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107"/>
          <p:cNvGrpSpPr/>
          <p:nvPr/>
        </p:nvGrpSpPr>
        <p:grpSpPr>
          <a:xfrm>
            <a:off x="5364087" y="1825079"/>
            <a:ext cx="3312000" cy="3108219"/>
            <a:chOff x="5364087" y="1484784"/>
            <a:chExt cx="3312000" cy="3108219"/>
          </a:xfrm>
        </p:grpSpPr>
        <p:sp>
          <p:nvSpPr>
            <p:cNvPr id="8216" name="Line 89"/>
            <p:cNvSpPr>
              <a:spLocks noChangeShapeType="1"/>
            </p:cNvSpPr>
            <p:nvPr/>
          </p:nvSpPr>
          <p:spPr bwMode="auto">
            <a:xfrm>
              <a:off x="5364088" y="1484784"/>
              <a:ext cx="504502" cy="28083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101" name="Line 89"/>
            <p:cNvSpPr>
              <a:spLocks noChangeShapeType="1"/>
            </p:cNvSpPr>
            <p:nvPr/>
          </p:nvSpPr>
          <p:spPr bwMode="auto">
            <a:xfrm>
              <a:off x="6155730" y="1484784"/>
              <a:ext cx="504502" cy="28083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102" name="Line 89"/>
            <p:cNvSpPr>
              <a:spLocks noChangeShapeType="1"/>
            </p:cNvSpPr>
            <p:nvPr/>
          </p:nvSpPr>
          <p:spPr bwMode="auto">
            <a:xfrm>
              <a:off x="7523882" y="1484784"/>
              <a:ext cx="504502" cy="28083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grpSp>
          <p:nvGrpSpPr>
            <p:cNvPr id="4" name="Group 106"/>
            <p:cNvGrpSpPr/>
            <p:nvPr/>
          </p:nvGrpSpPr>
          <p:grpSpPr>
            <a:xfrm>
              <a:off x="5364087" y="4285226"/>
              <a:ext cx="3312000" cy="307777"/>
              <a:chOff x="5364087" y="4285226"/>
              <a:chExt cx="3312000" cy="307777"/>
            </a:xfrm>
          </p:grpSpPr>
          <p:sp>
            <p:nvSpPr>
              <p:cNvPr id="8219" name="AutoShape 75"/>
              <p:cNvSpPr>
                <a:spLocks noChangeArrowheads="1"/>
              </p:cNvSpPr>
              <p:nvPr/>
            </p:nvSpPr>
            <p:spPr bwMode="auto">
              <a:xfrm>
                <a:off x="5364087" y="4293096"/>
                <a:ext cx="3312000" cy="287338"/>
              </a:xfrm>
              <a:prstGeom prst="homePlate">
                <a:avLst>
                  <a:gd name="adj" fmla="val 200414"/>
                </a:avLst>
              </a:prstGeom>
              <a:solidFill>
                <a:srgbClr val="66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8245" name="Text Box 57"/>
              <p:cNvSpPr txBox="1">
                <a:spLocks noChangeArrowheads="1"/>
              </p:cNvSpPr>
              <p:nvPr/>
            </p:nvSpPr>
            <p:spPr bwMode="auto">
              <a:xfrm>
                <a:off x="5580112" y="4285226"/>
                <a:ext cx="56464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GB" sz="1400" dirty="0" smtClean="0">
                    <a:solidFill>
                      <a:schemeClr val="tx1"/>
                    </a:solidFill>
                  </a:rPr>
                  <a:t>Trials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" name="Group 109"/>
          <p:cNvGrpSpPr/>
          <p:nvPr/>
        </p:nvGrpSpPr>
        <p:grpSpPr>
          <a:xfrm>
            <a:off x="4618936" y="1717744"/>
            <a:ext cx="2904634" cy="2486203"/>
            <a:chOff x="4618936" y="1377449"/>
            <a:chExt cx="2904634" cy="2486203"/>
          </a:xfrm>
        </p:grpSpPr>
        <p:sp>
          <p:nvSpPr>
            <p:cNvPr id="88" name="Line 85"/>
            <p:cNvSpPr>
              <a:spLocks noChangeShapeType="1"/>
            </p:cNvSpPr>
            <p:nvPr/>
          </p:nvSpPr>
          <p:spPr bwMode="auto">
            <a:xfrm>
              <a:off x="5148064" y="1377449"/>
              <a:ext cx="72901" cy="21955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4" name="Line 85"/>
            <p:cNvSpPr>
              <a:spLocks noChangeShapeType="1"/>
            </p:cNvSpPr>
            <p:nvPr/>
          </p:nvSpPr>
          <p:spPr bwMode="auto">
            <a:xfrm>
              <a:off x="6011267" y="1377449"/>
              <a:ext cx="72901" cy="21955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grpSp>
          <p:nvGrpSpPr>
            <p:cNvPr id="6" name="Group 108"/>
            <p:cNvGrpSpPr/>
            <p:nvPr/>
          </p:nvGrpSpPr>
          <p:grpSpPr>
            <a:xfrm>
              <a:off x="4618936" y="3555875"/>
              <a:ext cx="2904634" cy="307777"/>
              <a:chOff x="4618936" y="3555875"/>
              <a:chExt cx="2904634" cy="307777"/>
            </a:xfrm>
          </p:grpSpPr>
          <p:sp>
            <p:nvSpPr>
              <p:cNvPr id="8237" name="AutoShape 47"/>
              <p:cNvSpPr>
                <a:spLocks noChangeArrowheads="1"/>
              </p:cNvSpPr>
              <p:nvPr/>
            </p:nvSpPr>
            <p:spPr bwMode="auto">
              <a:xfrm>
                <a:off x="4618936" y="3573338"/>
                <a:ext cx="2412000" cy="287338"/>
              </a:xfrm>
              <a:prstGeom prst="homePlate">
                <a:avLst>
                  <a:gd name="adj" fmla="val 26933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8238" name="Text Box 69"/>
              <p:cNvSpPr txBox="1">
                <a:spLocks noChangeArrowheads="1"/>
              </p:cNvSpPr>
              <p:nvPr/>
            </p:nvSpPr>
            <p:spPr bwMode="auto">
              <a:xfrm>
                <a:off x="4643250" y="3555875"/>
                <a:ext cx="288032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GB" sz="1400" dirty="0" smtClean="0"/>
                  <a:t>WRC</a:t>
                </a:r>
                <a:r>
                  <a:rPr lang="en-GB" sz="1400" dirty="0" smtClean="0">
                    <a:solidFill>
                      <a:schemeClr val="tx1"/>
                    </a:solidFill>
                  </a:rPr>
                  <a:t> preparatory process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" name="Group 113"/>
          <p:cNvGrpSpPr/>
          <p:nvPr/>
        </p:nvGrpSpPr>
        <p:grpSpPr>
          <a:xfrm>
            <a:off x="1175749" y="1465039"/>
            <a:ext cx="3791995" cy="2375570"/>
            <a:chOff x="1175749" y="1124744"/>
            <a:chExt cx="3791995" cy="2375570"/>
          </a:xfrm>
        </p:grpSpPr>
        <p:sp>
          <p:nvSpPr>
            <p:cNvPr id="115" name="Line 85"/>
            <p:cNvSpPr>
              <a:spLocks noChangeShapeType="1"/>
            </p:cNvSpPr>
            <p:nvPr/>
          </p:nvSpPr>
          <p:spPr bwMode="auto">
            <a:xfrm>
              <a:off x="4211960" y="1124744"/>
              <a:ext cx="72901" cy="20990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116" name="Text Box 86"/>
            <p:cNvSpPr txBox="1">
              <a:spLocks noChangeArrowheads="1"/>
            </p:cNvSpPr>
            <p:nvPr/>
          </p:nvSpPr>
          <p:spPr bwMode="auto">
            <a:xfrm>
              <a:off x="1175749" y="1668463"/>
              <a:ext cx="1500860" cy="83099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200" dirty="0" smtClean="0">
                  <a:solidFill>
                    <a:schemeClr val="tx1"/>
                  </a:solidFill>
                </a:rPr>
                <a:t>Results from FP7</a:t>
              </a:r>
            </a:p>
            <a:p>
              <a:pPr eaLnBrk="0" hangingPunct="0"/>
              <a:r>
                <a:rPr lang="en-GB" sz="1200" dirty="0" smtClean="0">
                  <a:solidFill>
                    <a:schemeClr val="tx1"/>
                  </a:solidFill>
                </a:rPr>
                <a:t>Projects c</a:t>
              </a:r>
              <a:r>
                <a:rPr lang="en-GB" sz="1200" dirty="0" smtClean="0"/>
                <a:t>ontributed</a:t>
              </a:r>
            </a:p>
            <a:p>
              <a:pPr eaLnBrk="0" hangingPunct="0"/>
              <a:r>
                <a:rPr lang="en-GB" sz="1200" dirty="0" smtClean="0"/>
                <a:t>to ITU-R o</a:t>
              </a:r>
              <a:r>
                <a:rPr lang="en-GB" sz="1200" dirty="0" smtClean="0">
                  <a:solidFill>
                    <a:schemeClr val="tx1"/>
                  </a:solidFill>
                </a:rPr>
                <a:t>n 5G vision</a:t>
              </a:r>
            </a:p>
            <a:p>
              <a:pPr eaLnBrk="0" hangingPunct="0"/>
              <a:r>
                <a:rPr lang="en-GB" sz="1200" dirty="0" smtClean="0"/>
                <a:t>a</a:t>
              </a:r>
              <a:r>
                <a:rPr lang="en-GB" sz="1200" dirty="0" smtClean="0">
                  <a:solidFill>
                    <a:schemeClr val="tx1"/>
                  </a:solidFill>
                </a:rPr>
                <a:t>nd</a:t>
              </a:r>
              <a:r>
                <a:rPr lang="en-GB" sz="1200" dirty="0" smtClean="0"/>
                <a:t> </a:t>
              </a:r>
              <a:r>
                <a:rPr lang="en-GB" sz="1200" dirty="0" smtClean="0">
                  <a:solidFill>
                    <a:schemeClr val="tx1"/>
                  </a:solidFill>
                </a:rPr>
                <a:t>requirements</a:t>
              </a:r>
            </a:p>
          </p:txBody>
        </p:sp>
        <p:sp>
          <p:nvSpPr>
            <p:cNvPr id="117" name="Line 85"/>
            <p:cNvSpPr>
              <a:spLocks noChangeShapeType="1"/>
            </p:cNvSpPr>
            <p:nvPr/>
          </p:nvSpPr>
          <p:spPr bwMode="auto">
            <a:xfrm>
              <a:off x="2627784" y="1124744"/>
              <a:ext cx="72901" cy="20990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118" name="AutoShape 50"/>
            <p:cNvSpPr>
              <a:spLocks noChangeArrowheads="1"/>
            </p:cNvSpPr>
            <p:nvPr/>
          </p:nvSpPr>
          <p:spPr bwMode="auto">
            <a:xfrm>
              <a:off x="2267744" y="3212976"/>
              <a:ext cx="2700000" cy="287338"/>
            </a:xfrm>
            <a:prstGeom prst="homePlate">
              <a:avLst>
                <a:gd name="adj" fmla="val 156630"/>
              </a:avLst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 sz="1400">
                <a:solidFill>
                  <a:schemeClr val="tx1"/>
                </a:solidFill>
              </a:endParaRPr>
            </a:p>
          </p:txBody>
        </p:sp>
        <p:sp>
          <p:nvSpPr>
            <p:cNvPr id="119" name="Text Box 51"/>
            <p:cNvSpPr txBox="1">
              <a:spLocks noChangeArrowheads="1"/>
            </p:cNvSpPr>
            <p:nvPr/>
          </p:nvSpPr>
          <p:spPr bwMode="auto">
            <a:xfrm>
              <a:off x="2195736" y="3257089"/>
              <a:ext cx="2720745" cy="233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1100"/>
                </a:lnSpc>
              </a:pPr>
              <a:r>
                <a:rPr lang="en-GB" sz="1400" dirty="0">
                  <a:solidFill>
                    <a:schemeClr val="tx1"/>
                  </a:solidFill>
                </a:rPr>
                <a:t>ITU-R </a:t>
              </a:r>
              <a:r>
                <a:rPr lang="en-GB" sz="1400" dirty="0" smtClean="0">
                  <a:solidFill>
                    <a:schemeClr val="tx1"/>
                  </a:solidFill>
                </a:rPr>
                <a:t>Vision and Recommendation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110"/>
          <p:cNvGrpSpPr/>
          <p:nvPr/>
        </p:nvGrpSpPr>
        <p:grpSpPr>
          <a:xfrm>
            <a:off x="2915816" y="1681063"/>
            <a:ext cx="5915624" cy="1656184"/>
            <a:chOff x="2915816" y="1340768"/>
            <a:chExt cx="5915624" cy="1656184"/>
          </a:xfrm>
        </p:grpSpPr>
        <p:sp>
          <p:nvSpPr>
            <p:cNvPr id="8225" name="Line 85"/>
            <p:cNvSpPr>
              <a:spLocks noChangeShapeType="1"/>
            </p:cNvSpPr>
            <p:nvPr/>
          </p:nvSpPr>
          <p:spPr bwMode="auto">
            <a:xfrm>
              <a:off x="4644009" y="1364519"/>
              <a:ext cx="432048" cy="1344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6372200" y="1340768"/>
              <a:ext cx="432048" cy="1344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auto">
            <a:xfrm>
              <a:off x="7309062" y="1340768"/>
              <a:ext cx="288032" cy="1344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grpSp>
          <p:nvGrpSpPr>
            <p:cNvPr id="9" name="Group 103"/>
            <p:cNvGrpSpPr/>
            <p:nvPr/>
          </p:nvGrpSpPr>
          <p:grpSpPr>
            <a:xfrm>
              <a:off x="2915816" y="2689175"/>
              <a:ext cx="5915624" cy="307777"/>
              <a:chOff x="2915816" y="2689175"/>
              <a:chExt cx="5915624" cy="307777"/>
            </a:xfrm>
          </p:grpSpPr>
          <p:sp>
            <p:nvSpPr>
              <p:cNvPr id="8231" name="AutoShape 71"/>
              <p:cNvSpPr>
                <a:spLocks noChangeArrowheads="1"/>
              </p:cNvSpPr>
              <p:nvPr/>
            </p:nvSpPr>
            <p:spPr bwMode="auto">
              <a:xfrm>
                <a:off x="2963440" y="2708920"/>
                <a:ext cx="5868000" cy="287338"/>
              </a:xfrm>
              <a:prstGeom prst="homePlate">
                <a:avLst>
                  <a:gd name="adj" fmla="val 36712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8232" name="Text Box 73"/>
              <p:cNvSpPr txBox="1">
                <a:spLocks noChangeArrowheads="1"/>
              </p:cNvSpPr>
              <p:nvPr/>
            </p:nvSpPr>
            <p:spPr bwMode="auto">
              <a:xfrm>
                <a:off x="2915816" y="2689175"/>
                <a:ext cx="3413563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GB" sz="1400" dirty="0" smtClean="0"/>
                  <a:t>ONF, Open Daylight, OPNFV, Open Stack, …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" name="Group 111"/>
          <p:cNvGrpSpPr/>
          <p:nvPr/>
        </p:nvGrpSpPr>
        <p:grpSpPr>
          <a:xfrm>
            <a:off x="4269605" y="1784920"/>
            <a:ext cx="1946704" cy="1035638"/>
            <a:chOff x="4269605" y="1444625"/>
            <a:chExt cx="1946704" cy="1035638"/>
          </a:xfrm>
        </p:grpSpPr>
        <p:sp>
          <p:nvSpPr>
            <p:cNvPr id="8224" name="Line 84"/>
            <p:cNvSpPr>
              <a:spLocks noChangeShapeType="1"/>
            </p:cNvSpPr>
            <p:nvPr/>
          </p:nvSpPr>
          <p:spPr bwMode="auto">
            <a:xfrm>
              <a:off x="4269605" y="1444625"/>
              <a:ext cx="374403" cy="7602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1" name="AutoShape 50"/>
            <p:cNvSpPr>
              <a:spLocks noChangeArrowheads="1"/>
            </p:cNvSpPr>
            <p:nvPr/>
          </p:nvSpPr>
          <p:spPr bwMode="auto">
            <a:xfrm>
              <a:off x="4416084" y="2192925"/>
              <a:ext cx="1800225" cy="287338"/>
            </a:xfrm>
            <a:prstGeom prst="homePlate">
              <a:avLst>
                <a:gd name="adj" fmla="val 156630"/>
              </a:avLst>
            </a:pr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GB" sz="1400" smtClean="0">
                  <a:solidFill>
                    <a:schemeClr val="bg1"/>
                  </a:solidFill>
                </a:rPr>
                <a:t>3GPP Study Items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12"/>
          <p:cNvGrpSpPr/>
          <p:nvPr/>
        </p:nvGrpSpPr>
        <p:grpSpPr>
          <a:xfrm>
            <a:off x="5076031" y="1753071"/>
            <a:ext cx="3384401" cy="648072"/>
            <a:chOff x="5076031" y="1412776"/>
            <a:chExt cx="3384401" cy="648072"/>
          </a:xfrm>
        </p:grpSpPr>
        <p:sp>
          <p:nvSpPr>
            <p:cNvPr id="8223" name="Line 83"/>
            <p:cNvSpPr>
              <a:spLocks noChangeShapeType="1"/>
            </p:cNvSpPr>
            <p:nvPr/>
          </p:nvSpPr>
          <p:spPr bwMode="auto">
            <a:xfrm>
              <a:off x="5172572" y="1412776"/>
              <a:ext cx="144016" cy="3600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auto">
            <a:xfrm>
              <a:off x="7740352" y="1412776"/>
              <a:ext cx="72008" cy="3600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3" name="Line 83"/>
            <p:cNvSpPr>
              <a:spLocks noChangeShapeType="1"/>
            </p:cNvSpPr>
            <p:nvPr/>
          </p:nvSpPr>
          <p:spPr bwMode="auto">
            <a:xfrm>
              <a:off x="6228184" y="1412776"/>
              <a:ext cx="72008" cy="3600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2" name="AutoShape 50"/>
            <p:cNvSpPr>
              <a:spLocks noChangeArrowheads="1"/>
            </p:cNvSpPr>
            <p:nvPr/>
          </p:nvSpPr>
          <p:spPr bwMode="auto">
            <a:xfrm>
              <a:off x="5076031" y="1772816"/>
              <a:ext cx="3384401" cy="288032"/>
            </a:xfrm>
            <a:prstGeom prst="homePlate">
              <a:avLst>
                <a:gd name="adj" fmla="val 156630"/>
              </a:avLst>
            </a:pr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GB" sz="1400" smtClean="0">
                  <a:solidFill>
                    <a:schemeClr val="bg1"/>
                  </a:solidFill>
                </a:rPr>
                <a:t>3GPP Work Items and 3GPP Releases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8235" name="AutoShape 74"/>
          <p:cNvSpPr>
            <a:spLocks noChangeArrowheads="1"/>
          </p:cNvSpPr>
          <p:nvPr/>
        </p:nvSpPr>
        <p:spPr bwMode="auto">
          <a:xfrm>
            <a:off x="1187624" y="1353119"/>
            <a:ext cx="2928578" cy="471959"/>
          </a:xfrm>
          <a:prstGeom prst="homePlate">
            <a:avLst>
              <a:gd name="adj" fmla="val 115993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GB" sz="1400" dirty="0" smtClean="0">
                <a:solidFill>
                  <a:schemeClr val="bg1"/>
                </a:solidFill>
              </a:rPr>
              <a:t>5G research in FP7 and</a:t>
            </a:r>
          </a:p>
          <a:p>
            <a:pPr eaLnBrk="0" hangingPunct="0"/>
            <a:r>
              <a:rPr lang="en-GB" sz="1400" dirty="0" smtClean="0">
                <a:solidFill>
                  <a:schemeClr val="bg1"/>
                </a:solidFill>
              </a:rPr>
              <a:t>in the private sector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8239" name="AutoShape 60"/>
          <p:cNvSpPr>
            <a:spLocks noChangeArrowheads="1"/>
          </p:cNvSpPr>
          <p:nvPr/>
        </p:nvSpPr>
        <p:spPr bwMode="auto">
          <a:xfrm>
            <a:off x="4115444" y="1340769"/>
            <a:ext cx="1680692" cy="484310"/>
          </a:xfrm>
          <a:prstGeom prst="homePlate">
            <a:avLst>
              <a:gd name="adj" fmla="val 65074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GB" sz="1400" dirty="0" smtClean="0">
                <a:solidFill>
                  <a:schemeClr val="tx1"/>
                </a:solidFill>
              </a:rPr>
              <a:t>5G PPP Phase I 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72" name="AutoShape 61"/>
          <p:cNvSpPr>
            <a:spLocks noChangeArrowheads="1"/>
          </p:cNvSpPr>
          <p:nvPr/>
        </p:nvSpPr>
        <p:spPr bwMode="auto">
          <a:xfrm>
            <a:off x="7068530" y="1340768"/>
            <a:ext cx="2040732" cy="484311"/>
          </a:xfrm>
          <a:prstGeom prst="chevron">
            <a:avLst>
              <a:gd name="adj" fmla="val 7913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GB" sz="1400" dirty="0" smtClean="0">
                <a:solidFill>
                  <a:schemeClr val="tx1"/>
                </a:solidFill>
              </a:rPr>
              <a:t>5G PPP Phase III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8240" name="AutoShape 61"/>
          <p:cNvSpPr>
            <a:spLocks noChangeArrowheads="1"/>
          </p:cNvSpPr>
          <p:nvPr/>
        </p:nvSpPr>
        <p:spPr bwMode="auto">
          <a:xfrm>
            <a:off x="5400470" y="1340769"/>
            <a:ext cx="2051849" cy="484310"/>
          </a:xfrm>
          <a:prstGeom prst="chevron">
            <a:avLst>
              <a:gd name="adj" fmla="val 79136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GB" sz="1400" dirty="0" smtClean="0">
                <a:solidFill>
                  <a:schemeClr val="tx1"/>
                </a:solidFill>
              </a:rPr>
              <a:t>5G PPP Phase II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20" name="Titre 1"/>
          <p:cNvSpPr txBox="1">
            <a:spLocks/>
          </p:cNvSpPr>
          <p:nvPr/>
        </p:nvSpPr>
        <p:spPr bwMode="auto">
          <a:xfrm>
            <a:off x="1187624" y="260648"/>
            <a:ext cx="7056000" cy="792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indent="0" algn="ctr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GB" sz="2600" b="1" noProof="1" smtClean="0">
                <a:solidFill>
                  <a:srgbClr val="002060"/>
                </a:solidFill>
                <a:latin typeface="Calibri" pitchFamily="34" charset="0"/>
                <a:ea typeface="ヒラギノ角ゴ Pro W3" charset="0"/>
                <a:cs typeface="Arial" pitchFamily="34" charset="0"/>
              </a:rPr>
              <a:t>Exploitation of results</a:t>
            </a:r>
          </a:p>
        </p:txBody>
      </p:sp>
      <p:sp>
        <p:nvSpPr>
          <p:cNvPr id="121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Source: 5G Infrastructure Association.</a:t>
            </a:r>
            <a:endParaRPr lang="en-GB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2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30/06/2016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23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3BAD7C-254B-4E94-9BA8-FDC282365B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Group 94"/>
          <p:cNvGrpSpPr/>
          <p:nvPr/>
        </p:nvGrpSpPr>
        <p:grpSpPr>
          <a:xfrm>
            <a:off x="1187624" y="5517990"/>
            <a:ext cx="8016638" cy="1191840"/>
            <a:chOff x="1187624" y="5517990"/>
            <a:chExt cx="8016638" cy="1191840"/>
          </a:xfrm>
        </p:grpSpPr>
        <p:grpSp>
          <p:nvGrpSpPr>
            <p:cNvPr id="13" name="Group 91"/>
            <p:cNvGrpSpPr/>
            <p:nvPr/>
          </p:nvGrpSpPr>
          <p:grpSpPr>
            <a:xfrm>
              <a:off x="1187624" y="5865397"/>
              <a:ext cx="7488832" cy="388937"/>
              <a:chOff x="1187624" y="5733256"/>
              <a:chExt cx="7488832" cy="388937"/>
            </a:xfrm>
          </p:grpSpPr>
          <p:sp>
            <p:nvSpPr>
              <p:cNvPr id="8249" name="Rectangle 6"/>
              <p:cNvSpPr>
                <a:spLocks noChangeAspect="1" noChangeArrowheads="1"/>
              </p:cNvSpPr>
              <p:nvPr/>
            </p:nvSpPr>
            <p:spPr bwMode="auto">
              <a:xfrm>
                <a:off x="1187624" y="5733256"/>
                <a:ext cx="836547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2012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0" name="Rectangle 7"/>
              <p:cNvSpPr>
                <a:spLocks noChangeAspect="1" noChangeArrowheads="1"/>
              </p:cNvSpPr>
              <p:nvPr/>
            </p:nvSpPr>
            <p:spPr bwMode="auto">
              <a:xfrm>
                <a:off x="2024171" y="5733256"/>
                <a:ext cx="833874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2013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1" name="Rectangle 8"/>
              <p:cNvSpPr>
                <a:spLocks noChangeAspect="1" noChangeArrowheads="1"/>
              </p:cNvSpPr>
              <p:nvPr/>
            </p:nvSpPr>
            <p:spPr bwMode="auto">
              <a:xfrm>
                <a:off x="2858045" y="5733256"/>
                <a:ext cx="831202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2014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2" name="Rectangle 9"/>
              <p:cNvSpPr>
                <a:spLocks noChangeAspect="1" noChangeArrowheads="1"/>
              </p:cNvSpPr>
              <p:nvPr/>
            </p:nvSpPr>
            <p:spPr bwMode="auto">
              <a:xfrm>
                <a:off x="3691919" y="5733256"/>
                <a:ext cx="831202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2015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3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4523121" y="5733256"/>
                <a:ext cx="833874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2016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4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5346304" y="5733256"/>
                <a:ext cx="833874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2017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5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6180179" y="5733256"/>
                <a:ext cx="831202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2018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6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7011380" y="5733256"/>
                <a:ext cx="833874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2019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57" name="Rectangle 14"/>
              <p:cNvSpPr>
                <a:spLocks noChangeAspect="1" noChangeArrowheads="1"/>
              </p:cNvSpPr>
              <p:nvPr/>
            </p:nvSpPr>
            <p:spPr bwMode="auto">
              <a:xfrm>
                <a:off x="7845254" y="5733256"/>
                <a:ext cx="831202" cy="3889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dirty="0" smtClean="0">
                    <a:solidFill>
                      <a:schemeClr val="tx1"/>
                    </a:solidFill>
                  </a:rPr>
                  <a:t>2020</a:t>
                </a:r>
                <a:endParaRPr lang="en-GB" sz="15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3" name="TextBox 40"/>
            <p:cNvSpPr txBox="1"/>
            <p:nvPr/>
          </p:nvSpPr>
          <p:spPr>
            <a:xfrm>
              <a:off x="2376135" y="6432831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>
                  <a:latin typeface="Arial" pitchFamily="34" charset="0"/>
                  <a:cs typeface="Arial" pitchFamily="34" charset="0"/>
                </a:rPr>
                <a:t>Release 12</a:t>
              </a:r>
            </a:p>
          </p:txBody>
        </p:sp>
        <p:pic>
          <p:nvPicPr>
            <p:cNvPr id="6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88655" y="6267339"/>
              <a:ext cx="403225" cy="258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5" name="TextBox 64"/>
            <p:cNvSpPr txBox="1"/>
            <p:nvPr/>
          </p:nvSpPr>
          <p:spPr>
            <a:xfrm>
              <a:off x="4042678" y="6429586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>
                  <a:latin typeface="Arial" pitchFamily="34" charset="0"/>
                  <a:cs typeface="Arial" pitchFamily="34" charset="0"/>
                </a:rPr>
                <a:t>Release 13</a:t>
              </a:r>
            </a:p>
          </p:txBody>
        </p:sp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32206" y="6273695"/>
              <a:ext cx="403225" cy="258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TextBox 66"/>
            <p:cNvSpPr txBox="1"/>
            <p:nvPr/>
          </p:nvSpPr>
          <p:spPr>
            <a:xfrm>
              <a:off x="5280205" y="6421716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>
                  <a:latin typeface="Arial" pitchFamily="34" charset="0"/>
                  <a:cs typeface="Arial" pitchFamily="34" charset="0"/>
                </a:rPr>
                <a:t>Release 14</a:t>
              </a:r>
            </a:p>
          </p:txBody>
        </p:sp>
        <p:pic>
          <p:nvPicPr>
            <p:cNvPr id="6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80850" y="6273695"/>
              <a:ext cx="403225" cy="258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9" name="TextBox 68"/>
            <p:cNvSpPr txBox="1"/>
            <p:nvPr/>
          </p:nvSpPr>
          <p:spPr>
            <a:xfrm>
              <a:off x="6527333" y="6421716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>
                  <a:latin typeface="Arial" pitchFamily="34" charset="0"/>
                  <a:cs typeface="Arial" pitchFamily="34" charset="0"/>
                </a:rPr>
                <a:t>Release 15</a:t>
              </a:r>
            </a:p>
          </p:txBody>
        </p:sp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29494" y="6273695"/>
              <a:ext cx="403225" cy="258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" name="TextBox 70"/>
            <p:cNvSpPr txBox="1"/>
            <p:nvPr/>
          </p:nvSpPr>
          <p:spPr>
            <a:xfrm>
              <a:off x="5136189" y="5517990"/>
              <a:ext cx="1152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Winter Olympics,</a:t>
              </a:r>
            </a:p>
            <a:p>
              <a:pPr algn="r"/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Korea</a:t>
              </a:r>
              <a:endParaRPr lang="en-GB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571828" y="5525420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04723" eaLnBrk="0" hangingPunct="0">
                <a:buClr>
                  <a:schemeClr val="accent1"/>
                </a:buClr>
              </a:pPr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Summer Olympics,</a:t>
              </a:r>
            </a:p>
            <a:p>
              <a:pPr algn="r" defTabSz="604723" eaLnBrk="0" hangingPunct="0">
                <a:buClr>
                  <a:schemeClr val="accent1"/>
                </a:buClr>
              </a:pPr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Japan</a:t>
              </a:r>
              <a:endParaRPr lang="en-GB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Rectangle 68"/>
            <p:cNvSpPr/>
            <p:nvPr/>
          </p:nvSpPr>
          <p:spPr>
            <a:xfrm>
              <a:off x="8055320" y="6291320"/>
              <a:ext cx="1148942" cy="294157"/>
            </a:xfrm>
            <a:prstGeom prst="rect">
              <a:avLst/>
            </a:prstGeom>
          </p:spPr>
          <p:txBody>
            <a:bodyPr wrap="square" lIns="72567" tIns="36283" rIns="72567" bIns="36283">
              <a:noAutofit/>
            </a:bodyPr>
            <a:lstStyle/>
            <a:p>
              <a:pPr algn="r" defTabSz="604723" eaLnBrk="0" hangingPunct="0">
                <a:buClr>
                  <a:schemeClr val="accent1"/>
                </a:buClr>
              </a:pPr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FIFA World Cup,</a:t>
              </a:r>
            </a:p>
            <a:p>
              <a:pPr algn="r" defTabSz="604723" eaLnBrk="0" hangingPunct="0">
                <a:buClr>
                  <a:schemeClr val="accent1"/>
                </a:buClr>
              </a:pPr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Qatar 2022</a:t>
              </a:r>
            </a:p>
          </p:txBody>
        </p:sp>
        <p:sp>
          <p:nvSpPr>
            <p:cNvPr id="76" name="Rectangle 68"/>
            <p:cNvSpPr/>
            <p:nvPr/>
          </p:nvSpPr>
          <p:spPr>
            <a:xfrm>
              <a:off x="6354070" y="5536373"/>
              <a:ext cx="1208157" cy="294157"/>
            </a:xfrm>
            <a:prstGeom prst="rect">
              <a:avLst/>
            </a:prstGeom>
          </p:spPr>
          <p:txBody>
            <a:bodyPr wrap="square" lIns="72567" tIns="36283" rIns="72567" bIns="36283">
              <a:noAutofit/>
            </a:bodyPr>
            <a:lstStyle/>
            <a:p>
              <a:pPr algn="r">
                <a:buClr>
                  <a:schemeClr val="accent1"/>
                </a:buClr>
              </a:pPr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FIFA World Cup,</a:t>
              </a:r>
            </a:p>
            <a:p>
              <a:pPr algn="r">
                <a:buClr>
                  <a:schemeClr val="accent1"/>
                </a:buClr>
              </a:pPr>
              <a:r>
                <a:rPr lang="en-GB" sz="1000" dirty="0" smtClean="0">
                  <a:latin typeface="Arial" pitchFamily="34" charset="0"/>
                  <a:cs typeface="Arial" pitchFamily="34" charset="0"/>
                </a:rPr>
                <a:t>Russia 2018</a:t>
              </a:r>
            </a:p>
          </p:txBody>
        </p:sp>
        <p:sp>
          <p:nvSpPr>
            <p:cNvPr id="90" name="5-Point Star 208"/>
            <p:cNvSpPr>
              <a:spLocks noChangeAspect="1"/>
            </p:cNvSpPr>
            <p:nvPr/>
          </p:nvSpPr>
          <p:spPr>
            <a:xfrm>
              <a:off x="6206215" y="5691522"/>
              <a:ext cx="159914" cy="16200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2000" r="-22000"/>
              </a:stretch>
            </a:blipFill>
            <a:ln w="31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dirty="0" smtClean="0">
                <a:solidFill>
                  <a:srgbClr val="A8BBC0"/>
                </a:solidFill>
              </a:endParaRPr>
            </a:p>
          </p:txBody>
        </p:sp>
        <p:sp>
          <p:nvSpPr>
            <p:cNvPr id="93" name="5-Point Star 213"/>
            <p:cNvSpPr>
              <a:spLocks noChangeAspect="1"/>
            </p:cNvSpPr>
            <p:nvPr/>
          </p:nvSpPr>
          <p:spPr>
            <a:xfrm>
              <a:off x="6572326" y="5690764"/>
              <a:ext cx="159914" cy="162000"/>
            </a:xfrm>
            <a:prstGeom prst="ellipse">
              <a:avLst/>
            </a:prstGeom>
            <a:blipFill dpi="0" rotWithShape="1">
              <a:blip r:embed="rId5" cstate="email"/>
              <a:srcRect/>
              <a:stretch>
                <a:fillRect/>
              </a:stretch>
            </a:blipFill>
            <a:ln w="31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dirty="0" smtClean="0">
                <a:solidFill>
                  <a:srgbClr val="A8BBC0"/>
                </a:solidFill>
              </a:endParaRPr>
            </a:p>
          </p:txBody>
        </p:sp>
        <p:sp>
          <p:nvSpPr>
            <p:cNvPr id="94" name="5-Point Star 209"/>
            <p:cNvSpPr>
              <a:spLocks noChangeAspect="1"/>
            </p:cNvSpPr>
            <p:nvPr/>
          </p:nvSpPr>
          <p:spPr>
            <a:xfrm>
              <a:off x="8166103" y="5691522"/>
              <a:ext cx="159914" cy="16200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ln w="31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GB" dirty="0" smtClean="0">
                <a:solidFill>
                  <a:srgbClr val="A8BBC0"/>
                </a:solidFill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115616" y="4922004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Contributions to standardisation and regulatory process via member organisations in respective bodies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2996424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 txBox="1">
            <a:spLocks/>
          </p:cNvSpPr>
          <p:nvPr/>
        </p:nvSpPr>
        <p:spPr>
          <a:xfrm>
            <a:off x="1138766" y="1196751"/>
            <a:ext cx="7860447" cy="5333075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spcBef>
                <a:spcPts val="600"/>
              </a:spcBef>
            </a:pP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Networld2020 website:	</a:t>
            </a: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  <a:hlinkClick r:id="rId2"/>
              </a:rPr>
              <a:t>http://www.networld2020.org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hlinkClick r:id="rId2"/>
              </a:rPr>
              <a:t>/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</a:p>
          <a:p>
            <a:pPr marL="355600" indent="-355600">
              <a:spcBef>
                <a:spcPts val="600"/>
              </a:spcBef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5G PPP website:</a:t>
            </a: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	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	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hlinkClick r:id="rId3"/>
              </a:rPr>
              <a:t>https</a:t>
            </a: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  <a:hlinkClick r:id="rId3"/>
              </a:rPr>
              <a:t>://5g-ppp.eu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  <a:hlinkClick r:id="rId3"/>
              </a:rPr>
              <a:t>/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</a:p>
          <a:p>
            <a:pPr marL="355600" indent="-355600">
              <a:spcBef>
                <a:spcPts val="600"/>
              </a:spcBef>
            </a:pP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Participation in Networld2020 and 5G PPP activities like working 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groups</a:t>
            </a:r>
          </a:p>
          <a:p>
            <a:pPr marL="355600" indent="-355600">
              <a:spcBef>
                <a:spcPts val="600"/>
              </a:spcBef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Preparation of a Pre-Structuring Model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as recommendation to the </a:t>
            </a: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community</a:t>
            </a:r>
            <a:endParaRPr lang="en-US" sz="1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as 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a mapping of the Call for 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Proposals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to 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Target Research Areas</a:t>
            </a:r>
          </a:p>
          <a:p>
            <a:pPr marL="355600" indent="-355600">
              <a:spcBef>
                <a:spcPts val="600"/>
              </a:spcBef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Information days are planned in 2016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first </a:t>
            </a: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meeting on January </a:t>
            </a: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21, </a:t>
            </a: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2015 in </a:t>
            </a: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Brussels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s</a:t>
            </a: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econd meeting on March 17, 2016 in Bologna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third meeting on May 18, 2016 in Warsaw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fourth meeting on June 30, 2016 in Athens after </a:t>
            </a:r>
            <a:r>
              <a:rPr lang="en-GB" sz="18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EuCNC</a:t>
            </a:r>
            <a:r>
              <a:rPr lang="en-GB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2016</a:t>
            </a:r>
          </a:p>
          <a:p>
            <a:pPr marL="812800" lvl="2" indent="-3556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f</a:t>
            </a:r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ifth meeting (potentially) in September 2016 in Slovakia</a:t>
            </a:r>
            <a:endParaRPr lang="en-GB" sz="1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355600" indent="-355600">
              <a:spcBef>
                <a:spcPts val="600"/>
              </a:spcBef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Brokerage Platform on 5G PPP website: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1400" dirty="0" smtClean="0">
                <a:solidFill>
                  <a:schemeClr val="tx2">
                    <a:lumMod val="75000"/>
                  </a:schemeClr>
                </a:solidFill>
                <a:latin typeface="+mj-lt"/>
                <a:hlinkClick r:id="rId4"/>
              </a:rPr>
              <a:t>https</a:t>
            </a:r>
            <a:r>
              <a:rPr lang="en-GB" sz="1400" dirty="0">
                <a:solidFill>
                  <a:schemeClr val="tx2">
                    <a:lumMod val="75000"/>
                  </a:schemeClr>
                </a:solidFill>
                <a:latin typeface="+mj-lt"/>
                <a:hlinkClick r:id="rId4"/>
              </a:rPr>
              <a:t>://5g-ppp.eu/brokerage-platform-new</a:t>
            </a:r>
            <a:r>
              <a:rPr lang="en-GB" sz="1400" dirty="0" smtClean="0">
                <a:solidFill>
                  <a:schemeClr val="tx2">
                    <a:lumMod val="75000"/>
                  </a:schemeClr>
                </a:solidFill>
                <a:latin typeface="+mj-lt"/>
                <a:hlinkClick r:id="rId4"/>
              </a:rPr>
              <a:t>/</a:t>
            </a: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endParaRPr lang="en-GB" sz="20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355600" indent="-355600">
              <a:spcBef>
                <a:spcPts val="600"/>
              </a:spcBef>
            </a:pPr>
            <a:endParaRPr lang="en-GB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355600" indent="-355600">
              <a:spcBef>
                <a:spcPts val="600"/>
              </a:spcBef>
            </a:pPr>
            <a:endParaRPr lang="en-GB" sz="20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9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 smtClean="0">
                <a:solidFill>
                  <a:srgbClr val="002060"/>
                </a:solidFill>
              </a:rPr>
              <a:t>Networking opportunities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434901" y="6297288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 smtClean="0">
                <a:solidFill>
                  <a:srgbClr val="002060"/>
                </a:solidFill>
                <a:latin typeface="+mj-lt"/>
              </a:rPr>
              <a:t>Source: 5G Infrastructure Association.</a:t>
            </a:r>
            <a:endParaRPr lang="en-GB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30/06/2016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7190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04041" y="1412776"/>
            <a:ext cx="7427168" cy="4525963"/>
          </a:xfrm>
        </p:spPr>
        <p:txBody>
          <a:bodyPr/>
          <a:lstStyle/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5G PPP overview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Call 1 project portfolio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Relation to vertical sectors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Call 2 objectives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Time plan and exploitation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 smtClean="0"/>
              <a:t>Networking opportunities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57D5-21A3-4FB2-AB80-9404183B7CCC}" type="datetime1">
              <a:rPr lang="en-GB" smtClean="0"/>
              <a:pPr/>
              <a:t>30/06/2016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7" name="Titre 6"/>
          <p:cNvSpPr txBox="1">
            <a:spLocks/>
          </p:cNvSpPr>
          <p:nvPr/>
        </p:nvSpPr>
        <p:spPr>
          <a:xfrm>
            <a:off x="1187624" y="260648"/>
            <a:ext cx="7056784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Outline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-10217" y="-12526"/>
            <a:ext cx="9176394" cy="6473200"/>
            <a:chOff x="-10220" y="-125680"/>
            <a:chExt cx="9734709" cy="686704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0220" y="-123617"/>
              <a:ext cx="4867885" cy="686498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6604" y="-125680"/>
              <a:ext cx="4867885" cy="6847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000868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9DDD-EB7E-43BB-87EF-AF97D554772E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5" name="ZoneTexte 4"/>
          <p:cNvSpPr txBox="1"/>
          <p:nvPr/>
        </p:nvSpPr>
        <p:spPr>
          <a:xfrm>
            <a:off x="1372397" y="2060848"/>
            <a:ext cx="62646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002060"/>
                </a:solidFill>
              </a:rPr>
              <a:t>Thank you for your attention!</a:t>
            </a:r>
          </a:p>
          <a:p>
            <a:pPr algn="ctr"/>
            <a:endParaRPr lang="en-GB" sz="2000" b="1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07904" y="188640"/>
            <a:ext cx="34611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00B0F0"/>
                </a:solidFill>
              </a:rPr>
              <a:t>http://5g-ppp.eu</a:t>
            </a:r>
          </a:p>
        </p:txBody>
      </p:sp>
    </p:spTree>
    <p:extLst>
      <p:ext uri="{BB962C8B-B14F-4D97-AF65-F5344CB8AC3E}">
        <p14:creationId xmlns:p14="http://schemas.microsoft.com/office/powerpoint/2010/main" val="195939454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15061</TotalTime>
  <Words>543</Words>
  <Application>Microsoft Office PowerPoint</Application>
  <PresentationFormat>On-screen Show (4:3)</PresentationFormat>
  <Paragraphs>157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Courier New</vt:lpstr>
      <vt:lpstr>Wingdings</vt:lpstr>
      <vt:lpstr>ヒラギノ角ゴ Pro W3</vt:lpstr>
      <vt:lpstr>1_Conception personnalisée</vt:lpstr>
      <vt:lpstr>Thème Office</vt:lpstr>
      <vt:lpstr>PowerPoint Presentation</vt:lpstr>
      <vt:lpstr>PowerPoint Presentation</vt:lpstr>
      <vt:lpstr>Working Groups</vt:lpstr>
      <vt:lpstr>5G – A driver for industrial and societal changes (5G PPP)</vt:lpstr>
      <vt:lpstr>5G PPP Vision and Requirements  5G roadmap</vt:lpstr>
      <vt:lpstr>PowerPoint Presentation</vt:lpstr>
      <vt:lpstr>Networking opportunities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interinnov</dc:creator>
  <cp:lastModifiedBy>Mohr, Werner (Nokia - DE/Munich)</cp:lastModifiedBy>
  <cp:revision>259</cp:revision>
  <dcterms:created xsi:type="dcterms:W3CDTF">2014-06-02T09:56:34Z</dcterms:created>
  <dcterms:modified xsi:type="dcterms:W3CDTF">2016-06-30T07:32:59Z</dcterms:modified>
</cp:coreProperties>
</file>